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57" r:id="rId4"/>
    <p:sldId id="258" r:id="rId5"/>
    <p:sldId id="259" r:id="rId6"/>
    <p:sldId id="260" r:id="rId7"/>
    <p:sldId id="287" r:id="rId8"/>
    <p:sldId id="291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  <p:sldId id="282" r:id="rId31"/>
    <p:sldId id="284" r:id="rId32"/>
    <p:sldId id="285" r:id="rId33"/>
    <p:sldId id="286" r:id="rId34"/>
    <p:sldId id="288" r:id="rId35"/>
    <p:sldId id="289" r:id="rId36"/>
    <p:sldId id="290" r:id="rId37"/>
    <p:sldId id="292" r:id="rId38"/>
    <p:sldId id="293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3B064-7609-4B0C-B7E9-F0BD3143D29F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81FA2-C902-4B9F-85A9-4911D2B81C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aragorod.ru/_ph/5/275343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0"/>
            <a:ext cx="10287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760" y="1412776"/>
            <a:ext cx="7772400" cy="1470025"/>
          </a:xfrm>
        </p:spPr>
        <p:txBody>
          <a:bodyPr/>
          <a:lstStyle/>
          <a:p>
            <a:r>
              <a:rPr lang="ru-RU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Моя малая Родина</a:t>
            </a:r>
            <a:endParaRPr lang="ru-RU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60648"/>
            <a:ext cx="4572000" cy="169277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Наш городок старинный, небольшой,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Зато имеет славную историю,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И кто к нему не прикипел душой,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Готова с теми сотни раз поспорить </a:t>
            </a:r>
            <a:r>
              <a:rPr lang="ru-RU" dirty="0" smtClean="0"/>
              <a:t>я…</a:t>
            </a:r>
          </a:p>
          <a:p>
            <a:r>
              <a:rPr lang="ru-RU" sz="1400" u="sng" dirty="0" smtClean="0"/>
              <a:t>(</a:t>
            </a:r>
            <a:r>
              <a:rPr lang="ru-RU" sz="1400" u="sng" dirty="0"/>
              <a:t>Татьяна </a:t>
            </a:r>
            <a:r>
              <a:rPr lang="ru-RU" sz="1400" u="sng" dirty="0" err="1" smtClean="0"/>
              <a:t>Камылина</a:t>
            </a:r>
            <a:r>
              <a:rPr lang="ru-RU" sz="1400" u="sng" dirty="0" smtClean="0"/>
              <a:t>)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188640"/>
            <a:ext cx="38164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dirty="0" smtClean="0"/>
              <a:t>БОУ «</a:t>
            </a:r>
            <a:r>
              <a:rPr lang="ru-RU" dirty="0" smtClean="0"/>
              <a:t>Тарская гимназия </a:t>
            </a:r>
            <a:r>
              <a:rPr lang="ru-RU" dirty="0" smtClean="0"/>
              <a:t>№1 им. А. М. Луппова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Тарского муниципального района</a:t>
            </a:r>
          </a:p>
          <a:p>
            <a:r>
              <a:rPr lang="ru-RU" dirty="0" smtClean="0"/>
              <a:t>Омской области</a:t>
            </a:r>
            <a:endParaRPr lang="ru-RU" dirty="0" smtClean="0"/>
          </a:p>
          <a:p>
            <a:r>
              <a:rPr lang="ru-RU" dirty="0" smtClean="0"/>
              <a:t>Селюкова Любовь Владимировна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Цель </a:t>
            </a:r>
            <a:r>
              <a:rPr lang="ru-RU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классного часа:</a:t>
            </a:r>
            <a:endParaRPr lang="ru-RU" sz="2400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buNone/>
            </a:pPr>
            <a:r>
              <a:rPr lang="ru-RU" sz="2400" dirty="0" smtClean="0"/>
              <a:t>Создание </a:t>
            </a:r>
            <a:r>
              <a:rPr lang="ru-RU" sz="2400" dirty="0"/>
              <a:t>условий по формированию </a:t>
            </a:r>
            <a:r>
              <a:rPr lang="ru-RU" sz="2400" dirty="0" smtClean="0"/>
              <a:t>основ гражданственности школьника </a:t>
            </a:r>
            <a:r>
              <a:rPr lang="ru-RU" sz="2400" dirty="0"/>
              <a:t>путём приобщения к истории и культуре малой Родины.</a:t>
            </a:r>
          </a:p>
          <a:p>
            <a:r>
              <a:rPr lang="ru-RU" sz="24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Задачи </a:t>
            </a:r>
            <a:r>
              <a:rPr lang="ru-RU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</a:t>
            </a:r>
            <a:endParaRPr lang="ru-RU" sz="2400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2400" b="1" dirty="0"/>
              <a:t>Образовательные:</a:t>
            </a:r>
            <a:endParaRPr lang="ru-RU" sz="2400" dirty="0"/>
          </a:p>
          <a:p>
            <a:pPr>
              <a:buNone/>
            </a:pPr>
            <a:r>
              <a:rPr lang="ru-RU" sz="2400" dirty="0" smtClean="0"/>
              <a:t>Ознакомление </a:t>
            </a:r>
            <a:r>
              <a:rPr lang="ru-RU" sz="2400" dirty="0"/>
              <a:t>с историческими сведениями относительно их родного </a:t>
            </a:r>
            <a:r>
              <a:rPr lang="ru-RU" sz="2400" dirty="0" smtClean="0"/>
              <a:t>города Тара;</a:t>
            </a:r>
          </a:p>
          <a:p>
            <a:pPr>
              <a:buNone/>
            </a:pPr>
            <a:r>
              <a:rPr lang="ru-RU" sz="2400" dirty="0"/>
              <a:t>Расширить и углубить </a:t>
            </a:r>
            <a:r>
              <a:rPr lang="ru-RU" sz="2400" dirty="0" smtClean="0"/>
              <a:t>знания </a:t>
            </a:r>
            <a:r>
              <a:rPr lang="ru-RU" sz="2400" dirty="0"/>
              <a:t>о городе </a:t>
            </a:r>
            <a:r>
              <a:rPr lang="ru-RU" sz="2400" dirty="0" smtClean="0"/>
              <a:t>Тара, </a:t>
            </a:r>
            <a:r>
              <a:rPr lang="ru-RU" sz="2400" dirty="0"/>
              <a:t>его достопримечательностях, памятниках, символике, о </a:t>
            </a:r>
            <a:r>
              <a:rPr lang="ru-RU" sz="2400" dirty="0" smtClean="0"/>
              <a:t>знаменитых людях </a:t>
            </a:r>
            <a:r>
              <a:rPr lang="ru-RU" sz="2400" dirty="0"/>
              <a:t>родного города</a:t>
            </a:r>
            <a:r>
              <a:rPr lang="ru-RU" sz="2400" dirty="0" smtClean="0"/>
              <a:t>;</a:t>
            </a:r>
          </a:p>
          <a:p>
            <a:r>
              <a:rPr lang="ru-RU" sz="2400" b="1" dirty="0"/>
              <a:t>Воспитательные:</a:t>
            </a:r>
            <a:endParaRPr lang="ru-RU" sz="2400" dirty="0"/>
          </a:p>
          <a:p>
            <a:pPr>
              <a:buNone/>
            </a:pPr>
            <a:r>
              <a:rPr lang="ru-RU" sz="2400" dirty="0"/>
              <a:t>Прививать детям чувство гордости за свой родной город, чувство сопричастности к происходящим в нем событиям;</a:t>
            </a:r>
          </a:p>
          <a:p>
            <a:pPr>
              <a:buNone/>
            </a:pPr>
            <a:r>
              <a:rPr lang="ru-RU" sz="2400" dirty="0"/>
              <a:t>Воспитывать уважение к людям разных профессий, которые прославили город в разные исторические эпохи;</a:t>
            </a:r>
            <a:endParaRPr lang="ru-RU" sz="2400" dirty="0" smtClean="0"/>
          </a:p>
          <a:p>
            <a:r>
              <a:rPr lang="ru-RU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Актуальность</a:t>
            </a:r>
            <a:r>
              <a:rPr lang="ru-RU" sz="2400" b="1" dirty="0" smtClean="0"/>
              <a:t>:</a:t>
            </a:r>
            <a:endParaRPr lang="ru-RU" sz="2400" dirty="0"/>
          </a:p>
          <a:p>
            <a:pPr>
              <a:buNone/>
            </a:pPr>
            <a:r>
              <a:rPr lang="ru-RU" sz="2400" dirty="0" smtClean="0"/>
              <a:t> Каждый </a:t>
            </a:r>
            <a:r>
              <a:rPr lang="ru-RU" sz="2400" dirty="0"/>
              <a:t>человек на земле должен знать, любить, уважать место, где он родился и вырос.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sun9-81.userapi.com/impg/Ge__-g43C_bisiOre3woarOoTJf6JV83Eg2Yiw/t2CUtOOZBrA.jpg?size=2000x1333&amp;quality=96&amp;sign=9516b6baa61d2d1708329cc2fe9e7953&amp;type=album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-1145572" y="0"/>
            <a:ext cx="10289572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426170"/>
          </a:xfrm>
        </p:spPr>
        <p:txBody>
          <a:bodyPr>
            <a:noAutofit/>
          </a:bodyPr>
          <a:lstStyle/>
          <a:p>
            <a:pPr algn="l"/>
            <a:r>
              <a:rPr lang="ru-RU" sz="2800" b="1" u="sng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Родина </a:t>
            </a:r>
            <a:r>
              <a:rPr lang="ru-RU" sz="2800" b="1" u="sng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2800" dirty="0" smtClean="0">
                <a:solidFill>
                  <a:schemeClr val="bg1">
                    <a:lumMod val="75000"/>
                  </a:schemeClr>
                </a:solidFill>
              </a:rPr>
              <a:t>это</a:t>
            </a:r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 место, где веками и тысячелетиями проживали </a:t>
            </a:r>
            <a:r>
              <a:rPr lang="ru-RU" sz="2800" dirty="0" err="1" smtClean="0">
                <a:solidFill>
                  <a:schemeClr val="bg1">
                    <a:lumMod val="75000"/>
                  </a:schemeClr>
                </a:solidFill>
              </a:rPr>
              <a:t>нашипредки</a:t>
            </a:r>
            <a:r>
              <a:rPr lang="ru-RU" sz="2800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ru-RU" sz="2800" dirty="0">
                <a:solidFill>
                  <a:schemeClr val="bg1">
                    <a:lumMod val="75000"/>
                  </a:schemeClr>
                </a:solidFill>
              </a:rPr>
              <a:t> для которых эта земля - родина.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16832"/>
            <a:ext cx="5904656" cy="4525963"/>
          </a:xfrm>
        </p:spPr>
        <p:txBody>
          <a:bodyPr>
            <a:normAutofit/>
          </a:bodyPr>
          <a:lstStyle/>
          <a:p>
            <a:r>
              <a:rPr lang="ru-RU" sz="2800" b="1" u="sng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МОЯ МАЛАЯ РОДИНА </a:t>
            </a:r>
            <a:endParaRPr lang="ru-RU" sz="2800" b="1" u="sng" dirty="0" smtClean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ru-RU" sz="2800" b="1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МОЯ</a:t>
            </a:r>
            <a:r>
              <a:rPr lang="ru-RU" sz="2800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800" dirty="0">
                <a:solidFill>
                  <a:schemeClr val="bg1">
                    <a:lumMod val="75000"/>
                  </a:schemeClr>
                </a:solidFill>
                <a:latin typeface="+mj-lt"/>
              </a:rPr>
              <a:t>– потому что здесь моя семья, мои друзья, мой дом, моя улица, моя школа… </a:t>
            </a:r>
            <a:endParaRPr lang="ru-RU" sz="2800" dirty="0" smtClean="0">
              <a:solidFill>
                <a:schemeClr val="bg1">
                  <a:lumMod val="75000"/>
                </a:schemeClr>
              </a:solidFill>
              <a:latin typeface="+mj-lt"/>
            </a:endParaRPr>
          </a:p>
          <a:p>
            <a:r>
              <a:rPr lang="ru-RU" sz="2800" b="1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МАЛАЯ</a:t>
            </a:r>
            <a:r>
              <a:rPr lang="ru-RU" sz="2800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800" dirty="0">
                <a:solidFill>
                  <a:schemeClr val="bg1">
                    <a:lumMod val="75000"/>
                  </a:schemeClr>
                </a:solidFill>
                <a:latin typeface="+mj-lt"/>
              </a:rPr>
              <a:t>– потому что это маленькая частичка моей необъятной страны. </a:t>
            </a:r>
            <a:endParaRPr lang="ru-RU" sz="2800" dirty="0" smtClean="0">
              <a:solidFill>
                <a:schemeClr val="bg1">
                  <a:lumMod val="75000"/>
                </a:schemeClr>
              </a:solidFill>
              <a:latin typeface="+mj-lt"/>
            </a:endParaRPr>
          </a:p>
          <a:p>
            <a:r>
              <a:rPr lang="ru-RU" sz="2800" b="1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РОДИНА</a:t>
            </a:r>
            <a:r>
              <a:rPr lang="ru-RU" sz="2800" dirty="0" smtClean="0">
                <a:solidFill>
                  <a:schemeClr val="bg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800" dirty="0">
                <a:solidFill>
                  <a:schemeClr val="bg1">
                    <a:lumMod val="75000"/>
                  </a:schemeClr>
                </a:solidFill>
                <a:latin typeface="+mj-lt"/>
              </a:rPr>
              <a:t>– потому что здесь живут родные моему сердцу люди.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sun9-42.userapi.com/impg/QanFRQbZRn_HXooaaqfZD0yigwRTXM3PcWjZUQ/WsFbs_JrE9M.jpg?size=1600x1200&amp;quality=96&amp;sign=f452e3f2760ef16242b51149d9b7cff3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1424" y="0"/>
            <a:ext cx="10055424" cy="75415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324544" y="188640"/>
            <a:ext cx="6264696" cy="2160240"/>
          </a:xfrm>
        </p:spPr>
        <p:txBody>
          <a:bodyPr>
            <a:noAutofit/>
          </a:bodyPr>
          <a:lstStyle/>
          <a:p>
            <a:r>
              <a:rPr lang="ru-RU" sz="1800" b="1" dirty="0" err="1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Та́рский</a:t>
            </a:r>
            <a:r>
              <a:rPr lang="ru-RU" sz="1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800" b="1" dirty="0" err="1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райо́н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— административная единица на северо-востоке Омской области России. Административный центр — </a:t>
            </a:r>
            <a:r>
              <a:rPr lang="ru-RU" sz="1800" b="1" u="sng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город Тара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ru-RU" sz="1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Дата образования района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17 июня 1929 года.</a:t>
            </a:r>
          </a:p>
          <a:p>
            <a:r>
              <a:rPr lang="ru-RU" sz="1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Площадь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15,7 тыс. кв. км.</a:t>
            </a:r>
          </a:p>
          <a:p>
            <a:r>
              <a:rPr lang="ru-RU" sz="1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Население района (на </a:t>
            </a:r>
            <a:r>
              <a:rPr lang="ru-RU" sz="1800" b="1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2021</a:t>
            </a:r>
            <a:r>
              <a:rPr lang="ru-RU" sz="1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г.)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ru-RU" sz="1800" dirty="0" smtClea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43 661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чел.</a:t>
            </a:r>
          </a:p>
          <a:p>
            <a:r>
              <a:rPr lang="ru-RU" sz="1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Плотность населения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3,1 чел./км².</a:t>
            </a:r>
          </a:p>
          <a:p>
            <a:r>
              <a:rPr lang="ru-RU" sz="1800" b="1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Национальный состав</a:t>
            </a:r>
            <a:r>
              <a:rPr lang="ru-RU" sz="1800" dirty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русские - 86,4%; татары - 7,9%; немцы - 1,6%; украинцы - 0,9%; эстонцы - 0,7%; другие - 2,5%.</a:t>
            </a:r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taragorod.ru/_si/0/404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980728"/>
            <a:ext cx="3379831" cy="4457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9145016" cy="1143000"/>
          </a:xfrm>
        </p:spPr>
        <p:txBody>
          <a:bodyPr>
            <a:noAutofit/>
          </a:bodyPr>
          <a:lstStyle/>
          <a:p>
            <a:pPr algn="l"/>
            <a:r>
              <a:rPr lang="ru-RU" sz="2000" dirty="0"/>
              <a:t>Город Тара основан в 1594 году князем Андреем Елецким и отрядом служилых русских и татар. Самое первое русское поселение на территории современной Омской области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1196752"/>
            <a:ext cx="5976664" cy="5832648"/>
          </a:xfrm>
        </p:spPr>
        <p:txBody>
          <a:bodyPr>
            <a:noAutofit/>
          </a:bodyPr>
          <a:lstStyle/>
          <a:p>
            <a:r>
              <a:rPr lang="ru-RU" sz="1600" dirty="0"/>
              <a:t>Из царского наказа Андрею Елецкому: «Идти город ставить вверх Иртыша на Тару-реку, где бы государю было впредь прибыльнее, чтоб пашню завести и </a:t>
            </a:r>
            <a:r>
              <a:rPr lang="ru-RU" sz="1600" dirty="0" err="1"/>
              <a:t>Кучума</a:t>
            </a:r>
            <a:r>
              <a:rPr lang="ru-RU" sz="1600" dirty="0"/>
              <a:t> царя </a:t>
            </a:r>
            <a:r>
              <a:rPr lang="ru-RU" sz="1600" dirty="0" err="1"/>
              <a:t>истеснить</a:t>
            </a:r>
            <a:r>
              <a:rPr lang="ru-RU" sz="1600" dirty="0"/>
              <a:t> и соль завести…». Но место в устье реки Тара оказалось непригодно для постройки крепости и заведению пашни, поэтому для закладки города выбрали место ниже по Иртышу, на берегу реки </a:t>
            </a:r>
            <a:r>
              <a:rPr lang="ru-RU" sz="1600" dirty="0" err="1"/>
              <a:t>Аркарка</a:t>
            </a:r>
            <a:r>
              <a:rPr lang="ru-RU" sz="1600" dirty="0"/>
              <a:t>. Тем не менее, название городу дала река Тара. Существует версия, согласно которой изначально город действительно построили в устье реки Тара. Затем, в 1669 году, после пожара или большого наводнения его перенесли на настоящее место. (Пожар в 1669-м — факт достоверный. О наводнении в этом году указано только в энциклопедическом словаре Брокгауза и </a:t>
            </a:r>
            <a:r>
              <a:rPr lang="ru-RU" sz="1600" dirty="0" err="1"/>
              <a:t>Ефрона</a:t>
            </a:r>
            <a:r>
              <a:rPr lang="ru-RU" sz="1600" dirty="0"/>
              <a:t>). В настоящее время недалеко от посёлка Усть-Тара и в историческом центре города Тары ведутся археологические раскопки, призванные установить место первоначального возникновения </a:t>
            </a:r>
            <a:r>
              <a:rPr lang="ru-RU" sz="1600" dirty="0" smtClean="0"/>
              <a:t>города.</a:t>
            </a:r>
            <a:endParaRPr lang="ru-RU" sz="1600" dirty="0"/>
          </a:p>
          <a:p>
            <a:r>
              <a:rPr lang="ru-RU" sz="1600" dirty="0" smtClean="0"/>
              <a:t>Первой </a:t>
            </a:r>
            <a:r>
              <a:rPr lang="ru-RU" sz="1600" dirty="0"/>
              <a:t>городской постройкой стала </a:t>
            </a:r>
            <a:r>
              <a:rPr lang="ru-RU" sz="1600" dirty="0">
                <a:hlinkClick r:id="rId3" action="ppaction://hlinksldjump"/>
              </a:rPr>
              <a:t>Успенская церковь</a:t>
            </a:r>
            <a:r>
              <a:rPr lang="ru-RU" sz="1600" dirty="0"/>
              <a:t>, а 15 августа (по старому стилю) (праздник Успения Пресвятой Богородицы) считается днём основания </a:t>
            </a:r>
            <a:r>
              <a:rPr lang="ru-RU" sz="1600" dirty="0" smtClean="0"/>
              <a:t>Тары.</a:t>
            </a:r>
            <a:endParaRPr lang="ru-RU" sz="1600" dirty="0"/>
          </a:p>
        </p:txBody>
      </p:sp>
      <p:sp>
        <p:nvSpPr>
          <p:cNvPr id="4" name="Стрелка вправо 3">
            <a:hlinkClick r:id="rId4" action="ppaction://hlinksldjump"/>
          </p:cNvPr>
          <p:cNvSpPr/>
          <p:nvPr/>
        </p:nvSpPr>
        <p:spPr>
          <a:xfrm>
            <a:off x="6300192" y="5877272"/>
            <a:ext cx="129614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://taragorod.ru/_pu/0/33277373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260648"/>
            <a:ext cx="9721080" cy="6319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https://sun9-14.userapi.com/impg/Iu9_LMRimnsGj4WjRiJy_3j4kR-kQfXI5bnoxw/5-hYl7zQtyE.jpg?size=2560x1707&amp;quality=96&amp;sign=1f2f831b409c82972e810e50bcfed7be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10334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0" name="Picture 2" descr="https://sun9-17.userapi.com/impg/aBlrvPMfLOtAy8qmmMPOV9IPHJQjMhecM8zycg/wmFyDcSOS8Y.jpg?size=2560x1707&amp;quality=96&amp;sign=1cc581cb97c4b9567a542c1f6979c866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10542040" cy="702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188640"/>
            <a:ext cx="4716016" cy="4608512"/>
          </a:xfrm>
        </p:spPr>
        <p:txBody>
          <a:bodyPr>
            <a:noAutofit/>
          </a:bodyPr>
          <a:lstStyle/>
          <a:p>
            <a:r>
              <a:rPr lang="ru-RU" sz="2400" dirty="0"/>
              <a:t>Для заведения пашни правительство присылало "пашенных" людей, первые из которых прибыли в Тару в 1598 г. 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u="sng" dirty="0" smtClean="0"/>
              <a:t>В </a:t>
            </a:r>
            <a:r>
              <a:rPr lang="ru-RU" sz="2400" b="1" u="sng" dirty="0"/>
              <a:t>1599 году за речкой </a:t>
            </a:r>
            <a:r>
              <a:rPr lang="ru-RU" sz="2400" b="1" u="sng" dirty="0" err="1"/>
              <a:t>Чекруша</a:t>
            </a:r>
            <a:r>
              <a:rPr lang="ru-RU" sz="2400" b="1" u="sng" dirty="0"/>
              <a:t> была подобрана подходящая </a:t>
            </a:r>
            <a:r>
              <a:rPr lang="ru-RU" sz="2400" b="1" u="sng" dirty="0" err="1"/>
              <a:t>елань</a:t>
            </a:r>
            <a:r>
              <a:rPr lang="ru-RU" sz="2400" b="1" u="sng" dirty="0"/>
              <a:t> для заведения "государевой десятинной пашни"</a:t>
            </a:r>
            <a:r>
              <a:rPr lang="ru-RU" sz="2400" dirty="0"/>
              <a:t>. В 1621 году Тара была причислена к "хлебным городам".</a:t>
            </a:r>
          </a:p>
        </p:txBody>
      </p:sp>
      <p:pic>
        <p:nvPicPr>
          <p:cNvPr id="18436" name="Picture 4" descr="https://taragorod.ru/_pu/0/26151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576" y="-243408"/>
            <a:ext cx="5112568" cy="662473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9512" y="5517232"/>
            <a:ext cx="82444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Памятный знак первому пашенному полю в Омском </a:t>
            </a:r>
            <a:r>
              <a:rPr lang="ru-RU" sz="3200" b="1" dirty="0" err="1"/>
              <a:t>Прииртышье</a:t>
            </a:r>
            <a:endParaRPr lang="ru-RU" sz="3200" b="1" dirty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04664"/>
            <a:ext cx="8856984" cy="6336704"/>
          </a:xfrm>
        </p:spPr>
        <p:txBody>
          <a:bodyPr>
            <a:normAutofit/>
          </a:bodyPr>
          <a:lstStyle/>
          <a:p>
            <a:r>
              <a:rPr lang="ru-RU" sz="2400" dirty="0"/>
              <a:t>Служилые люди из Тары первыми в Сибири разведали несколько </a:t>
            </a:r>
            <a:r>
              <a:rPr lang="ru-RU" sz="2400" i="1" u="sng" dirty="0"/>
              <a:t>соленых озер</a:t>
            </a:r>
            <a:r>
              <a:rPr lang="ru-RU" sz="2400" dirty="0"/>
              <a:t>, она являлась пионером в снабжении населения Западной Сибири солью</a:t>
            </a:r>
            <a:r>
              <a:rPr lang="ru-RU" sz="2400" dirty="0" smtClean="0"/>
              <a:t>.</a:t>
            </a:r>
          </a:p>
          <a:p>
            <a:r>
              <a:rPr lang="ru-RU" sz="2400" dirty="0"/>
              <a:t>Развитию г. Тара способствовала дорога из Тобольска в Томск и меновая торговля с Бухарой, Ташкентом, Китаем откуда ежегодно приходили торговые караваны. Продавали собольи, беличьи, лисьи, горностаевые меха; покупали шелка, чай, фрукты.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Мало кто знает </a:t>
            </a:r>
            <a:r>
              <a:rPr lang="ru-RU" sz="2400" dirty="0"/>
              <a:t>о том, что впервые россияне узнали о чае и смогли насладиться его вкусом и ароматом благодаря нашему земляку – выходцу из Тары, боярскому сыну Ивану Перфильеву. В 1659 году Иван Перфильев возглавил одно из первых русских посольств в Китае. Он должен был не только передать китайскому императору грамоту царя Алексея Михайловича, но и установить, какие товары найдут в Китае спрос. </a:t>
            </a:r>
            <a:r>
              <a:rPr lang="ru-RU" sz="2400" b="1" u="sng" dirty="0">
                <a:hlinkClick r:id="rId2" action="ppaction://hlinksldjump"/>
              </a:rPr>
              <a:t>Именно тогда в Россию были привезены первые десять пудов чая</a:t>
            </a:r>
            <a:r>
              <a:rPr lang="ru-RU" sz="2400" u="sng" dirty="0">
                <a:hlinkClick r:id="rId2" action="ppaction://hlinksldjump"/>
              </a:rPr>
              <a:t>.</a:t>
            </a:r>
            <a:r>
              <a:rPr lang="ru-RU" sz="2400" dirty="0">
                <a:hlinkClick r:id="rId2" action="ppaction://hlinksldjump"/>
              </a:rPr>
              <a:t> </a:t>
            </a:r>
            <a:endParaRPr lang="ru-RU" sz="2400" dirty="0"/>
          </a:p>
        </p:txBody>
      </p:sp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2555776" y="6165304"/>
            <a:ext cx="165618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https://taragorod.ru/_si/0/55969429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90956" cy="68992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</p:spPr>
        <p:txBody>
          <a:bodyPr>
            <a:noAutofit/>
          </a:bodyPr>
          <a:lstStyle/>
          <a:p>
            <a:r>
              <a:rPr lang="ru-RU" sz="2000" dirty="0"/>
              <a:t>В 1782 году Тара становится уездным городом </a:t>
            </a:r>
            <a:r>
              <a:rPr lang="ru-RU" sz="2000" dirty="0" err="1"/>
              <a:t>Тобольской</a:t>
            </a:r>
            <a:r>
              <a:rPr lang="ru-RU" sz="2000" dirty="0"/>
              <a:t> губернии,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а </a:t>
            </a:r>
            <a:r>
              <a:rPr lang="ru-RU" sz="2000" dirty="0"/>
              <a:t>17 марта 1785 года Высочайше пожалован гербом.</a:t>
            </a:r>
          </a:p>
        </p:txBody>
      </p:sp>
      <p:pic>
        <p:nvPicPr>
          <p:cNvPr id="21506" name="Picture 2" descr="https://taragorod.ru/_si/0/s74138937.jpg"/>
          <p:cNvPicPr>
            <a:picLocks noChangeAspect="1" noChangeArrowheads="1"/>
          </p:cNvPicPr>
          <p:nvPr/>
        </p:nvPicPr>
        <p:blipFill>
          <a:blip r:embed="rId2" cstate="print">
            <a:lum bright="-30000"/>
          </a:blip>
          <a:srcRect/>
          <a:stretch>
            <a:fillRect/>
          </a:stretch>
        </p:blipFill>
        <p:spPr bwMode="auto">
          <a:xfrm>
            <a:off x="107504" y="836712"/>
            <a:ext cx="9116790" cy="5904656"/>
          </a:xfrm>
          <a:prstGeom prst="rect">
            <a:avLst/>
          </a:prstGeom>
          <a:noFill/>
        </p:spPr>
      </p:pic>
      <p:pic>
        <p:nvPicPr>
          <p:cNvPr id="21508" name="Picture 4" descr="Тара (Омская область), герб (1785 г.) - векторно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2808312" cy="3663719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570186"/>
          </a:xfrm>
        </p:spPr>
        <p:txBody>
          <a:bodyPr>
            <a:noAutofit/>
          </a:bodyPr>
          <a:lstStyle/>
          <a:p>
            <a:r>
              <a:rPr lang="ru-RU" sz="2400" dirty="0"/>
              <a:t>Из Тары вышли известные всей Сибири купцы и промышленники. Это знаменитые династии </a:t>
            </a:r>
            <a:r>
              <a:rPr lang="ru-RU" sz="2400" u="sng" dirty="0"/>
              <a:t>Нерпиных</a:t>
            </a:r>
            <a:r>
              <a:rPr lang="ru-RU" sz="2400" dirty="0"/>
              <a:t>, </a:t>
            </a:r>
            <a:r>
              <a:rPr lang="ru-RU" sz="2400" u="sng" dirty="0"/>
              <a:t>Немчиновых</a:t>
            </a:r>
            <a:r>
              <a:rPr lang="ru-RU" sz="2400" dirty="0"/>
              <a:t>, </a:t>
            </a:r>
            <a:r>
              <a:rPr lang="ru-RU" sz="2400" dirty="0" err="1"/>
              <a:t>Айтыкиных</a:t>
            </a:r>
            <a:r>
              <a:rPr lang="ru-RU" sz="2400" dirty="0"/>
              <a:t>, Щербаковых, </a:t>
            </a:r>
            <a:r>
              <a:rPr lang="ru-RU" sz="2400" dirty="0" err="1"/>
              <a:t>Пятковых</a:t>
            </a:r>
            <a:r>
              <a:rPr lang="ru-RU" sz="2400" dirty="0"/>
              <a:t>.</a:t>
            </a:r>
          </a:p>
        </p:txBody>
      </p:sp>
      <p:pic>
        <p:nvPicPr>
          <p:cNvPr id="22530" name="Picture 2" descr="https://www.etoretro.ru/data/media/1337/13669037531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6700292" cy="414673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7504" y="2636912"/>
            <a:ext cx="1872208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Дом Щербакова</a:t>
            </a:r>
            <a:endParaRPr lang="ru-RU" dirty="0"/>
          </a:p>
        </p:txBody>
      </p:sp>
      <p:pic>
        <p:nvPicPr>
          <p:cNvPr id="22532" name="Picture 4" descr="https://www.etoretro.ru/data/media/1337/13669037534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132856"/>
            <a:ext cx="6660232" cy="407754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79512" y="2636912"/>
            <a:ext cx="1763688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Дом </a:t>
            </a:r>
            <a:r>
              <a:rPr lang="ru-RU" dirty="0" err="1" smtClean="0"/>
              <a:t>Нерпина</a:t>
            </a:r>
            <a:endParaRPr lang="ru-RU" dirty="0"/>
          </a:p>
        </p:txBody>
      </p:sp>
      <p:pic>
        <p:nvPicPr>
          <p:cNvPr id="22534" name="Picture 6" descr="https://www.etoretro.ru/data/media/1337/136690375412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348880"/>
            <a:ext cx="6484268" cy="423638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51520" y="2636912"/>
            <a:ext cx="1800200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Дом Немчинова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296144"/>
          </a:xfrm>
        </p:spPr>
        <p:txBody>
          <a:bodyPr>
            <a:normAutofit/>
          </a:bodyPr>
          <a:lstStyle/>
          <a:p>
            <a:r>
              <a:rPr lang="ru-RU" sz="3600" dirty="0"/>
              <a:t>Город Тара со дня основания был местом ссылки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6176" y="1556792"/>
            <a:ext cx="2987824" cy="4525963"/>
          </a:xfrm>
        </p:spPr>
        <p:txBody>
          <a:bodyPr>
            <a:normAutofit/>
          </a:bodyPr>
          <a:lstStyle/>
          <a:p>
            <a:r>
              <a:rPr lang="ru-RU" sz="2400" dirty="0"/>
              <a:t>В 60-е годы XIX века вблизи Тары основан Екатерининский казенный винокуренный завод, где основную рабочую силу составляли ссыльные.</a:t>
            </a:r>
          </a:p>
        </p:txBody>
      </p:sp>
      <p:pic>
        <p:nvPicPr>
          <p:cNvPr id="23554" name="Picture 2" descr="DSC026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2816"/>
            <a:ext cx="6107832" cy="45808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656184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В 1791 г. через Тару проследовал первый русский революционер – А.Н. Радищев. Группа декабристов отбывала ссылку в Таре, в том числе видный деятель «</a:t>
            </a:r>
            <a:r>
              <a:rPr lang="ru-RU" sz="2400" dirty="0" smtClean="0"/>
              <a:t>Северного </a:t>
            </a:r>
            <a:r>
              <a:rPr lang="ru-RU" sz="2400" dirty="0"/>
              <a:t>союза» В.И. </a:t>
            </a:r>
            <a:r>
              <a:rPr lang="ru-RU" sz="2400" dirty="0" err="1"/>
              <a:t>Штейнгель</a:t>
            </a:r>
            <a:r>
              <a:rPr lang="ru-RU" sz="2400" dirty="0"/>
              <a:t>.</a:t>
            </a:r>
          </a:p>
        </p:txBody>
      </p:sp>
      <p:pic>
        <p:nvPicPr>
          <p:cNvPr id="24578" name="Picture 2" descr="DSC02730"/>
          <p:cNvPicPr>
            <a:picLocks noChangeAspect="1" noChangeArrowheads="1"/>
          </p:cNvPicPr>
          <p:nvPr/>
        </p:nvPicPr>
        <p:blipFill>
          <a:blip r:embed="rId2" cstate="print"/>
          <a:srcRect t="13860" b="9760"/>
          <a:stretch>
            <a:fillRect/>
          </a:stretch>
        </p:blipFill>
        <p:spPr bwMode="auto">
          <a:xfrm>
            <a:off x="539552" y="1844824"/>
            <a:ext cx="7620000" cy="436510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71600" y="6309320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Штейнгеля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sun9-18.userapi.com/impf/6WGkwFUl_QppOZeL4ulLb8rMkWzZReA-ts0cxg/dknVeNOxCfw.jpg?size=1280x852&amp;quality=96&amp;sign=8ff5f7e288515e460d24d752a7304f91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911513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1196753"/>
            <a:ext cx="7416824" cy="1584175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Восемнадцатый век – золотой век Тары. Население достигает 7 тысяч. Строятся кожевенные, винокуренные, салотопные, мыловаренные заводы, кузницы, мельницы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2780928"/>
            <a:ext cx="7200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июня 1918-го по ноябрь 1919-го года в Таре господствовала колчаковщина. 1919-й год вошел в историю Тарского района как период активных партизанских действий отряда Артема Ивановича </a:t>
            </a:r>
            <a:r>
              <a:rPr lang="ru-RU" sz="2400" dirty="0" err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Избышева</a:t>
            </a:r>
            <a:r>
              <a:rPr lang="ru-RU" sz="24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После Октябрьской революции обострилась классовая борьба в </a:t>
            </a:r>
            <a:r>
              <a:rPr lang="ru-RU" sz="2400" dirty="0" err="1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тарских</a:t>
            </a:r>
            <a:r>
              <a:rPr lang="ru-RU" sz="24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деревнях. Кулаками были убиты молодая учительница Е. Разгуляева, председатель горисполкома В. Морозов.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0"/>
            <a:ext cx="7772400" cy="1470025"/>
          </a:xfrm>
        </p:spPr>
        <p:txBody>
          <a:bodyPr/>
          <a:lstStyle/>
          <a:p>
            <a:r>
              <a:rPr lang="ru-RU"/>
              <a:t> Знаменитый люди города Тара</a:t>
            </a:r>
          </a:p>
        </p:txBody>
      </p:sp>
      <p:pic>
        <p:nvPicPr>
          <p:cNvPr id="2052" name="Picture 4" descr="x_0b37631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3789363"/>
            <a:ext cx="1911350" cy="2781300"/>
          </a:xfrm>
          <a:prstGeom prst="rect">
            <a:avLst/>
          </a:prstGeom>
          <a:noFill/>
        </p:spPr>
      </p:pic>
      <p:pic>
        <p:nvPicPr>
          <p:cNvPr id="2054" name="Picture 6" descr="AIVDqkWr1x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1052513"/>
            <a:ext cx="3492500" cy="2647950"/>
          </a:xfrm>
          <a:prstGeom prst="rect">
            <a:avLst/>
          </a:prstGeom>
          <a:noFill/>
        </p:spPr>
      </p:pic>
      <p:pic>
        <p:nvPicPr>
          <p:cNvPr id="2055" name="Picture 7" descr="x_049d010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9338" y="1341438"/>
            <a:ext cx="2127250" cy="2708275"/>
          </a:xfrm>
          <a:prstGeom prst="rect">
            <a:avLst/>
          </a:prstGeom>
          <a:noFill/>
        </p:spPr>
      </p:pic>
      <p:pic>
        <p:nvPicPr>
          <p:cNvPr id="2056" name="Picture 8" descr="x_27975f8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3789363"/>
            <a:ext cx="2100262" cy="3068637"/>
          </a:xfrm>
          <a:prstGeom prst="rect">
            <a:avLst/>
          </a:prstGeom>
          <a:noFill/>
        </p:spPr>
      </p:pic>
      <p:pic>
        <p:nvPicPr>
          <p:cNvPr id="2059" name="Picture 11" descr="x_1ec76b0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4438" y="1341438"/>
            <a:ext cx="2203450" cy="3122612"/>
          </a:xfrm>
          <a:prstGeom prst="rect">
            <a:avLst/>
          </a:prstGeom>
          <a:noFill/>
        </p:spPr>
      </p:pic>
      <p:pic>
        <p:nvPicPr>
          <p:cNvPr id="2060" name="Picture 12" descr="picture2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1052513"/>
            <a:ext cx="2227262" cy="2941637"/>
          </a:xfrm>
          <a:prstGeom prst="rect">
            <a:avLst/>
          </a:prstGeom>
          <a:noFill/>
        </p:spPr>
      </p:pic>
      <p:pic>
        <p:nvPicPr>
          <p:cNvPr id="2061" name="Picture 13" descr="x_fb94f63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857625"/>
            <a:ext cx="4743450" cy="3000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Избышев Артём Иванович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4835525" cy="45656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Командир партизанского отряда. Родился 23 марта 1885 в селе Седельниково Тарского округа Тобольской губернии.  В одном из боев 28 июля 1919 Избышев погиб. Израсходовав все патроны и не желая быть схваченным, он застрелился. Вместе с другими погибшими партизанами Избышев был похоронен в центре села Седельниково. Его именем названы улицы в Омске, Таре, Седельниково.   </a:t>
            </a:r>
          </a:p>
        </p:txBody>
      </p:sp>
      <p:pic>
        <p:nvPicPr>
          <p:cNvPr id="3077" name="Picture 5" descr="x_0b37631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1463" y="1341438"/>
            <a:ext cx="3792537" cy="5516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Николай Кальницкий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96975"/>
            <a:ext cx="4427538" cy="54721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/>
              <a:t>Родился 21 декабря 1963 года в р.п.Черлак Омской обл. В 1990 г. окончил художественно-графический факультет Омского государственного педагогического института им.Горького. Доцент кафедры литературы, культурологи и художественного образования филиала ОмГПУ в г.Таре. Участник областных, региональных, всероссийских и международных выставок. Произведения Н. Кальницкого хранятся в Омском музее им. К.П. Белова, Тарской картинной галерее, частных коллекциях России и за рубежом.  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ru-RU" sz="2000"/>
          </a:p>
        </p:txBody>
      </p:sp>
      <p:pic>
        <p:nvPicPr>
          <p:cNvPr id="4101" name="Picture 5" descr="AIVDqkWr1x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12875"/>
            <a:ext cx="4572000" cy="3467100"/>
          </a:xfrm>
          <a:prstGeom prst="rect">
            <a:avLst/>
          </a:prstGeom>
          <a:noFill/>
        </p:spPr>
      </p:pic>
      <p:pic>
        <p:nvPicPr>
          <p:cNvPr id="4103" name="Picture 7" descr="AIVDqkWr1x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12875"/>
            <a:ext cx="4572000" cy="3467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5" name="Picture 5" descr="ODJlLTgx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0"/>
            <a:ext cx="8280400" cy="6862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7" name="Picture 5" descr="ZGY2Ni00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0"/>
            <a:ext cx="8207375" cy="6869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/>
              <a:t>ЧАШЕЧНИКОВ ЛЕОНИД НИКОЛАЕВИЧ</a:t>
            </a:r>
            <a:r>
              <a:rPr lang="ru-RU" sz="4000"/>
              <a:t> 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84313"/>
            <a:ext cx="4679950" cy="53736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/>
              <a:t> родился в 8 марта 1933 году в Омской области в Сибири. Закончил Омскую культпросветшколу (художественно-оформительское отделение), был прекрасным чтецом. Родился Л.Н. Чашечников в Сибири, но сердцем прикипел к Волге, астраханскому краю. В Астрахани он выпустил первую книгу стихов, закончил Литературный институт им. М. Горького, был принят в члены Союза писателей СССР.  К сожалению, на малой родине – в Тарском районе, его имя почти забыто, утерян интерес к литературному наследию талантливого автора. </a:t>
            </a:r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628775"/>
            <a:ext cx="4038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000"/>
          </a:p>
        </p:txBody>
      </p:sp>
      <p:pic>
        <p:nvPicPr>
          <p:cNvPr id="11269" name="Picture 5" descr="x_049d010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1773238"/>
            <a:ext cx="3590925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ДЕРЮШЕВ АЛЕКСАНДР НИКОЛАЕВИЧ</a:t>
            </a:r>
            <a:r>
              <a:rPr lang="ru-RU" sz="4000"/>
              <a:t>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700213"/>
            <a:ext cx="5148263" cy="49688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/>
              <a:t>Александр Николаевич Дерюшев родился в городе Таре Омской области в 1963 году. В 1987 году окончил Омский медицинский институт. Состоит в литературном объединении «Вечера на Александровской», печатался в сборниках «Складчина-2», «Складчина-3», «Складчина-4», в сборниках, издаваемых при ОГМИ (ОГМА). В 1996 году в серии «Библиотечка тарской поэзии» вышла первая книга «Встреча». В 2004 году выпустил поэтический сборник «Вкус полыни». Работает заведующим отделением «Скорой помощи» Тарской ЦРБ. Член Союза писателей России. 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6" name="Picture 6" descr="x_27975f8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1500" y="1916113"/>
            <a:ext cx="3124200" cy="4562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/>
              <a:t>СИТКО ЛЕОНИД АЛЕКСАНДРОВИЧ</a:t>
            </a:r>
            <a:r>
              <a:rPr lang="ru-RU" sz="4000"/>
              <a:t>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заслуженный деятель науки РФ, заслуженный врач РФ, доктор медицинских наук, профессор. Родился в городе Тара в 1937 году. В 1962 г. окончил лечебный факультет Омского государственного медицинского института, а в 1964 г. - клиническую ординатуру при кафедре общей хирургии 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5" name="Picture 7" descr="x_1ec76b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1484313"/>
            <a:ext cx="3219450" cy="4562475"/>
          </a:xfrm>
          <a:prstGeom prst="rect">
            <a:avLst/>
          </a:prstGeom>
          <a:noFill/>
        </p:spPr>
      </p:pic>
      <p:pic>
        <p:nvPicPr>
          <p:cNvPr id="7176" name="Picture 8" descr="x_1ec76b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725" y="1484313"/>
            <a:ext cx="3219450" cy="4562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>
                <a:solidFill>
                  <a:schemeClr val="tx1"/>
                </a:solidFill>
              </a:rPr>
              <a:t>ШЕВЕЛЁВ ВЛАДИМИР АЛЕКСАНДРОВИЧ</a:t>
            </a: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body" idx="1"/>
          </p:nvPr>
        </p:nvSpPr>
        <p:spPr>
          <a:xfrm>
            <a:off x="539750" y="5084763"/>
            <a:ext cx="8229600" cy="19891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Преподаватель Тарской детской школы искусств, педагог высшей категории. Педагогический стаж - 32 года. По его инициативе в Тарской школе искусств в 1976 г. открыт класс академической гитары, а в 1988 г. основано эстрадное отделение. Большинство его учеников, выпускников школы искусств, избрали своей профессией музыку. Композитор, аранжировщик, солист-вокалист, автор многих песен. 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084388" y="3246438"/>
            <a:ext cx="18415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3320" name="Picture 8" descr="x_fb94f63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412875"/>
            <a:ext cx="5753100" cy="3638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http://ds9.tar.obr55.ru/wp-content/uploads/2020/01/X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66674"/>
            <a:ext cx="9753600" cy="6791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/>
          <a:lstStyle/>
          <a:p>
            <a:r>
              <a:rPr lang="ru-RU" sz="3600" b="1" dirty="0"/>
              <a:t>МАЛЬГАВКО СЕРГЕЙ ВЛАДИМИРОВИЧ</a:t>
            </a:r>
            <a:r>
              <a:rPr lang="ru-RU" sz="4000" dirty="0"/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-324544" y="1124744"/>
            <a:ext cx="4824536" cy="554461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2000" dirty="0"/>
              <a:t>Член Союза фотохудожников России. С 2001 г. - редактор газеты "</a:t>
            </a:r>
            <a:r>
              <a:rPr lang="ru-RU" sz="2000" dirty="0" err="1"/>
              <a:t>Тарское</a:t>
            </a:r>
            <a:r>
              <a:rPr lang="ru-RU" sz="2000" dirty="0"/>
              <a:t> </a:t>
            </a:r>
            <a:r>
              <a:rPr lang="ru-RU" sz="2000" dirty="0" err="1"/>
              <a:t>Прииртышье</a:t>
            </a:r>
            <a:r>
              <a:rPr lang="ru-RU" sz="2000" dirty="0"/>
              <a:t>". Фотомастер. В 1980-е гг. возглавлял в Таре созданную им </a:t>
            </a:r>
            <a:r>
              <a:rPr lang="ru-RU" sz="2000" dirty="0" err="1"/>
              <a:t>школу-фотостудию</a:t>
            </a:r>
            <a:r>
              <a:rPr lang="ru-RU" sz="2000" dirty="0"/>
              <a:t> "Время", через которую прошло более 300 ребят. Его и их работы демонстрировались на международных и всесоюзных фотовыставках в Москве, Перми, Новосибирске, Болгарии, ГДР, США. На фотовыставке в Астрахани "Россия - отчий дом" в сентябре 1988 г. стал победителем. Фотоработы С. </a:t>
            </a:r>
            <a:r>
              <a:rPr lang="ru-RU" sz="2000" dirty="0" err="1"/>
              <a:t>Мальгавко</a:t>
            </a:r>
            <a:r>
              <a:rPr lang="ru-RU" sz="2000" dirty="0"/>
              <a:t>  демонстрировались на Всесоюзной фотовыставке в павильоне "Советская культура" на ВДНХ в Москве (1987). Удостоен почетного диплома XVII Международной фотовыставки стран бассейна Балтийского моря и Норвегии "ИФО - Скалбалтик-86", которая проходила в ГДР. 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90" name="Picture 6" descr="picture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1557338"/>
            <a:ext cx="3862388" cy="5102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/>
              <a:t>Луппов Александр Михайлович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773238"/>
            <a:ext cx="4038600" cy="4525962"/>
          </a:xfrm>
        </p:spPr>
        <p:txBody>
          <a:bodyPr/>
          <a:lstStyle/>
          <a:p>
            <a:r>
              <a:rPr lang="ru-RU" sz="2400"/>
              <a:t>Александр Михайлович Луппов — заместитель Председателя Правительства Омской области, министр промышленной политики, транспорта и связи Омской области в 1994—2004 гг. 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endParaRPr lang="ru-RU" sz="2400"/>
          </a:p>
        </p:txBody>
      </p:sp>
      <p:pic>
        <p:nvPicPr>
          <p:cNvPr id="21514" name="Picture 10" descr="luppo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6963" y="1557338"/>
            <a:ext cx="3363912" cy="475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БОУ «Тарская гимназия№1 им.А.М. Луппова»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https://sun9-3.userapi.com/impg/JiAVoRrXxZJ7qYZP72S5E6nTfWtln2ByBE0VZA/XB6UwahfpTM.jpg?size=1600x1200&amp;quality=96&amp;sign=8cda1526d8822640b26a9bb6422a41e4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9671381" cy="7253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611188" y="260350"/>
            <a:ext cx="8229600" cy="1143000"/>
          </a:xfrm>
        </p:spPr>
        <p:txBody>
          <a:bodyPr/>
          <a:lstStyle/>
          <a:p>
            <a:r>
              <a:rPr lang="ru-RU" sz="3200"/>
              <a:t>Ульянов Михаил Александрович</a:t>
            </a:r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700213"/>
            <a:ext cx="4038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/>
              <a:t>Михаи́л Алекса́ндрович Улья́нов — советский и российский актёр, режиссёр театра и кино, театральный деятель, Народный артист СССР, Герой Социалистического Труда. Один из наиболее ярких и самобытных артистов Советского Союза и постсоветской России. Родился в Таре.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ru-RU" sz="2400"/>
          </a:p>
        </p:txBody>
      </p:sp>
      <p:pic>
        <p:nvPicPr>
          <p:cNvPr id="22536" name="Picture 8" descr="1266919906_ylyano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7225" y="1628775"/>
            <a:ext cx="4676775" cy="4687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https://user72902.clients-cdnnow.ru/localStorage/news/18/e1/9d/57/18e19d57_resizedScaled_1020to7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00" y="-428626"/>
            <a:ext cx="9715500" cy="7286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https://sun9-7.userapi.com/impf/qUZ_JHV-K9QVsczRKwKCOApbWnsJA8eppUUSQg/HyIODa061tg.jpg?size=1280x853&amp;quality=96&amp;sign=4125e97d3c3bde0020db152f56c7a82d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8720" y="-1035496"/>
            <a:ext cx="12192000" cy="8124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sun9-71.userapi.com/impg/0tZ_M7i2MS95t1-Q4OFeHLfOGh_8oQ-R0CL8qA/JH-stJEOk4I.jpg?size=1280x719&amp;quality=96&amp;sign=cb934e7c3ba17e2cd02fcc70fbd6b337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6593" y="0"/>
            <a:ext cx="10525223" cy="690113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 ещё немного фотографий</a:t>
            </a:r>
            <a:br>
              <a:rPr lang="ru-RU" dirty="0" smtClean="0"/>
            </a:br>
            <a:r>
              <a:rPr lang="ru-RU" dirty="0" smtClean="0"/>
              <a:t>Нашей Малой Родины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https://sun9-87.userapi.com/impg/Nc2e4lumRJUuR6dJDlWFDUcvHxvBNr6_tL1MEw/rIOcZ-l37qA.jpg?size=1280x719&amp;quality=96&amp;sign=3ff16b5d1dc69b9396911fe3c9ce226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260648"/>
            <a:ext cx="12192000" cy="6848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 descr="https://sun9-48.userapi.com/impg/FMwTuSAfTI0D1AUmy4ZcJcGXvKfLirELsQzOUQ/liMIHaeoyg0.jpg?size=1680x944&amp;quality=96&amp;sign=e41084d1bf7afd50c174835fd924ed5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85080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https://sun9-66.userapi.com/impg/fxz1GTjIcoTw1NMIniK2P5sqZ5Pfls3wmPiLew/ue6O50Vwrbo.jpg?size=800x600&amp;quality=96&amp;sign=639e3a9076b3cdddbfe0cb387d27a71b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https://sun9-9.userapi.com/impg/iCztJWBOnUcrupit6SbAk1VwbIw4jsSwXNSMdQ/S-TaNH_Iw1M.jpg?size=1280x960&amp;quality=96&amp;sign=1e89b510628deb38a6416c9f81321cf5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2286001"/>
            <a:ext cx="12192000" cy="9144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kultura55.ru/sites/default/files/styles/gallery_watermark/public/dsc_3963_0.jpg?itok=l9qck60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883811" cy="67139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093296"/>
            <a:ext cx="8229600" cy="764704"/>
          </a:xfr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62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5400" b="1" u="sng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внимание!!!</a:t>
            </a:r>
            <a:endParaRPr lang="ru-RU" sz="5400" b="1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905</Words>
  <Application>Microsoft Office PowerPoint</Application>
  <PresentationFormat>Экран (4:3)</PresentationFormat>
  <Paragraphs>70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39" baseType="lpstr">
      <vt:lpstr>Тема Office</vt:lpstr>
      <vt:lpstr>Моя малая Родина</vt:lpstr>
      <vt:lpstr>Слайд 2</vt:lpstr>
      <vt:lpstr>Родина - это место, где веками и тысячелетиями проживали нашипредки, для которых эта земля - родина.</vt:lpstr>
      <vt:lpstr>Слайд 4</vt:lpstr>
      <vt:lpstr>Город Тара основан в 1594 году князем Андреем Елецким и отрядом служилых русских и татар. Самое первое русское поселение на территории современной Омской области</vt:lpstr>
      <vt:lpstr>Слайд 6</vt:lpstr>
      <vt:lpstr>Слайд 7</vt:lpstr>
      <vt:lpstr>Слайд 8</vt:lpstr>
      <vt:lpstr>Для заведения пашни правительство присылало "пашенных" людей, первые из которых прибыли в Тару в 1598 г.  В 1599 году за речкой Чекруша была подобрана подходящая елань для заведения "государевой десятинной пашни". В 1621 году Тара была причислена к "хлебным городам".</vt:lpstr>
      <vt:lpstr>Слайд 10</vt:lpstr>
      <vt:lpstr>Слайд 11</vt:lpstr>
      <vt:lpstr>В 1782 году Тара становится уездным городом Тобольской губернии,  а 17 марта 1785 года Высочайше пожалован гербом.</vt:lpstr>
      <vt:lpstr>Из Тары вышли известные всей Сибири купцы и промышленники. Это знаменитые династии Нерпиных, Немчиновых, Айтыкиных, Щербаковых, Пятковых.</vt:lpstr>
      <vt:lpstr>Город Тара со дня основания был местом ссылки</vt:lpstr>
      <vt:lpstr>Слайд 15</vt:lpstr>
      <vt:lpstr>Слайд 16</vt:lpstr>
      <vt:lpstr> Знаменитый люди города Тара</vt:lpstr>
      <vt:lpstr>Избышев Артём Иванович </vt:lpstr>
      <vt:lpstr>Николай Кальницкий </vt:lpstr>
      <vt:lpstr>Слайд 20</vt:lpstr>
      <vt:lpstr>Слайд 21</vt:lpstr>
      <vt:lpstr>ЧАШЕЧНИКОВ ЛЕОНИД НИКОЛАЕВИЧ </vt:lpstr>
      <vt:lpstr>ДЕРЮШЕВ АЛЕКСАНДР НИКОЛАЕВИЧ </vt:lpstr>
      <vt:lpstr>СИТКО ЛЕОНИД АЛЕКСАНДРОВИЧ </vt:lpstr>
      <vt:lpstr>ШЕВЕЛЁВ ВЛАДИМИР АЛЕКСАНДРОВИЧ</vt:lpstr>
      <vt:lpstr>Слайд 26</vt:lpstr>
      <vt:lpstr>МАЛЬГАВКО СЕРГЕЙ ВЛАДИМИРОВИЧ </vt:lpstr>
      <vt:lpstr>Луппов Александр Михайлович</vt:lpstr>
      <vt:lpstr>БОУ «Тарская гимназия№1 им.А.М. Луппова»</vt:lpstr>
      <vt:lpstr>Ульянов Михаил Александрович</vt:lpstr>
      <vt:lpstr>Слайд 31</vt:lpstr>
      <vt:lpstr>Слайд 32</vt:lpstr>
      <vt:lpstr>И ещё немного фотографий Нашей Малой Родины</vt:lpstr>
      <vt:lpstr>Слайд 34</vt:lpstr>
      <vt:lpstr>Слайд 35</vt:lpstr>
      <vt:lpstr>Слайд 36</vt:lpstr>
      <vt:lpstr>Слайд 37</vt:lpstr>
      <vt:lpstr>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Моя малая Родина</dc:title>
  <dc:creator>User</dc:creator>
  <cp:lastModifiedBy>User</cp:lastModifiedBy>
  <cp:revision>17</cp:revision>
  <dcterms:created xsi:type="dcterms:W3CDTF">2021-11-05T14:12:21Z</dcterms:created>
  <dcterms:modified xsi:type="dcterms:W3CDTF">2021-11-06T08:15:23Z</dcterms:modified>
</cp:coreProperties>
</file>