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76" r:id="rId10"/>
    <p:sldId id="268" r:id="rId11"/>
    <p:sldId id="269" r:id="rId12"/>
    <p:sldId id="295" r:id="rId13"/>
    <p:sldId id="270" r:id="rId14"/>
    <p:sldId id="271" r:id="rId15"/>
    <p:sldId id="272" r:id="rId16"/>
    <p:sldId id="285" r:id="rId17"/>
    <p:sldId id="273" r:id="rId18"/>
    <p:sldId id="286" r:id="rId19"/>
    <p:sldId id="275" r:id="rId20"/>
    <p:sldId id="287" r:id="rId21"/>
    <p:sldId id="288" r:id="rId22"/>
    <p:sldId id="278" r:id="rId23"/>
    <p:sldId id="293" r:id="rId24"/>
    <p:sldId id="289" r:id="rId25"/>
    <p:sldId id="291" r:id="rId26"/>
    <p:sldId id="294" r:id="rId27"/>
    <p:sldId id="292" r:id="rId28"/>
    <p:sldId id="281" r:id="rId29"/>
    <p:sldId id="283" r:id="rId30"/>
    <p:sldId id="28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2781"/>
    <a:srgbClr val="6E1F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5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39052" y="1428809"/>
            <a:ext cx="10502153" cy="1381628"/>
          </a:xfrm>
        </p:spPr>
        <p:txBody>
          <a:bodyPr>
            <a:noAutofit/>
          </a:bodyPr>
          <a:lstStyle/>
          <a:p>
            <a:r>
              <a:rPr lang="ru-RU" sz="66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Проект «Гости из леса»</a:t>
            </a:r>
            <a:endParaRPr lang="ru-RU" sz="6600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39052" y="2810437"/>
            <a:ext cx="10313895" cy="372483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200" b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Во </a:t>
            </a:r>
            <a:r>
              <a:rPr lang="ru-RU" sz="3200" b="1" cap="none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2</a:t>
            </a:r>
            <a:r>
              <a:rPr lang="ru-RU" sz="3200" b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младшей группе МАДОУ №71 </a:t>
            </a:r>
            <a:r>
              <a:rPr lang="ru-RU" sz="3200" b="1" cap="none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г.Хабаровска</a:t>
            </a:r>
            <a:endParaRPr lang="ru-RU" sz="3200" b="1" cap="none" dirty="0" smtClean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>
              <a:spcBef>
                <a:spcPts val="0"/>
              </a:spcBef>
            </a:pPr>
            <a:r>
              <a:rPr lang="ru-RU" sz="3200" b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Педагог: Воронкова Т.В.</a:t>
            </a:r>
          </a:p>
          <a:p>
            <a:pPr>
              <a:spcBef>
                <a:spcPts val="0"/>
              </a:spcBef>
            </a:pPr>
            <a:r>
              <a:rPr lang="ru-RU" sz="3200" b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Тип проекта: Познавательно-творческий</a:t>
            </a:r>
          </a:p>
          <a:p>
            <a:pPr>
              <a:spcBef>
                <a:spcPts val="0"/>
              </a:spcBef>
            </a:pPr>
            <a:r>
              <a:rPr lang="ru-RU" sz="3200" b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Вид проекта: </a:t>
            </a:r>
            <a:r>
              <a:rPr lang="ru-RU" sz="3200" b="1" cap="none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Долгосрочный (с сентября </a:t>
            </a:r>
            <a:r>
              <a:rPr lang="ru-RU" sz="3200" b="1" cap="none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по апрель)</a:t>
            </a:r>
            <a:endParaRPr lang="ru-RU" sz="3200" b="1" cap="none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11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Участники проекта:</a:t>
            </a:r>
            <a:endParaRPr lang="ru-RU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52282" y="2367092"/>
            <a:ext cx="9825318" cy="3424107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  <a:buClr>
                <a:prstClr val="black"/>
              </a:buClr>
            </a:pPr>
            <a:r>
              <a:rPr lang="ru-RU" sz="4400" b="1" cap="none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Дети  3-4 лет ; </a:t>
            </a:r>
          </a:p>
          <a:p>
            <a:pPr lvl="0">
              <a:spcBef>
                <a:spcPts val="0"/>
              </a:spcBef>
              <a:buClr>
                <a:prstClr val="black"/>
              </a:buClr>
            </a:pPr>
            <a:r>
              <a:rPr lang="ru-RU" sz="4400" b="1" cap="none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Воспитатели;</a:t>
            </a:r>
            <a:endParaRPr lang="ru-RU" sz="4400" b="1" cap="none" dirty="0"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pPr lvl="0">
              <a:spcBef>
                <a:spcPts val="0"/>
              </a:spcBef>
              <a:buClr>
                <a:prstClr val="black"/>
              </a:buClr>
            </a:pPr>
            <a:r>
              <a:rPr lang="ru-RU" sz="4400" b="1" cap="none" dirty="0">
                <a:solidFill>
                  <a:srgbClr val="7030A0"/>
                </a:solidFill>
                <a:latin typeface="Monotype Corsiva" panose="03010101010201010101" pitchFamily="66" charset="0"/>
              </a:rPr>
              <a:t>Родители </a:t>
            </a:r>
            <a:r>
              <a:rPr lang="ru-RU" sz="4400" b="1" cap="none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воспитанников.</a:t>
            </a:r>
            <a:endParaRPr lang="ru-RU" sz="4400" b="1" cap="none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29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980"/>
            <a:ext cx="12192000" cy="68530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27778"/>
            <a:ext cx="10364451" cy="860612"/>
          </a:xfrm>
        </p:spPr>
        <p:txBody>
          <a:bodyPr/>
          <a:lstStyle/>
          <a:p>
            <a:r>
              <a:rPr lang="ru-RU" sz="54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Актуальность, проблема </a:t>
            </a:r>
            <a:r>
              <a:rPr lang="ru-RU" sz="54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проекта: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04364" y="1501837"/>
            <a:ext cx="9399495" cy="4491319"/>
          </a:xfrm>
        </p:spPr>
        <p:txBody>
          <a:bodyPr>
            <a:normAutofit fontScale="92500" lnSpcReduction="10000"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b="1" cap="none" dirty="0">
                <a:solidFill>
                  <a:srgbClr val="6E1F9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 животных необычайно разнообразен и привлекателен для детей. Но, к сожалению, дети в недостаточной степени имеют представления об образе жизни, повадках, питании животного мира, особенно это касается животных, которые живут в лесах нашего края. Дети не знают в полной мере обобщающие понятия, путая домашних и диких животных, животных жарких стран. В процессе наблюдений за детьми был замечен устойчивый интерес к животным – дети любят рисовать и разукрашивать, играют в различные игры (дидактические, сюжетно-ролевые и т.д.), любят слушать художественную литературу, где героями выступают животные. Так и появилась идея расширить кругозор детей знаниями о животных, проживающих в лесах нашего края.</a:t>
            </a:r>
          </a:p>
          <a:p>
            <a:pPr marL="0" indent="457200" algn="just">
              <a:spcBef>
                <a:spcPts val="0"/>
              </a:spcBef>
              <a:buNone/>
            </a:pPr>
            <a:r>
              <a:rPr lang="ru-RU" b="1" cap="none" dirty="0">
                <a:solidFill>
                  <a:srgbClr val="6E1F9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разработке данного проекта дети познакомятся с описанием жизни диких животных, повадками животных в природе, получат научно-достоверные знания, обогатится их речь.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0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2910" y="900906"/>
            <a:ext cx="10364451" cy="1223730"/>
          </a:xfrm>
        </p:spPr>
        <p:txBody>
          <a:bodyPr>
            <a:normAutofit/>
          </a:bodyPr>
          <a:lstStyle/>
          <a:p>
            <a:r>
              <a:rPr lang="ru-RU" sz="60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Цель проекта: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58153" y="2367092"/>
            <a:ext cx="9533966" cy="3424107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36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основ экологической культуры, представлений о диких животных </a:t>
            </a:r>
            <a:r>
              <a:rPr lang="ru-RU" sz="3600" b="1" cap="none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Хабаровского края, </a:t>
            </a:r>
            <a:r>
              <a:rPr lang="ru-RU" sz="36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 среде обитания, осознанно-правильного отношения к  представителям животного мира.</a:t>
            </a:r>
          </a:p>
        </p:txBody>
      </p:sp>
    </p:spTree>
    <p:extLst>
      <p:ext uri="{BB962C8B-B14F-4D97-AF65-F5344CB8AC3E}">
        <p14:creationId xmlns:p14="http://schemas.microsoft.com/office/powerpoint/2010/main" val="198002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605117"/>
            <a:ext cx="10364451" cy="927848"/>
          </a:xfrm>
        </p:spPr>
        <p:txBody>
          <a:bodyPr/>
          <a:lstStyle/>
          <a:p>
            <a:r>
              <a:rPr lang="ru-RU" sz="54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Задачи проекта: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532965" y="1532965"/>
            <a:ext cx="9211235" cy="5029199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интерес и представления о животном мире наших лесов, признаках диких животных, образе их жизни;</a:t>
            </a:r>
          </a:p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эстетические чувства и эмоциональную отзывчивость;</a:t>
            </a:r>
          </a:p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Углублять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детей о животном мире через различные виды деятельности;</a:t>
            </a:r>
          </a:p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связную речь детей, обогащать словарь детей. Способствовать развитию памяти и восприятия;</a:t>
            </a:r>
          </a:p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родителей к данной проблеме и участью в проекте.</a:t>
            </a:r>
          </a:p>
        </p:txBody>
      </p:sp>
    </p:spTree>
    <p:extLst>
      <p:ext uri="{BB962C8B-B14F-4D97-AF65-F5344CB8AC3E}">
        <p14:creationId xmlns:p14="http://schemas.microsoft.com/office/powerpoint/2010/main" val="129454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2568" y="914401"/>
            <a:ext cx="10364451" cy="887505"/>
          </a:xfrm>
        </p:spPr>
        <p:txBody>
          <a:bodyPr/>
          <a:lstStyle/>
          <a:p>
            <a:r>
              <a:rPr lang="ru-RU" sz="54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Ожидаемый результат: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77471" y="1909482"/>
            <a:ext cx="9614647" cy="4639236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 экологической культуры;</a:t>
            </a:r>
          </a:p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любознательности, творческих способностей, познавательной активности, коммуникативных навыков;</a:t>
            </a:r>
          </a:p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будут сформированы знания о животных наших лесов, их детенышах, повадках и среде обитания;</a:t>
            </a:r>
          </a:p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причинно-следственных связей между образом жизни и средой обитания;</a:t>
            </a:r>
          </a:p>
          <a:p>
            <a:pPr algn="just">
              <a:spcBef>
                <a:spcPts val="0"/>
              </a:spcBef>
            </a:pPr>
            <a:r>
              <a:rPr lang="ru-RU" sz="24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</a:t>
            </a:r>
            <a:r>
              <a:rPr lang="ru-RU" sz="24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родителей в педагогический процесс ДОУ, укрепление заинтересованности в сотрудничестве с детским садом.</a:t>
            </a:r>
          </a:p>
        </p:txBody>
      </p:sp>
    </p:spTree>
    <p:extLst>
      <p:ext uri="{BB962C8B-B14F-4D97-AF65-F5344CB8AC3E}">
        <p14:creationId xmlns:p14="http://schemas.microsoft.com/office/powerpoint/2010/main" val="3805426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578223"/>
            <a:ext cx="10364451" cy="1667435"/>
          </a:xfrm>
        </p:spPr>
        <p:txBody>
          <a:bodyPr>
            <a:normAutofit/>
          </a:bodyPr>
          <a:lstStyle/>
          <a:p>
            <a:r>
              <a:rPr lang="ru-RU" sz="54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Этапы реализации проекта:</a:t>
            </a:r>
            <a:br>
              <a:rPr lang="ru-RU" sz="54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4800" b="1" u="sng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1</a:t>
            </a:r>
            <a:r>
              <a:rPr lang="ru-RU" sz="4800" b="1" u="sng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. Подготовительный </a:t>
            </a:r>
            <a:r>
              <a:rPr lang="ru-RU" sz="4800" b="1" u="sng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этап (сентябрь)</a:t>
            </a:r>
            <a:endParaRPr lang="ru-RU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640541" y="2245658"/>
            <a:ext cx="10112187" cy="4074459"/>
          </a:xfrm>
        </p:spPr>
        <p:txBody>
          <a:bodyPr>
            <a:normAutofit fontScale="92500" lnSpcReduction="20000"/>
          </a:bodyPr>
          <a:lstStyle/>
          <a:p>
            <a:pPr lvl="0">
              <a:buClr>
                <a:prstClr val="black"/>
              </a:buClr>
            </a:pPr>
            <a:r>
              <a:rPr lang="ru-RU" sz="32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</a:t>
            </a:r>
            <a:r>
              <a:rPr lang="ru-RU" sz="32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темы;</a:t>
            </a:r>
          </a:p>
          <a:p>
            <a:pPr lvl="0">
              <a:buClr>
                <a:prstClr val="black"/>
              </a:buClr>
            </a:pPr>
            <a:r>
              <a:rPr lang="ru-RU" sz="32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</a:t>
            </a:r>
            <a:r>
              <a:rPr lang="ru-RU" sz="32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задач;</a:t>
            </a:r>
          </a:p>
          <a:p>
            <a:pPr lvl="0">
              <a:buClr>
                <a:prstClr val="black"/>
              </a:buClr>
            </a:pPr>
            <a:r>
              <a:rPr lang="ru-RU" sz="32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</a:t>
            </a:r>
            <a:r>
              <a:rPr lang="ru-RU" sz="32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необходимой литературы по данной теме;</a:t>
            </a:r>
          </a:p>
          <a:p>
            <a:pPr lvl="0">
              <a:buClr>
                <a:prstClr val="black"/>
              </a:buClr>
            </a:pPr>
            <a:r>
              <a:rPr lang="ru-RU" sz="32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sz="32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плана проекта;	</a:t>
            </a:r>
          </a:p>
          <a:p>
            <a:pPr lvl="0">
              <a:buClr>
                <a:prstClr val="black"/>
              </a:buClr>
            </a:pPr>
            <a:r>
              <a:rPr lang="ru-RU" sz="32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sz="32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предметно-развивающей среды;</a:t>
            </a:r>
          </a:p>
          <a:p>
            <a:pPr lvl="0">
              <a:buClr>
                <a:prstClr val="black"/>
              </a:buClr>
            </a:pPr>
            <a:r>
              <a:rPr lang="ru-RU" sz="32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</a:t>
            </a:r>
            <a:r>
              <a:rPr lang="ru-RU" sz="32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о планах по реализации проекта.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44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3816" y="551281"/>
            <a:ext cx="8834718" cy="2420518"/>
          </a:xfrm>
        </p:spPr>
        <p:txBody>
          <a:bodyPr>
            <a:normAutofit fontScale="90000"/>
          </a:bodyPr>
          <a:lstStyle/>
          <a:p>
            <a:r>
              <a:rPr lang="ru-RU" sz="5400" b="1" u="sng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2. Основной </a:t>
            </a:r>
            <a:r>
              <a:rPr lang="ru-RU" sz="5400" b="1" u="sng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этап </a:t>
            </a:r>
            <a:r>
              <a:rPr lang="ru-RU" sz="5400" b="1" u="sng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(октябрь-март) –работа с детьми по плану: </a:t>
            </a:r>
            <a:br>
              <a:rPr lang="ru-RU" sz="5400" b="1" u="sng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b="1" cap="none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проекта реализовывался 2 раза в неделю по вторникам и </a:t>
            </a:r>
            <a:r>
              <a:rPr lang="ru-RU" b="1" cap="none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четвергам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92623" y="2971799"/>
            <a:ext cx="9117105" cy="346934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44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Беседы: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такое лес?»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«Лесные звери</a:t>
            </a:r>
            <a:r>
              <a:rPr lang="ru-RU" sz="28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«Кто где живет»;</a:t>
            </a:r>
            <a:endParaRPr lang="ru-RU" sz="2800" b="1" cap="none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«Кто что ест</a:t>
            </a:r>
            <a:r>
              <a:rPr lang="ru-RU" sz="28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800" b="1" cap="none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«Как звери готовятся к зиме</a:t>
            </a:r>
            <a:r>
              <a:rPr lang="ru-RU" sz="28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800" b="1" cap="none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«Сравнение диких и домашних животных</a:t>
            </a:r>
            <a:r>
              <a:rPr lang="ru-RU" sz="28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800" b="1" cap="none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«Чего нельзя делать в лесу и как это может навредить животным</a:t>
            </a:r>
            <a:r>
              <a:rPr lang="ru-RU" sz="28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800" b="1" cap="none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мы узнали о диких животных</a:t>
            </a:r>
            <a:r>
              <a:rPr lang="ru-RU" sz="2800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800" b="1" cap="none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85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6722" y="618515"/>
            <a:ext cx="9058555" cy="1250624"/>
          </a:xfrm>
        </p:spPr>
        <p:txBody>
          <a:bodyPr>
            <a:normAutofit fontScale="90000"/>
          </a:bodyPr>
          <a:lstStyle/>
          <a:p>
            <a:r>
              <a:rPr lang="ru-RU" sz="54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Чтение художественной литературы</a:t>
            </a:r>
            <a:br>
              <a:rPr lang="ru-RU" sz="54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40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(русско-народных сказок, произведения советских </a:t>
            </a:r>
            <a:br>
              <a:rPr lang="ru-RU" sz="40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40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и зарубежных писателей)</a:t>
            </a:r>
            <a:endParaRPr lang="ru-RU" sz="4000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35272" y="2083340"/>
            <a:ext cx="4547010" cy="4557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6327" y="2083339"/>
            <a:ext cx="3989015" cy="4557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434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419" y="642064"/>
            <a:ext cx="9991161" cy="1116106"/>
          </a:xfrm>
        </p:spPr>
        <p:txBody>
          <a:bodyPr>
            <a:noAutofit/>
          </a:bodyPr>
          <a:lstStyle/>
          <a:p>
            <a:r>
              <a:rPr lang="ru-RU" sz="48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Просмотр диафильма «Лисичка со скалочкой»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4665" y="1950104"/>
            <a:ext cx="4716135" cy="4281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4896" y="2100124"/>
            <a:ext cx="2579034" cy="4004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7379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461281"/>
            <a:ext cx="10364451" cy="860612"/>
          </a:xfrm>
        </p:spPr>
        <p:txBody>
          <a:bodyPr>
            <a:normAutofit/>
          </a:bodyPr>
          <a:lstStyle/>
          <a:p>
            <a:r>
              <a:rPr lang="ru-RU" sz="48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Дидактические и настольные игры</a:t>
            </a:r>
            <a:endParaRPr lang="ru-RU" sz="4800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68866" y="1145171"/>
            <a:ext cx="5239430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«Мама и малыш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«Собери картинку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</a:t>
            </a: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тень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Чей хвостик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«Чудесный мешочек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«Покажи, а мы отгадаем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лесных зверят» (в крупе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660905" y="2851627"/>
            <a:ext cx="2381871" cy="5300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74913" y="3201077"/>
            <a:ext cx="1807789" cy="3379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47284" y="4272677"/>
            <a:ext cx="3701834" cy="2420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57" y="1596098"/>
            <a:ext cx="4541214" cy="2552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36189" y="1276148"/>
            <a:ext cx="2748087" cy="2056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592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951" y="295622"/>
            <a:ext cx="4873719" cy="3656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8642" y="3086522"/>
            <a:ext cx="4730055" cy="3548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3212" y="0"/>
            <a:ext cx="3145772" cy="4194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7869802" y="3260072"/>
            <a:ext cx="2789424" cy="3719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091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584900"/>
            <a:ext cx="10364451" cy="1062365"/>
          </a:xfrm>
        </p:spPr>
        <p:txBody>
          <a:bodyPr>
            <a:normAutofit/>
          </a:bodyPr>
          <a:lstStyle/>
          <a:p>
            <a:r>
              <a:rPr lang="ru-RU" sz="48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Сюжетно-ролевые игры</a:t>
            </a:r>
            <a:endParaRPr lang="ru-RU" sz="4800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17811" y="1761565"/>
            <a:ext cx="4208929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Доктор Айболит лечит лесных зверей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«Мы едем в зоопарк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 нас в гостях медвежонок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39749" y="1532966"/>
            <a:ext cx="6084688" cy="46656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737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452330"/>
          </a:xfrm>
        </p:spPr>
        <p:txBody>
          <a:bodyPr>
            <a:normAutofit fontScale="90000"/>
          </a:bodyPr>
          <a:lstStyle/>
          <a:p>
            <a:r>
              <a:rPr lang="ru-RU" sz="53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Продуктивная деятельность:</a:t>
            </a:r>
            <a:br>
              <a:rPr lang="ru-RU" sz="53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4800" b="1" cap="none" dirty="0" smtClean="0">
                <a:solidFill>
                  <a:srgbClr val="5A2781"/>
                </a:solidFill>
                <a:latin typeface="Monotype Corsiva" panose="03010101010201010101" pitchFamily="66" charset="0"/>
              </a:rPr>
              <a:t>Рисование</a:t>
            </a:r>
            <a:endParaRPr lang="ru-RU" sz="4800" b="1" cap="none" dirty="0">
              <a:solidFill>
                <a:srgbClr val="5A278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77471" y="2837329"/>
            <a:ext cx="3592326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Зайка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«Дикие животные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«Следы на снегу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1197" y="1963487"/>
            <a:ext cx="3427038" cy="4569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5067" y="1856126"/>
            <a:ext cx="3427038" cy="4569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5882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96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011" y="515888"/>
            <a:ext cx="5620871" cy="909499"/>
          </a:xfrm>
        </p:spPr>
        <p:txBody>
          <a:bodyPr>
            <a:normAutofit/>
          </a:bodyPr>
          <a:lstStyle/>
          <a:p>
            <a:r>
              <a:rPr lang="ru-RU" sz="53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Конструирование</a:t>
            </a:r>
            <a:endParaRPr lang="ru-RU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62569" y="1274120"/>
            <a:ext cx="7005919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«Теремок для зимовья зверей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«Зоопарк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57737" y="2437388"/>
            <a:ext cx="5903260" cy="3915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968" y="323850"/>
            <a:ext cx="2790825" cy="6210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084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623" y="714625"/>
            <a:ext cx="11053482" cy="1089259"/>
          </a:xfrm>
        </p:spPr>
        <p:txBody>
          <a:bodyPr>
            <a:normAutofit/>
          </a:bodyPr>
          <a:lstStyle/>
          <a:p>
            <a:r>
              <a:rPr lang="ru-RU" sz="53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Аппликация</a:t>
            </a:r>
            <a:endParaRPr lang="ru-RU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94329" y="1520407"/>
            <a:ext cx="8364070" cy="1598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8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«Лесные друзья</a:t>
            </a:r>
            <a:r>
              <a:rPr lang="ru-RU" sz="28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8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8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Лисичка»;</a:t>
            </a:r>
            <a:endParaRPr lang="ru-RU" sz="28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8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«Яблоки и ягодки для ёжика</a:t>
            </a:r>
            <a:r>
              <a:rPr lang="ru-RU" sz="28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8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2892" y="3118793"/>
            <a:ext cx="5451683" cy="3240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4575" y="3379945"/>
            <a:ext cx="5002307" cy="2570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645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96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566188"/>
            <a:ext cx="10364451" cy="981683"/>
          </a:xfrm>
        </p:spPr>
        <p:txBody>
          <a:bodyPr>
            <a:normAutofit/>
          </a:bodyPr>
          <a:lstStyle/>
          <a:p>
            <a:r>
              <a:rPr lang="ru-RU" sz="48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Лепка</a:t>
            </a:r>
            <a:endParaRPr lang="ru-RU" sz="4800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9858" y="1465729"/>
            <a:ext cx="5190565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«Морковка для зайчика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32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«Бочонок мёда для мишки</a:t>
            </a:r>
            <a:r>
              <a:rPr lang="ru-RU" sz="32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32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92"/>
          <a:stretch/>
        </p:blipFill>
        <p:spPr>
          <a:xfrm>
            <a:off x="6665883" y="1820000"/>
            <a:ext cx="4612342" cy="3021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3445" y="3330855"/>
            <a:ext cx="5256978" cy="31034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932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470600"/>
            <a:ext cx="10364451" cy="981683"/>
          </a:xfrm>
        </p:spPr>
        <p:txBody>
          <a:bodyPr>
            <a:normAutofit/>
          </a:bodyPr>
          <a:lstStyle/>
          <a:p>
            <a:r>
              <a:rPr lang="ru-RU" sz="48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Оригами «Дикие животные»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2622" y="1277471"/>
            <a:ext cx="6699858" cy="5015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312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588528"/>
            <a:ext cx="10364451" cy="713944"/>
          </a:xfrm>
        </p:spPr>
        <p:txBody>
          <a:bodyPr>
            <a:normAutofit fontScale="90000"/>
          </a:bodyPr>
          <a:lstStyle/>
          <a:p>
            <a:r>
              <a:rPr lang="ru-RU" sz="48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Театрализованная деятельность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55693" y="1302472"/>
            <a:ext cx="9422531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Деревянный театр «Заюшкина избушка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спектакля «Лисичка сестричка и Серый волк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Театрализация «Теремок»;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спектакля «Как зайчонок </a:t>
            </a:r>
            <a:r>
              <a:rPr lang="ru-RU" sz="2400" b="1" dirty="0" err="1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Трусохвостик</a:t>
            </a: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смелым стал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60168" y="3341997"/>
            <a:ext cx="5378823" cy="2994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38991" y="3129150"/>
            <a:ext cx="4230306" cy="3207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238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4370" y="397844"/>
            <a:ext cx="5903259" cy="968236"/>
          </a:xfrm>
        </p:spPr>
        <p:txBody>
          <a:bodyPr>
            <a:normAutofit/>
          </a:bodyPr>
          <a:lstStyle/>
          <a:p>
            <a:r>
              <a:rPr lang="ru-RU" sz="48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Подвижные игры</a:t>
            </a:r>
            <a:endParaRPr lang="ru-RU" sz="4800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45322" y="1142281"/>
            <a:ext cx="4101354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«Лиса и зайцы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«Зайка беленький сидит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 медведя во бору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3640" y="2564209"/>
            <a:ext cx="4355424" cy="3618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9948" y="2564209"/>
            <a:ext cx="4701374" cy="3618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9533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3" y="936202"/>
            <a:ext cx="10364451" cy="1613694"/>
          </a:xfrm>
        </p:spPr>
        <p:txBody>
          <a:bodyPr>
            <a:normAutofit/>
          </a:bodyPr>
          <a:lstStyle/>
          <a:p>
            <a:r>
              <a:rPr lang="ru-RU" sz="44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Игра – перевоплощение «В лесных зверят превратись…»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8442" y="2528047"/>
            <a:ext cx="5427557" cy="3455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4976" y="2711597"/>
            <a:ext cx="5466606" cy="311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3530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7470" y="2392753"/>
            <a:ext cx="4141694" cy="2716305"/>
          </a:xfrm>
        </p:spPr>
        <p:txBody>
          <a:bodyPr>
            <a:normAutofit/>
          </a:bodyPr>
          <a:lstStyle/>
          <a:p>
            <a:r>
              <a:rPr lang="ru-RU" sz="4800" b="1" cap="none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Прослушивание аудиозаписи «Голоса леса</a:t>
            </a:r>
            <a:r>
              <a:rPr lang="ru-RU" sz="48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».</a:t>
            </a:r>
            <a:endParaRPr lang="ru-RU" sz="4000" b="1" cap="none" dirty="0">
              <a:solidFill>
                <a:srgbClr val="5A278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19164" y="1289270"/>
            <a:ext cx="4903624" cy="492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726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723965"/>
            <a:ext cx="10364451" cy="887554"/>
          </a:xfrm>
        </p:spPr>
        <p:txBody>
          <a:bodyPr>
            <a:normAutofit/>
          </a:bodyPr>
          <a:lstStyle/>
          <a:p>
            <a:r>
              <a:rPr lang="ru-RU" sz="49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Работа с родителями:</a:t>
            </a:r>
            <a:endParaRPr lang="ru-RU" b="1" cap="none" dirty="0">
              <a:solidFill>
                <a:srgbClr val="5A278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49824" y="1506865"/>
            <a:ext cx="5741613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Совместный поход с детьми и родителями в театр кукол на спектакль «Три поросенка и серый волк</a:t>
            </a: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434" y="3711693"/>
            <a:ext cx="3180509" cy="2388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1437" y="1761946"/>
            <a:ext cx="3939988" cy="3623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5718" y="2928793"/>
            <a:ext cx="3986213" cy="2990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337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96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880" y="188212"/>
            <a:ext cx="10364451" cy="887554"/>
          </a:xfrm>
        </p:spPr>
        <p:txBody>
          <a:bodyPr>
            <a:normAutofit/>
          </a:bodyPr>
          <a:lstStyle/>
          <a:p>
            <a:r>
              <a:rPr lang="ru-RU" sz="49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Работа с родителями:</a:t>
            </a:r>
            <a:endParaRPr lang="ru-RU" b="1" cap="none" dirty="0">
              <a:solidFill>
                <a:srgbClr val="5A278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23246" y="985746"/>
            <a:ext cx="7691718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Предложили </a:t>
            </a: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 съездить вместе с детьми в зоосад им. Сысоева.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5632" y="1367301"/>
            <a:ext cx="1709859" cy="2789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7283" y="3924928"/>
            <a:ext cx="2916051" cy="26940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8528" y="1868618"/>
            <a:ext cx="2347953" cy="2651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69250" y="3924928"/>
            <a:ext cx="2418509" cy="2805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42226" y="1881484"/>
            <a:ext cx="2633039" cy="294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5442" y="3550523"/>
            <a:ext cx="1715936" cy="3091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1925" y="2612906"/>
            <a:ext cx="2112632" cy="3027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863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4797" y="366482"/>
            <a:ext cx="10364451" cy="887554"/>
          </a:xfrm>
        </p:spPr>
        <p:txBody>
          <a:bodyPr>
            <a:normAutofit/>
          </a:bodyPr>
          <a:lstStyle/>
          <a:p>
            <a:r>
              <a:rPr lang="ru-RU" sz="49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Работа с родителями:</a:t>
            </a:r>
            <a:endParaRPr lang="ru-RU" b="1" cap="none" dirty="0">
              <a:solidFill>
                <a:srgbClr val="5A278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1541" y="1254036"/>
            <a:ext cx="8390965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«Домашнее задание. Дикие животные наших лесов»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1845" y="2145322"/>
            <a:ext cx="7928309" cy="4416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4769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96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1" y="953198"/>
            <a:ext cx="10364451" cy="887554"/>
          </a:xfrm>
        </p:spPr>
        <p:txBody>
          <a:bodyPr>
            <a:normAutofit/>
          </a:bodyPr>
          <a:lstStyle/>
          <a:p>
            <a:r>
              <a:rPr lang="ru-RU" sz="49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Работа с родителями:</a:t>
            </a:r>
            <a:endParaRPr lang="ru-RU" b="1" cap="none" dirty="0">
              <a:solidFill>
                <a:srgbClr val="5A278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8503" y="1990166"/>
            <a:ext cx="9654989" cy="3921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defTabSz="914400">
              <a:lnSpc>
                <a:spcPct val="120000"/>
              </a:lnSpc>
              <a:buClr>
                <a:prstClr val="black"/>
              </a:buClr>
              <a:buFontTx/>
              <a:buChar char="-"/>
            </a:pPr>
            <a:r>
              <a:rPr lang="ru-RU" sz="30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</a:t>
            </a:r>
            <a:r>
              <a:rPr lang="ru-RU" sz="30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 оформлении экологического уголка группы, изготовление Д/И по теме </a:t>
            </a:r>
            <a:r>
              <a:rPr lang="ru-RU" sz="30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(«Собери картинку», «Чей хвост?», «Чья тень?»;</a:t>
            </a:r>
          </a:p>
          <a:p>
            <a:pPr marL="342900" lvl="0" indent="-342900" defTabSz="914400">
              <a:lnSpc>
                <a:spcPct val="120000"/>
              </a:lnSpc>
              <a:buClr>
                <a:prstClr val="black"/>
              </a:buClr>
              <a:buFontTx/>
              <a:buChar char="-"/>
            </a:pPr>
            <a:r>
              <a:rPr lang="ru-RU" sz="30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Предложили нарисовать вместе </a:t>
            </a:r>
            <a:r>
              <a:rPr lang="ru-RU" sz="30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 любое лесное </a:t>
            </a:r>
            <a:r>
              <a:rPr lang="ru-RU" sz="30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животное</a:t>
            </a:r>
            <a:r>
              <a:rPr lang="ru-RU" sz="30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000" b="1" dirty="0" smtClean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defTabSz="914400">
              <a:lnSpc>
                <a:spcPct val="120000"/>
              </a:lnSpc>
              <a:buClr>
                <a:prstClr val="black"/>
              </a:buClr>
              <a:buFontTx/>
              <a:buChar char="-"/>
            </a:pPr>
            <a:r>
              <a:rPr lang="ru-RU" sz="30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Разучивали стихотворения </a:t>
            </a:r>
            <a:r>
              <a:rPr lang="ru-RU" sz="30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 про лесных </a:t>
            </a:r>
            <a:r>
              <a:rPr lang="ru-RU" sz="30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зверей.</a:t>
            </a:r>
            <a:endParaRPr lang="ru-RU" sz="3000" b="1" dirty="0">
              <a:solidFill>
                <a:srgbClr val="5A27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66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3" y="444285"/>
            <a:ext cx="10364451" cy="573047"/>
          </a:xfrm>
        </p:spPr>
        <p:txBody>
          <a:bodyPr>
            <a:normAutofit fontScale="90000"/>
          </a:bodyPr>
          <a:lstStyle/>
          <a:p>
            <a:r>
              <a:rPr lang="ru-RU" sz="49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Итоговое мероприятие с Родителями:</a:t>
            </a:r>
            <a:endParaRPr lang="ru-RU" b="1" cap="none" dirty="0">
              <a:solidFill>
                <a:srgbClr val="5A278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2362" y="1003495"/>
            <a:ext cx="11107271" cy="496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lnSpc>
                <a:spcPct val="120000"/>
              </a:lnSpc>
              <a:buClr>
                <a:prstClr val="black"/>
              </a:buClr>
            </a:pP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Совместный поход с детьми и родителями в </a:t>
            </a:r>
            <a:r>
              <a:rPr lang="ru-RU" sz="2400" b="1" dirty="0" err="1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Гродековский</a:t>
            </a:r>
            <a:r>
              <a:rPr lang="ru-RU" sz="24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музей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731" y="4479898"/>
            <a:ext cx="4625788" cy="2081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01552" y="4301531"/>
            <a:ext cx="3818965" cy="2437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5691" y="1506992"/>
            <a:ext cx="4201367" cy="3152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22366" y="4665856"/>
            <a:ext cx="2199915" cy="1513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628" y="1554151"/>
            <a:ext cx="6796514" cy="3057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901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406" y="1250576"/>
            <a:ext cx="11255187" cy="1001819"/>
          </a:xfrm>
        </p:spPr>
        <p:txBody>
          <a:bodyPr>
            <a:noAutofit/>
          </a:bodyPr>
          <a:lstStyle/>
          <a:p>
            <a:r>
              <a:rPr lang="ru-RU" sz="4800" b="1" u="sng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3. Заключительный этап (апрель)</a:t>
            </a:r>
            <a:endParaRPr lang="ru-RU" sz="4000" b="1" cap="none" dirty="0">
              <a:solidFill>
                <a:srgbClr val="5A278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10552" y="2949202"/>
            <a:ext cx="9170894" cy="2841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defTabSz="914400">
              <a:lnSpc>
                <a:spcPct val="120000"/>
              </a:lnSpc>
              <a:spcBef>
                <a:spcPts val="1000"/>
              </a:spcBef>
              <a:buClr>
                <a:prstClr val="black"/>
              </a:buClr>
              <a:buFont typeface="Arial" panose="020B0604020202020204" pitchFamily="34" charset="0"/>
              <a:buChar char="•"/>
            </a:pPr>
            <a:r>
              <a:rPr lang="ru-RU" sz="30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</a:t>
            </a:r>
            <a:r>
              <a:rPr lang="ru-RU" sz="30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 проекта;</a:t>
            </a:r>
          </a:p>
          <a:p>
            <a:pPr marL="228600" lvl="0" indent="-228600" defTabSz="914400">
              <a:lnSpc>
                <a:spcPct val="120000"/>
              </a:lnSpc>
              <a:spcBef>
                <a:spcPts val="1000"/>
              </a:spcBef>
              <a:buClr>
                <a:prstClr val="black"/>
              </a:buClr>
              <a:buFont typeface="Arial" panose="020B0604020202020204" pitchFamily="34" charset="0"/>
              <a:buChar char="•"/>
            </a:pPr>
            <a:r>
              <a:rPr lang="ru-RU" sz="30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sz="30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отчета перед родителями;</a:t>
            </a:r>
          </a:p>
          <a:p>
            <a:pPr marL="228600" lvl="0" indent="-228600" defTabSz="914400">
              <a:lnSpc>
                <a:spcPct val="120000"/>
              </a:lnSpc>
              <a:spcBef>
                <a:spcPts val="1000"/>
              </a:spcBef>
              <a:buClr>
                <a:prstClr val="black"/>
              </a:buClr>
              <a:buFont typeface="Arial" panose="020B0604020202020204" pitchFamily="34" charset="0"/>
              <a:buChar char="•"/>
            </a:pPr>
            <a:r>
              <a:rPr lang="ru-RU" sz="3000" b="1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sz="3000" b="1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отчета перед коллегами в виде презентации. 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14654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3" y="605071"/>
            <a:ext cx="10364451" cy="820318"/>
          </a:xfrm>
        </p:spPr>
        <p:txBody>
          <a:bodyPr>
            <a:noAutofit/>
          </a:bodyPr>
          <a:lstStyle/>
          <a:p>
            <a:r>
              <a:rPr lang="ru-RU" sz="54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Итоги проекта:</a:t>
            </a:r>
            <a:endParaRPr lang="ru-RU" sz="5400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61782" y="1570258"/>
            <a:ext cx="9668435" cy="5284694"/>
          </a:xfrm>
        </p:spPr>
        <p:txBody>
          <a:bodyPr>
            <a:noAutofit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Проведенный проект позволил подтвердить правомерность наших подходов к приобщению детей к экологии через проектную деятельность. У детей повысился уровень знаний о диких животных, умение узнавать их, узнавать детенышей и правильно называть, кто как говорит, чем питается, чем дикие животные отличаются от домашних, образ жизни лесных животных и т.д. Дети стали внимательнее слушать сказки про животных, стали более общительными, раскрепощенными, научились создавать в творческих работах образы животных. </a:t>
            </a:r>
          </a:p>
          <a:p>
            <a:pPr marL="0" indent="457200" algn="just">
              <a:spcBef>
                <a:spcPts val="0"/>
              </a:spcBef>
              <a:buNone/>
            </a:pPr>
            <a:r>
              <a:rPr lang="ru-RU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 очень </a:t>
            </a:r>
            <a:r>
              <a:rPr lang="ru-RU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понравились походы </a:t>
            </a:r>
            <a:r>
              <a:rPr lang="ru-RU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зоосад, театр и музей </a:t>
            </a:r>
            <a:r>
              <a:rPr lang="ru-RU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нашего города, что позволило заложить в них интерес и любовь к </a:t>
            </a:r>
            <a:r>
              <a:rPr lang="ru-RU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культурным мероприятиям, </a:t>
            </a:r>
            <a:r>
              <a:rPr lang="ru-RU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ребенок, с малых лет приученный ходить </a:t>
            </a:r>
            <a:r>
              <a:rPr lang="ru-RU" b="1" cap="none" dirty="0" smtClean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зоопарки, театры и музеи, </a:t>
            </a:r>
            <a:r>
              <a:rPr lang="ru-RU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любить это делать и будучи взрослым.</a:t>
            </a:r>
          </a:p>
          <a:p>
            <a:pPr marL="0" indent="457200" algn="just">
              <a:spcBef>
                <a:spcPts val="0"/>
              </a:spcBef>
              <a:buNone/>
            </a:pPr>
            <a:r>
              <a:rPr lang="ru-RU" b="1" cap="none" dirty="0">
                <a:solidFill>
                  <a:srgbClr val="5A27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же родители приняли активное участие в проекте, что позволило укрепить партнерские взаимоотношения детского сада с семьей.</a:t>
            </a:r>
          </a:p>
        </p:txBody>
      </p:sp>
    </p:spTree>
    <p:extLst>
      <p:ext uri="{BB962C8B-B14F-4D97-AF65-F5344CB8AC3E}">
        <p14:creationId xmlns:p14="http://schemas.microsoft.com/office/powerpoint/2010/main" val="397521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  <a:alpha val="50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328" y="2729705"/>
            <a:ext cx="10364451" cy="1596177"/>
          </a:xfrm>
        </p:spPr>
        <p:txBody>
          <a:bodyPr>
            <a:normAutofit/>
          </a:bodyPr>
          <a:lstStyle/>
          <a:p>
            <a:r>
              <a:rPr lang="ru-RU" sz="7200" b="1" cap="none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Спасибо за внимание!</a:t>
            </a:r>
            <a:endParaRPr lang="ru-RU" sz="7200" b="1" cap="none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45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936</TotalTime>
  <Words>924</Words>
  <Application>Microsoft Office PowerPoint</Application>
  <PresentationFormat>Произвольный</PresentationFormat>
  <Paragraphs>104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Капля</vt:lpstr>
      <vt:lpstr>Проект «Гости из леса»</vt:lpstr>
      <vt:lpstr>Участники проекта:</vt:lpstr>
      <vt:lpstr>Актуальность, проблема проекта:</vt:lpstr>
      <vt:lpstr>Цель проекта:</vt:lpstr>
      <vt:lpstr>Задачи проекта:</vt:lpstr>
      <vt:lpstr>Ожидаемый результат:</vt:lpstr>
      <vt:lpstr>Этапы реализации проекта: 1. Подготовительный этап (сентябрь)</vt:lpstr>
      <vt:lpstr>2. Основной этап (октябрь-март) –работа с детьми по плану:  План проекта реализовывался 2 раза в неделю по вторникам и четвергам</vt:lpstr>
      <vt:lpstr>Чтение художественной литературы (русско-народных сказок, произведения советских  и зарубежных писателей)</vt:lpstr>
      <vt:lpstr>Просмотр диафильма «Лисичка со скалочкой»</vt:lpstr>
      <vt:lpstr>Дидактические и настольные игры</vt:lpstr>
      <vt:lpstr>Презентация PowerPoint</vt:lpstr>
      <vt:lpstr>Сюжетно-ролевые игры</vt:lpstr>
      <vt:lpstr>Продуктивная деятельность: Рисование</vt:lpstr>
      <vt:lpstr>Конструирование</vt:lpstr>
      <vt:lpstr>Аппликация</vt:lpstr>
      <vt:lpstr>Лепка</vt:lpstr>
      <vt:lpstr>Оригами «Дикие животные»</vt:lpstr>
      <vt:lpstr>Театрализованная деятельность</vt:lpstr>
      <vt:lpstr>Подвижные игры</vt:lpstr>
      <vt:lpstr>Игра – перевоплощение «В лесных зверят превратись…» </vt:lpstr>
      <vt:lpstr>Прослушивание аудиозаписи «Голоса леса».</vt:lpstr>
      <vt:lpstr>Работа с родителями:</vt:lpstr>
      <vt:lpstr>Работа с родителями:</vt:lpstr>
      <vt:lpstr>Работа с родителями:</vt:lpstr>
      <vt:lpstr>Работа с родителями:</vt:lpstr>
      <vt:lpstr>Итоговое мероприятие с Родителями:</vt:lpstr>
      <vt:lpstr>3. Заключительный этап (апрель)</vt:lpstr>
      <vt:lpstr>Итоги проекта: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«Маленький театр в большом городе»</dc:title>
  <dc:creator>Пользователь Windows</dc:creator>
  <cp:lastModifiedBy>Пользователь Windows</cp:lastModifiedBy>
  <cp:revision>110</cp:revision>
  <dcterms:created xsi:type="dcterms:W3CDTF">2022-03-26T08:14:01Z</dcterms:created>
  <dcterms:modified xsi:type="dcterms:W3CDTF">2025-03-13T05:53:21Z</dcterms:modified>
</cp:coreProperties>
</file>