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58" r:id="rId4"/>
    <p:sldId id="271" r:id="rId5"/>
    <p:sldId id="259" r:id="rId6"/>
    <p:sldId id="270" r:id="rId7"/>
    <p:sldId id="260" r:id="rId8"/>
    <p:sldId id="261" r:id="rId9"/>
    <p:sldId id="262" r:id="rId10"/>
    <p:sldId id="263" r:id="rId11"/>
    <p:sldId id="264" r:id="rId12"/>
    <p:sldId id="265" r:id="rId13"/>
    <p:sldId id="272" r:id="rId14"/>
    <p:sldId id="273" r:id="rId15"/>
    <p:sldId id="274" r:id="rId16"/>
    <p:sldId id="266" r:id="rId17"/>
    <p:sldId id="267" r:id="rId18"/>
    <p:sldId id="275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00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114" d="100"/>
          <a:sy n="114" d="100"/>
        </p:scale>
        <p:origin x="-8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21507" name="Rectangle 3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89" y="231"/>
              <a:ext cx="1857" cy="3628"/>
              <a:chOff x="3009" y="775"/>
              <a:chExt cx="1857" cy="3628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5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9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4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8" y="974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2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2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9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2" y="133"/>
              <a:ext cx="361" cy="608"/>
              <a:chOff x="1727" y="866"/>
              <a:chExt cx="131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8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11"/>
              <a:ext cx="500" cy="496"/>
              <a:chOff x="1727" y="868"/>
              <a:chExt cx="129" cy="155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70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6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739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739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8C36-E696-4AAD-A9B5-9FB494E8B8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0B0D8-4A58-49B3-B5C2-CBE91F626D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A6478-EFDA-4B27-8AE6-93C63AD17F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0E1D2-AED3-415B-845C-2703B2BA7C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A3BB8-9693-48AB-81F9-56BFE3EF54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E83F7-B431-4CC5-8888-A551912A42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308F5-9D31-4F35-8B08-57A45F1EA9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F00C6-7E8B-4FAC-B302-4E322D50E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29B20-31FE-46EB-9420-36C0FB1C6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0C7F0-5787-4FED-A197-7417AA477C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52669-D89E-452D-A909-9D98300B0D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56323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5632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2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2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5632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56330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31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32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33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34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56336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6337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56338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5" y="1722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56340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41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42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56344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45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46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56348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49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350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56351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2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3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4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5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6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7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8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59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60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61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62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63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6364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636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636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636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636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B95E615-2E90-4C4F-BC65-F3D9312C28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ransition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620713"/>
            <a:ext cx="7772400" cy="1143000"/>
          </a:xfrm>
        </p:spPr>
        <p:txBody>
          <a:bodyPr lIns="90488" tIns="44450" rIns="90488" bIns="44450" anchor="ctr"/>
          <a:lstStyle/>
          <a:p>
            <a:pPr eaLnBrk="1" hangingPunct="1">
              <a:defRPr/>
            </a:pPr>
            <a:r>
              <a:rPr lang="ru-RU" sz="4800" dirty="0" smtClean="0"/>
              <a:t>Адаптационный период первоклассника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55875" y="2276475"/>
            <a:ext cx="6400800" cy="1752600"/>
          </a:xfrm>
        </p:spPr>
        <p:txBody>
          <a:bodyPr lIns="90488" tIns="44450" rIns="90488" bIns="44450"/>
          <a:lstStyle/>
          <a:p>
            <a:pPr marL="342900" indent="-342900" algn="r" eaLnBrk="1" hangingPunct="1">
              <a:lnSpc>
                <a:spcPct val="90000"/>
              </a:lnSpc>
              <a:defRPr/>
            </a:pPr>
            <a:r>
              <a:rPr lang="ru-RU" sz="2400" dirty="0" smtClean="0">
                <a:latin typeface="+mj-lt"/>
              </a:rPr>
              <a:t>       Наилучший способ помочь детям - это </a:t>
            </a:r>
          </a:p>
          <a:p>
            <a:pPr marL="342900" indent="-342900" algn="r" eaLnBrk="1" hangingPunct="1">
              <a:lnSpc>
                <a:spcPct val="90000"/>
              </a:lnSpc>
              <a:defRPr/>
            </a:pPr>
            <a:r>
              <a:rPr lang="ru-RU" sz="2400" dirty="0" smtClean="0">
                <a:latin typeface="+mj-lt"/>
              </a:rPr>
              <a:t>помочь их </a:t>
            </a:r>
            <a:r>
              <a:rPr lang="ru-RU" sz="2400" dirty="0" smtClean="0">
                <a:latin typeface="+mj-lt"/>
              </a:rPr>
              <a:t>родителям</a:t>
            </a:r>
            <a:endParaRPr lang="ru-RU" sz="2400" dirty="0" smtClean="0">
              <a:latin typeface="+mj-lt"/>
            </a:endParaRPr>
          </a:p>
          <a:p>
            <a:pPr marL="342900" indent="-342900" algn="r" eaLnBrk="1" hangingPunct="1">
              <a:lnSpc>
                <a:spcPct val="90000"/>
              </a:lnSpc>
              <a:defRPr/>
            </a:pPr>
            <a:r>
              <a:rPr lang="ru-RU" sz="2400" dirty="0" smtClean="0">
                <a:latin typeface="+mj-lt"/>
              </a:rPr>
              <a:t>А. </a:t>
            </a:r>
            <a:r>
              <a:rPr lang="ru-RU" sz="2400" smtClean="0">
                <a:latin typeface="+mj-lt"/>
              </a:rPr>
              <a:t>Харрис</a:t>
            </a:r>
            <a:endParaRPr lang="ru-RU" sz="2400" dirty="0" smtClean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29000" y="5214938"/>
            <a:ext cx="5535613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Салова И.В. </a:t>
            </a:r>
          </a:p>
          <a:p>
            <a:pPr algn="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МБОУ города Новосибирска </a:t>
            </a:r>
          </a:p>
          <a:p>
            <a:pPr algn="r"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«Лицей 200»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782637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/>
              <a:t>Основные параметры психологической готовности ребёнка к школьному обучению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713787" cy="5327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200" b="1" smtClean="0"/>
              <a:t>Психолого-педагогический статус первоклассника.</a:t>
            </a:r>
            <a:endParaRPr lang="ru-RU" sz="22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200" smtClean="0"/>
              <a:t>Уважаемые родители!  Ответив на вопросы анкеты, Вы сможете определить, готов ли Ваш ребенок к школе.</a:t>
            </a:r>
            <a:endParaRPr lang="ru-RU" sz="22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200" b="1" smtClean="0"/>
              <a:t>Будущий первоклассник должен обладать</a:t>
            </a:r>
            <a:r>
              <a:rPr lang="ru-RU" sz="2200" smtClean="0"/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высоким уровнем самостоятельности в учебной работе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способностью контролировать свои действия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совершать действия по образцу и правилам установленному педагогом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концентрировать внимание на учебной задаче</a:t>
            </a:r>
          </a:p>
          <a:p>
            <a:pPr eaLnBrk="1" hangingPunct="1">
              <a:lnSpc>
                <a:spcPct val="80000"/>
              </a:lnSpc>
            </a:pPr>
            <a:r>
              <a:rPr lang="ru-RU" sz="2200" smtClean="0"/>
              <a:t>уметь преодолевать трудности учебного характера</a:t>
            </a:r>
            <a:endParaRPr lang="ru-RU" sz="22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200" b="1" smtClean="0"/>
              <a:t>Будущий первоклассник  должен:</a:t>
            </a:r>
            <a:endParaRPr lang="ru-RU" sz="2200" smtClean="0"/>
          </a:p>
          <a:p>
            <a:pPr lvl="3" eaLnBrk="1" hangingPunct="1">
              <a:lnSpc>
                <a:spcPct val="80000"/>
              </a:lnSpc>
            </a:pPr>
            <a:r>
              <a:rPr lang="ru-RU" sz="2200" smtClean="0"/>
              <a:t>понимать смысл прочитанного текста</a:t>
            </a:r>
          </a:p>
          <a:p>
            <a:pPr lvl="3" eaLnBrk="1" hangingPunct="1">
              <a:lnSpc>
                <a:spcPct val="80000"/>
              </a:lnSpc>
            </a:pPr>
            <a:r>
              <a:rPr lang="ru-RU" sz="2200" smtClean="0"/>
              <a:t>выделять главную мысль прочитанного</a:t>
            </a:r>
          </a:p>
          <a:p>
            <a:pPr lvl="3" eaLnBrk="1" hangingPunct="1">
              <a:lnSpc>
                <a:spcPct val="80000"/>
              </a:lnSpc>
            </a:pPr>
            <a:r>
              <a:rPr lang="ru-RU" sz="2200" smtClean="0"/>
              <a:t>иметь богатый словарный запас</a:t>
            </a:r>
            <a:endParaRPr lang="en-US" sz="2200" smtClean="0"/>
          </a:p>
          <a:p>
            <a:pPr lvl="3" eaLnBrk="1" hangingPunct="1">
              <a:lnSpc>
                <a:spcPct val="80000"/>
              </a:lnSpc>
            </a:pPr>
            <a:r>
              <a:rPr lang="ru-RU" sz="2200" smtClean="0"/>
              <a:t>делать умозаключения и выводы на основе имеющихся данных</a:t>
            </a:r>
            <a:endParaRPr lang="ru-RU" sz="2200" b="1" smtClean="0"/>
          </a:p>
          <a:p>
            <a:pPr lvl="3" eaLnBrk="1" hangingPunct="1">
              <a:lnSpc>
                <a:spcPct val="80000"/>
              </a:lnSpc>
            </a:pPr>
            <a:endParaRPr lang="ru-RU" sz="22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9039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Успешный первоклассник:</a:t>
            </a:r>
            <a:r>
              <a:rPr lang="ru-RU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имеет хорошо развитую мелкую моторику;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умеет работать с группой детей в одном темпе;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может сосредоточенно работать в течение 15-20 минут</a:t>
            </a:r>
            <a:r>
              <a:rPr lang="en-US" sz="1800" smtClean="0"/>
              <a:t>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Будущий первоклассник владеет приемами и навыками  эффективного взаимодействия, а именно:</a:t>
            </a:r>
            <a:endParaRPr lang="ru-RU" sz="1800" smtClean="0"/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умеет устанавливать дружеские отношения;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готов к коллективным видам деятельности;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умеет конструктивно самостоятельно разрешать конфликты;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устанавливать адекватные ролевые отношения с учителем;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быть ответственным за свое поведение;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соблюдать школьные, социальные, этические нормы;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сдерживать непроизвольные эмоции и желания.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Для успешной адаптации первокласснику важно иметь:</a:t>
            </a:r>
            <a:endParaRPr lang="ru-RU" sz="1800" smtClean="0"/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устойчивую самооценку, позитивную Я-концепцию;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желание идти в школу, узнавать новое, учиться;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smtClean="0"/>
              <a:t>эмоционально- положительное восприятие школы.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b="1" smtClean="0"/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Уважаемые родители, готов ли Ваш ребенок к школе?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5 главных результатов учения: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456113"/>
          </a:xfrm>
        </p:spPr>
        <p:txBody>
          <a:bodyPr/>
          <a:lstStyle/>
          <a:p>
            <a:pPr marL="514350" indent="-514350" eaLnBrk="1" hangingPunct="1">
              <a:buFontTx/>
              <a:buAutoNum type="arabicPeriod"/>
            </a:pPr>
            <a:r>
              <a:rPr lang="ru-RU" sz="3000" smtClean="0"/>
              <a:t>Знание и умения.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ru-RU" sz="3000" smtClean="0"/>
              <a:t>Умение учиться (организовать свою учебную деятельность)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ru-RU" sz="3000" smtClean="0"/>
              <a:t>Эмоциональный след от познания нового. 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ru-RU" sz="3000" smtClean="0"/>
              <a:t>Вывод о себе, своих способностях.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ru-RU" sz="3000" smtClean="0"/>
              <a:t>Эмоциональный след от взаимоотношений с родителями, учителем.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96975"/>
            <a:ext cx="8243888" cy="131445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smtClean="0"/>
              <a:t>Кризис 7 лет.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68638"/>
            <a:ext cx="8229600" cy="2987675"/>
          </a:xfrm>
        </p:spPr>
        <p:txBody>
          <a:bodyPr/>
          <a:lstStyle/>
          <a:p>
            <a:pPr eaLnBrk="1" hangingPunct="1"/>
            <a:r>
              <a:rPr lang="ru-RU" smtClean="0"/>
              <a:t>Трудолюбие</a:t>
            </a:r>
          </a:p>
          <a:p>
            <a:pPr eaLnBrk="1" hangingPunct="1"/>
            <a:r>
              <a:rPr lang="ru-RU" smtClean="0"/>
              <a:t>Успешность</a:t>
            </a:r>
          </a:p>
        </p:txBody>
      </p:sp>
      <p:grpSp>
        <p:nvGrpSpPr>
          <p:cNvPr id="7172" name="Group 6"/>
          <p:cNvGrpSpPr>
            <a:grpSpLocks/>
          </p:cNvGrpSpPr>
          <p:nvPr/>
        </p:nvGrpSpPr>
        <p:grpSpPr bwMode="auto">
          <a:xfrm>
            <a:off x="3708400" y="3429000"/>
            <a:ext cx="5040313" cy="579438"/>
            <a:chOff x="2426" y="1253"/>
            <a:chExt cx="3175" cy="365"/>
          </a:xfrm>
        </p:grpSpPr>
        <p:sp>
          <p:nvSpPr>
            <p:cNvPr id="7173" name="Line 4"/>
            <p:cNvSpPr>
              <a:spLocks noChangeShapeType="1"/>
            </p:cNvSpPr>
            <p:nvPr/>
          </p:nvSpPr>
          <p:spPr bwMode="auto">
            <a:xfrm>
              <a:off x="2426" y="1389"/>
              <a:ext cx="544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7174" name="Text Box 5"/>
            <p:cNvSpPr txBox="1">
              <a:spLocks noChangeArrowheads="1"/>
            </p:cNvSpPr>
            <p:nvPr/>
          </p:nvSpPr>
          <p:spPr bwMode="auto">
            <a:xfrm>
              <a:off x="3061" y="1253"/>
              <a:ext cx="2540" cy="36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3200"/>
                <a:t>Неполноценность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333375"/>
            <a:ext cx="8229600" cy="56070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smtClean="0"/>
              <a:t>В детстве нужно обязательно что-нибудь уметь делать лучше всех: выше всех прыгать или дальше всех плеваться, иметь лучший почерк в классе, самый красивый бант, или громче всех свистеть – да мало ли что! Мир в детстве так огромен, и столько достоинств искрится в каждом его проявлении! Но как часто нас заставляют из этой россыпи выделить только одно – два человеческих достоинства, поклоняться им…или всю жизнь страдать от несовершенства и чувства вины…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smtClean="0"/>
              <a:t>Именно так закладываются основы больного самолюбия…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Составляющие успеха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5113337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z="2700" smtClean="0"/>
              <a:t>Физическое здоровье ребенка;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700" smtClean="0"/>
              <a:t>Неврологический статус ребенка;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700" smtClean="0"/>
              <a:t>Социально-коммуникативная зрелость;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2700" smtClean="0"/>
              <a:t>Интеллектуальное развитие;</a:t>
            </a:r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  <a:p>
            <a:pPr marL="609600" indent="-609600" eaLnBrk="1" hangingPunct="1">
              <a:buFontTx/>
              <a:buNone/>
            </a:pPr>
            <a:endParaRPr lang="ru-RU" sz="2700" smtClean="0"/>
          </a:p>
        </p:txBody>
      </p:sp>
      <p:sp>
        <p:nvSpPr>
          <p:cNvPr id="9220" name="Text Box 11"/>
          <p:cNvSpPr txBox="1">
            <a:spLocks noChangeArrowheads="1"/>
          </p:cNvSpPr>
          <p:nvPr/>
        </p:nvSpPr>
        <p:spPr bwMode="auto">
          <a:xfrm>
            <a:off x="5292725" y="2708275"/>
            <a:ext cx="50482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grpSp>
        <p:nvGrpSpPr>
          <p:cNvPr id="9221" name="Group 21"/>
          <p:cNvGrpSpPr>
            <a:grpSpLocks/>
          </p:cNvGrpSpPr>
          <p:nvPr/>
        </p:nvGrpSpPr>
        <p:grpSpPr bwMode="auto">
          <a:xfrm>
            <a:off x="5219700" y="3933825"/>
            <a:ext cx="1296988" cy="1296988"/>
            <a:chOff x="3152" y="2886"/>
            <a:chExt cx="817" cy="817"/>
          </a:xfrm>
        </p:grpSpPr>
        <p:sp>
          <p:nvSpPr>
            <p:cNvPr id="9231" name="Oval 5"/>
            <p:cNvSpPr>
              <a:spLocks noChangeArrowheads="1"/>
            </p:cNvSpPr>
            <p:nvPr/>
          </p:nvSpPr>
          <p:spPr bwMode="auto">
            <a:xfrm>
              <a:off x="3152" y="2886"/>
              <a:ext cx="817" cy="81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2" name="Text Box 19"/>
            <p:cNvSpPr txBox="1">
              <a:spLocks noChangeArrowheads="1"/>
            </p:cNvSpPr>
            <p:nvPr/>
          </p:nvSpPr>
          <p:spPr bwMode="auto">
            <a:xfrm>
              <a:off x="3379" y="3067"/>
              <a:ext cx="409" cy="4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4400"/>
                <a:t>Я</a:t>
              </a:r>
            </a:p>
          </p:txBody>
        </p:sp>
      </p:grpSp>
      <p:grpSp>
        <p:nvGrpSpPr>
          <p:cNvPr id="9222" name="Group 20"/>
          <p:cNvGrpSpPr>
            <a:grpSpLocks/>
          </p:cNvGrpSpPr>
          <p:nvPr/>
        </p:nvGrpSpPr>
        <p:grpSpPr bwMode="auto">
          <a:xfrm>
            <a:off x="4500563" y="3429000"/>
            <a:ext cx="2736850" cy="2376488"/>
            <a:chOff x="2699" y="2568"/>
            <a:chExt cx="1724" cy="1497"/>
          </a:xfrm>
        </p:grpSpPr>
        <p:sp>
          <p:nvSpPr>
            <p:cNvPr id="9223" name="Oval 6"/>
            <p:cNvSpPr>
              <a:spLocks noChangeArrowheads="1"/>
            </p:cNvSpPr>
            <p:nvPr/>
          </p:nvSpPr>
          <p:spPr bwMode="auto">
            <a:xfrm>
              <a:off x="3742" y="2568"/>
              <a:ext cx="681" cy="68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24" name="Oval 7"/>
            <p:cNvSpPr>
              <a:spLocks noChangeArrowheads="1"/>
            </p:cNvSpPr>
            <p:nvPr/>
          </p:nvSpPr>
          <p:spPr bwMode="auto">
            <a:xfrm>
              <a:off x="2699" y="2568"/>
              <a:ext cx="681" cy="68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25" name="Oval 8"/>
            <p:cNvSpPr>
              <a:spLocks noChangeArrowheads="1"/>
            </p:cNvSpPr>
            <p:nvPr/>
          </p:nvSpPr>
          <p:spPr bwMode="auto">
            <a:xfrm>
              <a:off x="2790" y="3384"/>
              <a:ext cx="681" cy="68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26" name="Oval 9"/>
            <p:cNvSpPr>
              <a:spLocks noChangeArrowheads="1"/>
            </p:cNvSpPr>
            <p:nvPr/>
          </p:nvSpPr>
          <p:spPr bwMode="auto">
            <a:xfrm>
              <a:off x="3742" y="3339"/>
              <a:ext cx="681" cy="68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27" name="Text Box 13"/>
            <p:cNvSpPr txBox="1">
              <a:spLocks noChangeArrowheads="1"/>
            </p:cNvSpPr>
            <p:nvPr/>
          </p:nvSpPr>
          <p:spPr bwMode="auto">
            <a:xfrm>
              <a:off x="3016" y="3566"/>
              <a:ext cx="31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/>
                <a:t>1</a:t>
              </a:r>
            </a:p>
          </p:txBody>
        </p:sp>
        <p:sp>
          <p:nvSpPr>
            <p:cNvPr id="9228" name="Text Box 14"/>
            <p:cNvSpPr txBox="1">
              <a:spLocks noChangeArrowheads="1"/>
            </p:cNvSpPr>
            <p:nvPr/>
          </p:nvSpPr>
          <p:spPr bwMode="auto">
            <a:xfrm>
              <a:off x="2880" y="2794"/>
              <a:ext cx="31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/>
                <a:t>2</a:t>
              </a:r>
            </a:p>
          </p:txBody>
        </p:sp>
        <p:sp>
          <p:nvSpPr>
            <p:cNvPr id="9229" name="Text Box 15"/>
            <p:cNvSpPr txBox="1">
              <a:spLocks noChangeArrowheads="1"/>
            </p:cNvSpPr>
            <p:nvPr/>
          </p:nvSpPr>
          <p:spPr bwMode="auto">
            <a:xfrm>
              <a:off x="3924" y="2794"/>
              <a:ext cx="31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/>
                <a:t>3</a:t>
              </a:r>
            </a:p>
          </p:txBody>
        </p:sp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3924" y="3611"/>
              <a:ext cx="31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/>
                <a:t>4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43888" cy="167481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3200" smtClean="0"/>
              <a:t>«Мотивация – это внутренняя энергия, сжатая в пружину» </a:t>
            </a:r>
            <a:br>
              <a:rPr lang="ru-RU" sz="3200" smtClean="0"/>
            </a:br>
            <a:r>
              <a:rPr lang="ru-RU" sz="2000" smtClean="0">
                <a:effectLst/>
              </a:rPr>
              <a:t>Зигмунд Фрейд.</a:t>
            </a:r>
            <a:r>
              <a:rPr lang="ru-RU" sz="1800" smtClean="0"/>
              <a:t/>
            </a:r>
            <a:br>
              <a:rPr lang="ru-RU" sz="1800" smtClean="0"/>
            </a:br>
            <a:endParaRPr lang="ru-RU" sz="180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16113"/>
            <a:ext cx="8229600" cy="43926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800" smtClean="0"/>
              <a:t>     </a:t>
            </a:r>
            <a:r>
              <a:rPr lang="ru-RU" sz="2800" smtClean="0"/>
              <a:t>«Невозможно – это всего лишь громкое слово, за которым прячутся люди. Им проще жить в привычном мире, чем найти в себе силы его изменить. Невозможно – это не факт. Это только мнение.</a:t>
            </a:r>
            <a:br>
              <a:rPr lang="ru-RU" sz="2800" smtClean="0"/>
            </a:br>
            <a:r>
              <a:rPr lang="ru-RU" sz="2800" smtClean="0"/>
              <a:t>Невозможно – это не приговор. Это вызов. </a:t>
            </a:r>
            <a:br>
              <a:rPr lang="ru-RU" sz="2800" smtClean="0"/>
            </a:br>
            <a:r>
              <a:rPr lang="ru-RU" sz="2800" smtClean="0"/>
              <a:t>Невозможно – это шанс проверить себя.</a:t>
            </a:r>
            <a:br>
              <a:rPr lang="ru-RU" sz="2800" smtClean="0"/>
            </a:br>
            <a:r>
              <a:rPr lang="ru-RU" sz="2800" smtClean="0"/>
              <a:t>Невозможно – это не навсегда.</a:t>
            </a:r>
            <a:br>
              <a:rPr lang="ru-RU" sz="2800" smtClean="0"/>
            </a:br>
            <a:r>
              <a:rPr lang="ru-RU" sz="2800" smtClean="0"/>
              <a:t>… </a:t>
            </a:r>
            <a:r>
              <a:rPr lang="ru-RU" sz="3600" smtClean="0"/>
              <a:t>невозможное ВОЗМОЖНО!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smtClean="0"/>
              <a:t>Особенности поведения ребёнка при усложненной адаптации.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Неуверенность в себе.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Повышенная потребность во внимании.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Повышенная двигательная активность или чрезмерная заторможенность.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Отказ от деятельности.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Признаки дезадаптации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Болезненная реакция на критику;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Неустойчивая мотивация;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Оценивание других как потенциальных обидчиков, врагов;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Неадекватное привлечение внимания;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z="3000" smtClean="0"/>
              <a:t>Проявление невротических реакций.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765175"/>
            <a:ext cx="8243888" cy="131445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Признаки дезадаптации на физическом уровне.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205038"/>
            <a:ext cx="8229600" cy="4456112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Плохой сон.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Снижение аппетита.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Жалобы на боли в животе, головную боль, тошноту и т.д.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Снижение мышечного тонуса.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600" smtClean="0"/>
              <a:t>Роль в семьи в создании условий для успешной адаптации.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Создание ситуации успешности.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Сохранение высокого уровня безусловности любви.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Создание условий для поддержания высокого уровня двигательной активности.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smtClean="0"/>
              <a:t>Ребёнок </a:t>
            </a:r>
            <a:r>
              <a:rPr lang="ru-RU" sz="4800" smtClean="0"/>
              <a:t>=  </a:t>
            </a:r>
            <a:r>
              <a:rPr lang="ru-RU" smtClean="0"/>
              <a:t>ученику.</a:t>
            </a:r>
          </a:p>
          <a:p>
            <a:pPr marL="609600" indent="-609600" eaLnBrk="1" hangingPunct="1">
              <a:buFontTx/>
              <a:buNone/>
            </a:pPr>
            <a:endParaRPr lang="ru-RU" smtClean="0"/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2987675" y="4868863"/>
            <a:ext cx="579438" cy="865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0" y="0"/>
          <a:ext cx="9144000" cy="6851657"/>
        </p:xfrm>
        <a:graphic>
          <a:graphicData uri="http://schemas.openxmlformats.org/drawingml/2006/table">
            <a:tbl>
              <a:tblPr/>
              <a:tblGrid>
                <a:gridCol w="3433763"/>
                <a:gridCol w="2058987"/>
                <a:gridCol w="2001838"/>
                <a:gridCol w="1649412"/>
              </a:tblGrid>
              <a:tr h="436563">
                <a:tc rowSpan="2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Основные параметры развития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Возрастные периоды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97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Младшие школьники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Младшие подростки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Старшеклас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ники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Сфера развития: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Приоритеты развития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физическая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психическая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социальная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Среда развития: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семья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референтная группа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коллектив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макросоциум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Роль педагога: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пример, подражание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авторитет, почитание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собеседник, наставник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/>
              <a:tblGrid>
                <a:gridCol w="3433763"/>
                <a:gridCol w="2058987"/>
                <a:gridCol w="2001838"/>
                <a:gridCol w="1649412"/>
              </a:tblGrid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Ведущая деятельность: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игра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учебно-познавательная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общение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Деятельность на уровне: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впечатлений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сопереживаний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взглядов, суждений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Побудители активности: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интересы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склонности, способности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ценностные ориентации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Характер мышления: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конкретное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формально-логическое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формально-абстрактное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0"/>
          <a:ext cx="9144000" cy="6671311"/>
        </p:xfrm>
        <a:graphic>
          <a:graphicData uri="http://schemas.openxmlformats.org/drawingml/2006/table">
            <a:tbl>
              <a:tblPr/>
              <a:tblGrid>
                <a:gridCol w="3433763"/>
                <a:gridCol w="2058987"/>
                <a:gridCol w="2001838"/>
                <a:gridCol w="1649412"/>
              </a:tblGrid>
              <a:tr h="765175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Уровни личностных отношений: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примитивно-поведенческий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эмоциональный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мотивированно-поведенческий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Личностные новообразования: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произвольное целеполагание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способность к идентификации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чувство одиночества, первая любовь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  <a:tr h="785813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D2905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Психологические новообразования: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rgbClr val="1D2905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11430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Внутренний план действий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Чувство взрослости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Поиски смысла жизни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14300" marR="0" lvl="0" indent="1143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 pitchFamily="34" charset="0"/>
                          <a:cs typeface="Times New Roman" pitchFamily="18" charset="0"/>
                        </a:rPr>
                        <a:t> </a:t>
                      </a:r>
                      <a:endParaRPr kumimoji="0" lang="ru-RU" sz="1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210185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/>
              <a:t>Азбука позитивного родителя.</a:t>
            </a:r>
            <a:br>
              <a:rPr lang="ru-RU" b="1" smtClean="0"/>
            </a:br>
            <a:endParaRPr lang="ru-RU" b="1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А</a:t>
            </a:r>
            <a:r>
              <a:rPr lang="ru-RU" sz="2000" smtClean="0"/>
              <a:t>вторитет родителей – краеугольный камень в воспитании.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Б</a:t>
            </a:r>
            <a:r>
              <a:rPr lang="ru-RU" sz="2000" smtClean="0"/>
              <a:t>удьте немного волшебником.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В</a:t>
            </a:r>
            <a:r>
              <a:rPr lang="ru-RU" sz="2000" smtClean="0"/>
              <a:t>сегда говорите детям правду.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Г</a:t>
            </a:r>
            <a:r>
              <a:rPr lang="ru-RU" sz="2000" smtClean="0"/>
              <a:t>ибкость, как и твердость, необходима в воспитании.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Д</a:t>
            </a:r>
            <a:r>
              <a:rPr lang="ru-RU" sz="2000" smtClean="0"/>
              <a:t>рузья ваших детей – самые желанные гости в доме.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Е</a:t>
            </a:r>
            <a:r>
              <a:rPr lang="ru-RU" sz="2000" smtClean="0"/>
              <a:t>сли хотите, чтобы Вас услышали, говорите тихо.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Ж</a:t>
            </a:r>
            <a:r>
              <a:rPr lang="ru-RU" sz="2000" smtClean="0"/>
              <a:t>ивите увлечениями детей.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З</a:t>
            </a:r>
            <a:r>
              <a:rPr lang="ru-RU" sz="2000" smtClean="0"/>
              <a:t>абудьте о физическом наказании.</a:t>
            </a:r>
            <a:endParaRPr lang="ru-RU" sz="20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И</a:t>
            </a:r>
            <a:r>
              <a:rPr lang="ru-RU" sz="2000" smtClean="0"/>
              <a:t>грайте вместе с детьми.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К</a:t>
            </a:r>
            <a:r>
              <a:rPr lang="ru-RU" sz="2000" smtClean="0"/>
              <a:t>ак здорово, если у Вашего ребенка есть братик или сестренка.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Л</a:t>
            </a:r>
            <a:r>
              <a:rPr lang="ru-RU" sz="2000" smtClean="0"/>
              <a:t>юбовь родителей – самый нужный витамин.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b="1" smtClean="0"/>
              <a:t>М</a:t>
            </a:r>
            <a:r>
              <a:rPr lang="ru-RU" sz="2000" smtClean="0"/>
              <a:t>ечтайте вместе с детьми.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172450" cy="115888"/>
          </a:xfrm>
        </p:spPr>
        <p:txBody>
          <a:bodyPr/>
          <a:lstStyle/>
          <a:p>
            <a:pPr eaLnBrk="1" hangingPunct="1">
              <a:defRPr/>
            </a:pPr>
            <a:endParaRPr lang="ru-RU" sz="40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49275"/>
            <a:ext cx="8229600" cy="58245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Н</a:t>
            </a:r>
            <a:r>
              <a:rPr lang="ru-RU" sz="1800" smtClean="0"/>
              <a:t>е сравнивайте своих детей с другими детьми.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О</a:t>
            </a:r>
            <a:r>
              <a:rPr lang="ru-RU" sz="1800" smtClean="0"/>
              <a:t>шибайтесь, детям нужно знать, что родители тоже ошибаются.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П</a:t>
            </a:r>
            <a:r>
              <a:rPr lang="ru-RU" sz="1800" smtClean="0"/>
              <a:t>омните, вы – самый главный человек в жизни ребенка.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Р</a:t>
            </a:r>
            <a:r>
              <a:rPr lang="ru-RU" sz="1800" smtClean="0"/>
              <a:t>адуйтесь даже маленькому успеху ребенка.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С</a:t>
            </a:r>
            <a:r>
              <a:rPr lang="ru-RU" sz="1800" smtClean="0"/>
              <a:t>оздавайте банк счастливых семейных воспоминаний.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Т</a:t>
            </a:r>
            <a:r>
              <a:rPr lang="ru-RU" sz="1800" smtClean="0"/>
              <a:t>ворчество – норма жизни в семье.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У</a:t>
            </a:r>
            <a:r>
              <a:rPr lang="ru-RU" sz="1800" smtClean="0"/>
              <a:t>спех воспитания – в единстве родителей.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Ф</a:t>
            </a:r>
            <a:r>
              <a:rPr lang="ru-RU" sz="1800" smtClean="0"/>
              <a:t>отографируйте, записывайте, снимайте… дети растут очень быстро.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Х</a:t>
            </a:r>
            <a:r>
              <a:rPr lang="ru-RU" sz="1800" smtClean="0"/>
              <a:t>валите ребенка.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Ч</a:t>
            </a:r>
            <a:r>
              <a:rPr lang="ru-RU" sz="1800" smtClean="0"/>
              <a:t>етко определяйте свои требования к ребенку.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Ш</a:t>
            </a:r>
            <a:r>
              <a:rPr lang="ru-RU" sz="1800" smtClean="0"/>
              <a:t>алите с детьми и как дети.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Щ</a:t>
            </a:r>
            <a:r>
              <a:rPr lang="ru-RU" sz="1800" smtClean="0"/>
              <a:t>едрость души родителей – основа нравственного воспитания ребенка.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Э</a:t>
            </a:r>
            <a:r>
              <a:rPr lang="ru-RU" sz="1800" smtClean="0"/>
              <a:t>нтузиазм и энергия – ваши лучшие помощники.</a:t>
            </a:r>
            <a:endParaRPr lang="ru-RU" sz="1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/>
              <a:t>Ю</a:t>
            </a:r>
            <a:r>
              <a:rPr lang="ru-RU" sz="1800" smtClean="0"/>
              <a:t>мор – спасательный круг в море родительских проблем.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b="1" smtClean="0"/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Я     могу     быть    позитивным     родителем!</a:t>
            </a:r>
          </a:p>
          <a:p>
            <a:pPr algn="ctr" eaLnBrk="1" hangingPunct="1">
              <a:lnSpc>
                <a:spcPct val="80000"/>
              </a:lnSpc>
            </a:pPr>
            <a:endParaRPr lang="ru-RU" sz="2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Содержимое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23749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mtClean="0"/>
              <a:t>  Мамы и папы! Пусть вашими спутниками по тернистой школьной дороге будут любовь, терпение, мужество, радость побед!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3535</TotalTime>
  <Words>882</Words>
  <Application>Microsoft Office PowerPoint</Application>
  <PresentationFormat>Экран (4:3)</PresentationFormat>
  <Paragraphs>268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Verdana</vt:lpstr>
      <vt:lpstr>Arial</vt:lpstr>
      <vt:lpstr>Times New Roman</vt:lpstr>
      <vt:lpstr>Arial CYR</vt:lpstr>
      <vt:lpstr>Шары</vt:lpstr>
      <vt:lpstr>Адаптационный период первоклассника</vt:lpstr>
      <vt:lpstr>Основные параметры психологической готовности ребёнка к школьному обучению</vt:lpstr>
      <vt:lpstr>Слайд 3</vt:lpstr>
      <vt:lpstr>5 главных результатов учения:</vt:lpstr>
      <vt:lpstr>Кризис 7 лет.</vt:lpstr>
      <vt:lpstr>Слайд 6</vt:lpstr>
      <vt:lpstr>Составляющие успеха</vt:lpstr>
      <vt:lpstr>«Мотивация – это внутренняя энергия, сжатая в пружину»  Зигмунд Фрейд. </vt:lpstr>
      <vt:lpstr>Особенности поведения ребёнка при усложненной адаптации.</vt:lpstr>
      <vt:lpstr>Признаки дезадаптации</vt:lpstr>
      <vt:lpstr>Признаки дезадаптации на физическом уровне.</vt:lpstr>
      <vt:lpstr>Роль в семьи в создании условий для успешной адаптации.</vt:lpstr>
      <vt:lpstr>Слайд 13</vt:lpstr>
      <vt:lpstr>Слайд 14</vt:lpstr>
      <vt:lpstr>Слайд 15</vt:lpstr>
      <vt:lpstr>Азбука позитивного родителя. 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Адаптационный период первоклассника</dc:title>
  <dc:creator>Admin</dc:creator>
  <cp:lastModifiedBy>ученик</cp:lastModifiedBy>
  <cp:revision>16</cp:revision>
  <dcterms:modified xsi:type="dcterms:W3CDTF">2022-04-14T09:05:17Z</dcterms:modified>
</cp:coreProperties>
</file>