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33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3259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5202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9517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5219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9160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6509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0049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485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4285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0206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2047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42D00-6171-4755-BD11-31B2242DD7D3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5F80C-4D37-45CB-B862-0CD785907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0098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ICL\Desktop\916446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0034" y="428604"/>
            <a:ext cx="82089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«Эффективность применения игровых 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технологий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 урочной и внеурочной деятельности младших школьников»</a:t>
            </a:r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00232" y="4643446"/>
            <a:ext cx="541635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Подготовил учитель начальных </a:t>
            </a:r>
            <a:r>
              <a:rPr lang="ru-RU" b="1" dirty="0" smtClean="0"/>
              <a:t>классов</a:t>
            </a:r>
          </a:p>
          <a:p>
            <a:pPr algn="ctr"/>
            <a:r>
              <a:rPr lang="ru-RU" b="1" dirty="0" smtClean="0"/>
              <a:t> МБОУ ЦО №31 имени Романа Петровича </a:t>
            </a:r>
            <a:r>
              <a:rPr lang="ru-RU" b="1" dirty="0" err="1" smtClean="0"/>
              <a:t>Стащенко</a:t>
            </a:r>
            <a:endParaRPr lang="ru-RU" b="1" dirty="0" smtClean="0"/>
          </a:p>
          <a:p>
            <a:pPr algn="ctr"/>
            <a:r>
              <a:rPr lang="ru-RU" b="1" dirty="0" smtClean="0"/>
              <a:t>Грызлова Людмила </a:t>
            </a:r>
            <a:r>
              <a:rPr lang="ru-RU" b="1" dirty="0" smtClean="0"/>
              <a:t>Львовна</a:t>
            </a:r>
          </a:p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Г.Тула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48076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CL\Desktop\916446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76672"/>
            <a:ext cx="842493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 smtClean="0">
                <a:effectLst/>
                <a:latin typeface="Times New Roman"/>
                <a:ea typeface="Times New Roman"/>
              </a:rPr>
              <a:t>«В игре дитя живет, и следы этой жизни глубже остаются в нем, чем следы действительной жизни…»</a:t>
            </a:r>
          </a:p>
          <a:p>
            <a:pPr algn="r"/>
            <a:r>
              <a:rPr lang="ru-RU" sz="4000" b="1" dirty="0" smtClean="0">
                <a:latin typeface="Times New Roman"/>
              </a:rPr>
              <a:t>                                                                                                                  К. Д. Ушинский</a:t>
            </a:r>
            <a:endParaRPr lang="ru-RU" sz="4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1644" y="2431341"/>
            <a:ext cx="2614997" cy="31970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8898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677331"/>
            <a:ext cx="8424936" cy="5607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</a:pPr>
            <a:r>
              <a:rPr lang="ru-RU" altLang="ru-RU" sz="32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</a:rPr>
              <a:t>Педагогические игровые технологии </a:t>
            </a:r>
            <a:r>
              <a:rPr lang="ru-RU" altLang="ru-RU" sz="3200" kern="0" dirty="0">
                <a:solidFill>
                  <a:srgbClr val="FFFFFF"/>
                </a:solidFill>
                <a:latin typeface="Arial"/>
              </a:rPr>
              <a:t>- </a:t>
            </a:r>
            <a:r>
              <a:rPr lang="ru-RU" altLang="ru-RU" sz="32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/>
              </a:rPr>
              <a:t>достаточно обширная группа методов и приемов организации учебного процесса в форме различных педагогических игр. </a:t>
            </a:r>
            <a:endParaRPr lang="ru-RU" altLang="ru-RU" sz="3200" kern="0" dirty="0">
              <a:solidFill>
                <a:srgbClr val="FFFFFF"/>
              </a:solidFill>
              <a:latin typeface="Arial"/>
            </a:endParaRP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</a:pPr>
            <a:r>
              <a:rPr lang="ru-RU" altLang="ru-RU" sz="3200" kern="0" dirty="0">
                <a:solidFill>
                  <a:srgbClr val="FFFFFF"/>
                </a:solidFill>
                <a:latin typeface="Arial"/>
              </a:rPr>
              <a:t>      </a:t>
            </a:r>
            <a:r>
              <a:rPr lang="ru-RU" altLang="ru-RU" sz="3200" b="1" kern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/>
              </a:rPr>
              <a:t>Основное отличие </a:t>
            </a:r>
            <a:r>
              <a:rPr lang="ru-RU" altLang="ru-RU" sz="32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/>
              </a:rPr>
              <a:t>педагогической игры от игры вообще состоит в том, что она обладает существенным признаком - четко поставленной </a:t>
            </a:r>
            <a:r>
              <a:rPr lang="ru-RU" altLang="ru-RU" sz="3200" b="1" kern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/>
              </a:rPr>
              <a:t>целью обучения </a:t>
            </a:r>
            <a:r>
              <a:rPr lang="ru-RU" altLang="ru-RU" sz="32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/>
              </a:rPr>
              <a:t>и соответствующим ей </a:t>
            </a:r>
            <a:r>
              <a:rPr lang="ru-RU" altLang="ru-RU" sz="3200" b="1" kern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/>
              </a:rPr>
              <a:t>педагогическим результатом.</a:t>
            </a:r>
            <a:endParaRPr lang="ru-RU" altLang="ru-RU" sz="3200" kern="0" dirty="0">
              <a:solidFill>
                <a:srgbClr val="FFFF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1389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CL\Desktop\916446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357" y="539378"/>
            <a:ext cx="7981286" cy="59859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7270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CL\Desktop\916446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06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548680"/>
            <a:ext cx="82809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Цель игровых </a:t>
            </a: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технологий – </a:t>
            </a:r>
            <a:endParaRPr lang="ru-RU" sz="2800" b="1" dirty="0">
              <a:ln w="17780" cmpd="sng">
                <a:noFill/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пробудить интерес к познанию, науке, книге, учению.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72816"/>
            <a:ext cx="6303615" cy="4726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78205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CL\Desktop\916446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0346" y="116632"/>
            <a:ext cx="8964488" cy="1963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defRPr/>
            </a:pPr>
            <a:r>
              <a:rPr lang="ru-RU" sz="3200" b="1" u="sng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</a:rPr>
              <a:t>Классификация педагогических игр: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FontTx/>
              <a:buChar char="•"/>
              <a:defRPr/>
            </a:pPr>
            <a:r>
              <a:rPr lang="ru-RU" sz="2800" b="1" kern="0" dirty="0">
                <a:solidFill>
                  <a:schemeClr val="accent6">
                    <a:lumMod val="50000"/>
                  </a:schemeClr>
                </a:solidFill>
                <a:latin typeface="Arial"/>
              </a:rPr>
              <a:t>По виду деятельности: </a:t>
            </a:r>
            <a:r>
              <a:rPr lang="ru-RU" sz="2800" kern="0" dirty="0">
                <a:latin typeface="Arial"/>
              </a:rPr>
              <a:t>физические, интеллектуальные, трудовые, социальные и психологические.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4437" y="2080246"/>
            <a:ext cx="8831306" cy="388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defRPr/>
            </a:pPr>
            <a:r>
              <a:rPr lang="ru-RU" sz="2800" b="1" kern="0" dirty="0">
                <a:solidFill>
                  <a:schemeClr val="accent6">
                    <a:lumMod val="50000"/>
                  </a:schemeClr>
                </a:solidFill>
                <a:latin typeface="Arial"/>
              </a:rPr>
              <a:t>По характеру педагогического процесса: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FontTx/>
              <a:buChar char="•"/>
              <a:defRPr/>
            </a:pPr>
            <a:r>
              <a:rPr lang="ru-RU" sz="2800" kern="0" dirty="0">
                <a:solidFill>
                  <a:srgbClr val="FFFFFF"/>
                </a:solidFill>
                <a:latin typeface="Arial"/>
              </a:rPr>
              <a:t> </a:t>
            </a:r>
            <a:r>
              <a:rPr lang="ru-RU" sz="2800" kern="0" dirty="0">
                <a:latin typeface="Arial"/>
              </a:rPr>
              <a:t>обучающие, тренировочные, контролирующие и обобщающие; 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FontTx/>
              <a:buChar char="•"/>
              <a:defRPr/>
            </a:pPr>
            <a:r>
              <a:rPr lang="ru-RU" sz="2800" kern="0" dirty="0">
                <a:latin typeface="Arial"/>
              </a:rPr>
              <a:t>познавательные, воспитательные, развивающие; 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FontTx/>
              <a:buChar char="•"/>
              <a:defRPr/>
            </a:pPr>
            <a:r>
              <a:rPr lang="ru-RU" sz="2800" kern="0" dirty="0">
                <a:latin typeface="Arial"/>
              </a:rPr>
              <a:t>репродуктивные, продуктивные, творческие;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FontTx/>
              <a:buChar char="•"/>
              <a:defRPr/>
            </a:pPr>
            <a:r>
              <a:rPr lang="ru-RU" sz="2800" kern="0" dirty="0">
                <a:latin typeface="Arial"/>
              </a:rPr>
              <a:t>коммуникативные, диагностические, </a:t>
            </a:r>
            <a:r>
              <a:rPr lang="ru-RU" sz="2800" kern="0" dirty="0" err="1">
                <a:latin typeface="Arial"/>
              </a:rPr>
              <a:t>профориентационные</a:t>
            </a:r>
            <a:r>
              <a:rPr lang="ru-RU" sz="2800" kern="0" dirty="0">
                <a:latin typeface="Arial"/>
              </a:rPr>
              <a:t> и др.</a:t>
            </a:r>
          </a:p>
        </p:txBody>
      </p:sp>
    </p:spTree>
    <p:extLst>
      <p:ext uri="{BB962C8B-B14F-4D97-AF65-F5344CB8AC3E}">
        <p14:creationId xmlns:p14="http://schemas.microsoft.com/office/powerpoint/2010/main" xmlns="" val="2547184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ICL\Desktop\916446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9532" y="260648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defRPr/>
            </a:pPr>
            <a:r>
              <a:rPr lang="ru-RU" sz="2800" b="1" kern="0" dirty="0">
                <a:solidFill>
                  <a:schemeClr val="accent6">
                    <a:lumMod val="50000"/>
                  </a:schemeClr>
                </a:solidFill>
                <a:latin typeface="Arial"/>
              </a:rPr>
              <a:t>По характеру игровой методики</a:t>
            </a:r>
            <a:r>
              <a:rPr lang="ru-RU" sz="2800" kern="0" dirty="0">
                <a:solidFill>
                  <a:schemeClr val="accent6">
                    <a:lumMod val="50000"/>
                  </a:schemeClr>
                </a:solidFill>
                <a:latin typeface="Arial"/>
              </a:rPr>
              <a:t>:</a:t>
            </a:r>
            <a:r>
              <a:rPr lang="ru-RU" sz="2800" kern="0" dirty="0">
                <a:solidFill>
                  <a:srgbClr val="FFFF00"/>
                </a:solidFill>
                <a:latin typeface="Arial"/>
              </a:rPr>
              <a:t> </a:t>
            </a:r>
            <a:r>
              <a:rPr lang="ru-RU" sz="2800" kern="0" dirty="0">
                <a:latin typeface="Arial"/>
              </a:rPr>
              <a:t>предметные, сюжетные, ролевые, деловые, имитационные и игры-драматизации.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678125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defRPr/>
            </a:pPr>
            <a:r>
              <a:rPr lang="ru-RU" sz="2800" b="1" kern="0" dirty="0">
                <a:solidFill>
                  <a:schemeClr val="accent6">
                    <a:lumMod val="50000"/>
                  </a:schemeClr>
                </a:solidFill>
                <a:latin typeface="Arial"/>
              </a:rPr>
              <a:t>По игровой среде: </a:t>
            </a:r>
            <a:r>
              <a:rPr lang="ru-RU" sz="2800" kern="0" dirty="0">
                <a:latin typeface="Arial"/>
              </a:rPr>
              <a:t>с предметами, без предметов,  компьютерные и с применением ИКТ, комнатные, уличные, на местности.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3063120"/>
            <a:ext cx="84249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</a:pPr>
            <a:r>
              <a:rPr lang="ru-RU" altLang="ru-RU" sz="2800" b="1" kern="0" dirty="0">
                <a:solidFill>
                  <a:schemeClr val="accent6">
                    <a:lumMod val="50000"/>
                  </a:schemeClr>
                </a:solidFill>
                <a:latin typeface="Arial"/>
              </a:rPr>
              <a:t>По структурным элементам урока</a:t>
            </a:r>
            <a:r>
              <a:rPr lang="ru-RU" altLang="ru-RU" sz="2800" kern="0" dirty="0">
                <a:solidFill>
                  <a:schemeClr val="accent6">
                    <a:lumMod val="50000"/>
                  </a:schemeClr>
                </a:solidFill>
                <a:latin typeface="Arial"/>
              </a:rPr>
              <a:t>:</a:t>
            </a:r>
            <a:endParaRPr lang="ru-RU" altLang="ru-RU" sz="2800" kern="0" dirty="0">
              <a:latin typeface="Arial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FontTx/>
              <a:buChar char="•"/>
            </a:pPr>
            <a:r>
              <a:rPr lang="ru-RU" altLang="ru-RU" sz="2800" kern="0" dirty="0">
                <a:latin typeface="Arial"/>
              </a:rPr>
              <a:t>игры для изучения нового материала; 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FontTx/>
              <a:buChar char="•"/>
            </a:pPr>
            <a:r>
              <a:rPr lang="ru-RU" altLang="ru-RU" sz="2800" kern="0" dirty="0">
                <a:latin typeface="Arial"/>
              </a:rPr>
              <a:t>игры для закрепления; 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FontTx/>
              <a:buChar char="•"/>
            </a:pPr>
            <a:r>
              <a:rPr lang="ru-RU" altLang="ru-RU" sz="2800" kern="0" dirty="0">
                <a:latin typeface="Arial"/>
              </a:rPr>
              <a:t>игры для проверки знаний;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FontTx/>
              <a:buChar char="•"/>
            </a:pPr>
            <a:r>
              <a:rPr lang="ru-RU" altLang="ru-RU" sz="2800" kern="0" dirty="0">
                <a:latin typeface="Arial"/>
              </a:rPr>
              <a:t>обобщающие игры; 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FontTx/>
              <a:buChar char="•"/>
            </a:pPr>
            <a:r>
              <a:rPr lang="ru-RU" altLang="ru-RU" sz="2800" kern="0" dirty="0">
                <a:latin typeface="Arial"/>
              </a:rPr>
              <a:t>релаксационные игры – паузы (</a:t>
            </a:r>
            <a:r>
              <a:rPr lang="ru-RU" altLang="ru-RU" sz="2800" kern="0" dirty="0" err="1">
                <a:latin typeface="Arial"/>
              </a:rPr>
              <a:t>физминутки</a:t>
            </a:r>
            <a:r>
              <a:rPr lang="ru-RU" altLang="ru-RU" sz="2800" kern="0" dirty="0">
                <a:latin typeface="Arial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xmlns="" val="816708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1"/>
          <p:cNvSpPr txBox="1">
            <a:spLocks/>
          </p:cNvSpPr>
          <p:nvPr/>
        </p:nvSpPr>
        <p:spPr bwMode="auto">
          <a:xfrm>
            <a:off x="785786" y="642918"/>
            <a:ext cx="7380287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По 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количеству участник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ов</a:t>
            </a: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игры можно разделить на :</a:t>
            </a:r>
          </a:p>
        </p:txBody>
      </p:sp>
      <p:sp>
        <p:nvSpPr>
          <p:cNvPr id="4" name="Объект 1"/>
          <p:cNvSpPr txBox="1">
            <a:spLocks/>
          </p:cNvSpPr>
          <p:nvPr/>
        </p:nvSpPr>
        <p:spPr bwMode="auto">
          <a:xfrm>
            <a:off x="3214678" y="2214554"/>
            <a:ext cx="7380287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ClrTx/>
              <a:buNone/>
              <a:defRPr/>
            </a:pPr>
            <a:r>
              <a:rPr lang="ru-RU" sz="2400" b="1" dirty="0">
                <a:solidFill>
                  <a:srgbClr val="FFFFFF">
                    <a:lumMod val="95000"/>
                    <a:lumOff val="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ru-RU" sz="2400" dirty="0">
                <a:latin typeface="Arial" charset="0"/>
                <a:cs typeface="Arial" pitchFamily="34" charset="0"/>
              </a:rPr>
              <a:t>2. </a:t>
            </a:r>
            <a:r>
              <a:rPr lang="ru-RU" sz="2800" dirty="0">
                <a:latin typeface="Arial" charset="0"/>
                <a:cs typeface="Arial" pitchFamily="34" charset="0"/>
              </a:rPr>
              <a:t>парные     (диалоговые)</a:t>
            </a:r>
            <a:endParaRPr lang="ru-RU" sz="2400" dirty="0">
              <a:latin typeface="Arial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0034" y="2214554"/>
            <a:ext cx="34251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>
                <a:latin typeface="Arial" pitchFamily="34" charset="0"/>
                <a:cs typeface="Arial" pitchFamily="34" charset="0"/>
              </a:rPr>
              <a:t>1. индивидуальные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3000372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Arial"/>
                <a:ea typeface="+mj-ea"/>
                <a:cs typeface="+mj-cs"/>
              </a:rPr>
              <a:t>3. групповые</a:t>
            </a:r>
            <a:endParaRPr kumimoji="0" lang="ru-RU" sz="2800" i="0" u="none" strike="noStrike" kern="0" cap="none" spc="0" normalizeH="0" baseline="0" noProof="0" dirty="0" smtClean="0">
              <a:ln>
                <a:noFill/>
              </a:ln>
              <a:uLnTx/>
              <a:uFillTx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4000504"/>
            <a:ext cx="8408974" cy="1471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defRPr/>
            </a:pPr>
            <a:r>
              <a:rPr lang="ru-RU" sz="2800" b="1" kern="0" dirty="0" smtClean="0">
                <a:solidFill>
                  <a:schemeClr val="accent6">
                    <a:lumMod val="50000"/>
                  </a:schemeClr>
                </a:solidFill>
                <a:latin typeface="Arial"/>
              </a:rPr>
              <a:t>По </a:t>
            </a:r>
            <a:r>
              <a:rPr lang="ru-RU" sz="2800" b="1" kern="0" dirty="0">
                <a:solidFill>
                  <a:schemeClr val="accent6">
                    <a:lumMod val="50000"/>
                  </a:schemeClr>
                </a:solidFill>
                <a:latin typeface="Arial"/>
              </a:rPr>
              <a:t>предметной </a:t>
            </a:r>
            <a:r>
              <a:rPr lang="ru-RU" sz="2800" b="1" kern="0" dirty="0" smtClean="0">
                <a:solidFill>
                  <a:schemeClr val="accent6">
                    <a:lumMod val="50000"/>
                  </a:schemeClr>
                </a:solidFill>
                <a:latin typeface="Arial"/>
              </a:rPr>
              <a:t>области </a:t>
            </a:r>
            <a:r>
              <a:rPr lang="ru-RU" sz="2800" kern="0" dirty="0" smtClean="0">
                <a:latin typeface="Arial"/>
              </a:rPr>
              <a:t>выделяются </a:t>
            </a:r>
            <a:r>
              <a:rPr lang="ru-RU" sz="2800" kern="0" dirty="0">
                <a:latin typeface="Arial"/>
              </a:rPr>
              <a:t>игры по всем школьным дисциплинам. 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3E3FF"/>
              </a:buClr>
              <a:defRPr/>
            </a:pPr>
            <a:r>
              <a:rPr lang="ru-RU" sz="2800" kern="0" dirty="0">
                <a:latin typeface="Arial"/>
              </a:rPr>
              <a:t>            </a:t>
            </a:r>
          </a:p>
        </p:txBody>
      </p:sp>
    </p:spTree>
    <p:extLst>
      <p:ext uri="{BB962C8B-B14F-4D97-AF65-F5344CB8AC3E}">
        <p14:creationId xmlns:p14="http://schemas.microsoft.com/office/powerpoint/2010/main" xmlns="" val="276237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1366" y="984376"/>
            <a:ext cx="8352928" cy="5720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Известный психолог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Л. С. </a:t>
            </a:r>
            <a:r>
              <a:rPr lang="ru-RU" sz="2000" b="1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Выготский отмечает, что:</a:t>
            </a:r>
            <a:r>
              <a:rPr lang="ru-RU" sz="20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i="1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«Научные понятия не усваиваются и не заучиваются ребёнком, не берутся памятью, а возникают и складываются с помощью величайшего напряжения всей активности его собственной мысли».</a:t>
            </a:r>
            <a:r>
              <a:rPr lang="ru-RU" i="1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Поэтому единственный правильный путь, ведущий к ускорению познания, состоит в применении методов обучения, способствующих ускорению интеллектуальности развития (разумеется, без ущерба физическому развитию, а в гармоническом единстве с ним). Обучение, основанное на использовании игры, относится к таким методам.</a:t>
            </a:r>
            <a:endParaRPr lang="ru-RU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Внимание ребёнка приковано к игре, к выполнению игровых задач, а между тем он преодолевает трудности, переносит имеющиеся знания в новую для него обстановку, учится оперировать имеющимися знаниями в изменившейся обстановке, где трудно длительное время активизировать внимание школьников по однообразной работе, вызвать их активную деятельность, волевое усилие, настойчивость в достижении цели.</a:t>
            </a:r>
            <a:endParaRPr lang="ru-RU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200" dirty="0">
              <a:ea typeface="Calibri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912" y="116632"/>
            <a:ext cx="8964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Эффективность использования</a:t>
            </a:r>
          </a:p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игровых технологий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5829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3548" y="356620"/>
            <a:ext cx="8136904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ru-RU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Педагогическая игра будит детское воображение, создаёт приподнятое настроение, т. к. она доступна и понятна ребёнку. Положительные эмоции, возникающие во время игры, активизируют его деятельность, обеспечивают решение задач, которые связаны с развитием произвольного внимания, памяти, ассоциативной деятельности и формированием способности сравнивать, сопоставлять, делать выводы. Педагогические игры позволяют индивидуализировать работу на занятиях и на уроке, давать задания, посильные каждому ребёнку с учётом его умственных и психофизических возможностей, и максимально развивать способности каждого. В играх, особенно коллективных, формируются и качества личности детей. Они учатся учитывать интересы своих товарищей, сдерживать свои желания, у них развивается чувство ответственности, воспитываются воля и характер.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</a:pPr>
            <a:r>
              <a:rPr lang="ru-RU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Педагогическую игру можно успешно использовать на уроках и во внеурочной деятельности как средство коррекционно-воспитательной работы со школьниками, так и для более успешного вовлечения детей, испытывающих трудности в обучении, в серьёзную учебную деятельность.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</a:pPr>
            <a:r>
              <a:rPr lang="ru-RU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Игры развивают у детей: самостоятельность, способность автономно, независимо от взрослых решать доступные задачи в разных видах деятельности, а также способность к элементарной творческой и познавательной активности.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943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Людмила\Saved Games\Desktop\img_user_file_551802017b6e2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0207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548</Words>
  <Application>Microsoft Office PowerPoint</Application>
  <PresentationFormat>Экран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ICL</dc:creator>
  <cp:lastModifiedBy>Учитель</cp:lastModifiedBy>
  <cp:revision>12</cp:revision>
  <dcterms:created xsi:type="dcterms:W3CDTF">2022-01-20T11:46:40Z</dcterms:created>
  <dcterms:modified xsi:type="dcterms:W3CDTF">2026-02-06T11:33:04Z</dcterms:modified>
</cp:coreProperties>
</file>