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306" r:id="rId2"/>
    <p:sldId id="307" r:id="rId3"/>
    <p:sldId id="338" r:id="rId4"/>
    <p:sldId id="308" r:id="rId5"/>
    <p:sldId id="309" r:id="rId6"/>
    <p:sldId id="310" r:id="rId7"/>
    <p:sldId id="311" r:id="rId8"/>
    <p:sldId id="317" r:id="rId9"/>
    <p:sldId id="333" r:id="rId10"/>
    <p:sldId id="335" r:id="rId11"/>
    <p:sldId id="336" r:id="rId12"/>
    <p:sldId id="337" r:id="rId13"/>
    <p:sldId id="312" r:id="rId14"/>
    <p:sldId id="313" r:id="rId15"/>
    <p:sldId id="314" r:id="rId16"/>
    <p:sldId id="315" r:id="rId17"/>
    <p:sldId id="342" r:id="rId18"/>
    <p:sldId id="341" r:id="rId19"/>
    <p:sldId id="343" r:id="rId20"/>
    <p:sldId id="345" r:id="rId21"/>
    <p:sldId id="344" r:id="rId22"/>
    <p:sldId id="318" r:id="rId23"/>
    <p:sldId id="320" r:id="rId24"/>
    <p:sldId id="327" r:id="rId25"/>
    <p:sldId id="328" r:id="rId26"/>
    <p:sldId id="321" r:id="rId27"/>
    <p:sldId id="322" r:id="rId28"/>
    <p:sldId id="323" r:id="rId29"/>
    <p:sldId id="324" r:id="rId30"/>
    <p:sldId id="330" r:id="rId31"/>
    <p:sldId id="331" r:id="rId32"/>
    <p:sldId id="339" r:id="rId33"/>
    <p:sldId id="332" r:id="rId34"/>
    <p:sldId id="346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58918"/>
    <a:srgbClr val="08D025"/>
    <a:srgbClr val="65F97A"/>
    <a:srgbClr val="006600"/>
    <a:srgbClr val="FFFF00"/>
    <a:srgbClr val="B4FCBE"/>
    <a:srgbClr val="97EC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1704" y="-12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825D7C-28BB-46DB-9594-BAB12C9BB306}" type="datetimeFigureOut">
              <a:rPr lang="ru-RU" smtClean="0"/>
              <a:pPr/>
              <a:t>01.04.2024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2FEF60-0124-410B-BC0A-07AE1299B0A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7597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FEF60-0124-410B-BC0A-07AE1299B0AB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2956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19CFD-9196-4FB1-8E92-FB6C1AB675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FC9E5-6A01-4767-BA7D-95F10508D1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DA05C-E9D5-4522-97BC-3D910435F21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FA30-4A72-4068-9224-95DA5603DB4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ADDE-12F0-4E89-991E-ABB49502D0A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A1F21-1FD2-47C9-A8C3-E3AC5F0430F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522F-5D38-46F9-A6DF-6DC738D05B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DBA7-ABAF-477F-82C1-E5DD4D3D357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34935-E020-4EDE-9244-BF6079BC9D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39758-5242-4EF3-84EC-99B361E5624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57D44-CEBA-4F12-BC61-088972EF81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DD4E1-CDA5-4DB2-B3DE-AAB7AF97FF2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997565"/>
            <a:ext cx="8136904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 smtClean="0"/>
          </a:p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1400" b="1" cap="all" dirty="0" smtClean="0"/>
              <a:t>Открытый урок</a:t>
            </a:r>
            <a:endParaRPr lang="ru-RU" sz="1400" b="1" dirty="0"/>
          </a:p>
          <a:p>
            <a:pPr algn="ctr"/>
            <a:r>
              <a:rPr lang="ru-RU" sz="1400" b="1" dirty="0"/>
              <a:t>по МДК 01.01 «Организация процессов приготовления, подготовки к реализации кулинарных полуфабрикатов</a:t>
            </a:r>
            <a:r>
              <a:rPr lang="ru-RU" sz="1400" b="1" dirty="0" smtClean="0"/>
              <a:t>»</a:t>
            </a:r>
          </a:p>
          <a:p>
            <a:pPr algn="ctr"/>
            <a:r>
              <a:rPr lang="ru-RU" sz="2800" b="1" dirty="0" smtClean="0"/>
              <a:t>На тему: </a:t>
            </a:r>
            <a:r>
              <a:rPr lang="ru-RU" sz="2800" b="1" dirty="0"/>
              <a:t>Виды, назначение технологического оборудования, правила их подбора и безопасного использования, правила ухода за </a:t>
            </a:r>
            <a:r>
              <a:rPr lang="ru-RU" sz="2800" b="1" dirty="0" smtClean="0"/>
              <a:t>ними.</a:t>
            </a:r>
          </a:p>
          <a:p>
            <a:endParaRPr lang="ru-RU" sz="2800" b="1" dirty="0"/>
          </a:p>
          <a:p>
            <a:endParaRPr lang="ru-RU" sz="2800" b="1" dirty="0"/>
          </a:p>
          <a:p>
            <a:endParaRPr lang="ru-RU" sz="2800" b="1" dirty="0" smtClean="0"/>
          </a:p>
          <a:p>
            <a:pPr algn="r"/>
            <a:r>
              <a:rPr lang="ru-RU" sz="2800" dirty="0" smtClean="0"/>
              <a:t>Подготовил преподаватель  спец.дисциплин: Варыпаева А.А</a:t>
            </a:r>
            <a:endParaRPr lang="ru-RU" sz="2800" dirty="0"/>
          </a:p>
        </p:txBody>
      </p:sp>
      <p:pic>
        <p:nvPicPr>
          <p:cNvPr id="4" name="Picture 2" descr="http://rc.kptech.ru/images/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2195" y="354635"/>
            <a:ext cx="1287101" cy="12858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447598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633407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</a:rPr>
              <a:t>  	</a:t>
            </a:r>
            <a:endParaRPr lang="ru-RU" sz="2000" dirty="0"/>
          </a:p>
          <a:p>
            <a:pPr marL="342900" indent="-342900"/>
            <a:r>
              <a:rPr lang="ru-RU" sz="2000" dirty="0"/>
              <a:t>	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380077" y="3068960"/>
            <a:ext cx="4635166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Обработка сырья  и приготовление полуфабрикатов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331640" y="4329100"/>
            <a:ext cx="468052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362836" y="5535048"/>
            <a:ext cx="4618127" cy="10441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76631" y="387185"/>
            <a:ext cx="8383514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 вопрос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Назовите основные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стадии технологического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процесса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331640" y="1844824"/>
            <a:ext cx="468052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Прием сырья и хранение сырья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276629" y="1844824"/>
            <a:ext cx="766979" cy="4734340"/>
            <a:chOff x="276629" y="1844824"/>
            <a:chExt cx="766979" cy="4734340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276630" y="1844824"/>
              <a:ext cx="766977" cy="86409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76631" y="3068960"/>
              <a:ext cx="766977" cy="86409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76629" y="4329100"/>
              <a:ext cx="766977" cy="86409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276631" y="5715068"/>
              <a:ext cx="766977" cy="86409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189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633407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</a:rPr>
              <a:t>  	</a:t>
            </a:r>
            <a:endParaRPr lang="ru-RU" sz="2000" dirty="0"/>
          </a:p>
          <a:p>
            <a:pPr marL="342900" indent="-342900"/>
            <a:r>
              <a:rPr lang="ru-RU" sz="2000" dirty="0"/>
              <a:t>	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3096140"/>
            <a:ext cx="4635166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Обработка сырья  и приготовление полуфабрикатов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362836" y="5535048"/>
            <a:ext cx="4618127" cy="10441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76631" y="387185"/>
            <a:ext cx="8383514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 вопрос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Назовите основные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стадии технологического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процесса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331640" y="1844824"/>
            <a:ext cx="468052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Прием сырья и хранение сырья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276629" y="1844824"/>
            <a:ext cx="766979" cy="4734340"/>
            <a:chOff x="276629" y="1844824"/>
            <a:chExt cx="766979" cy="4734340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276630" y="1844824"/>
              <a:ext cx="766977" cy="86409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76631" y="3068960"/>
              <a:ext cx="766977" cy="86409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76629" y="4329100"/>
              <a:ext cx="766977" cy="86409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276631" y="5715068"/>
              <a:ext cx="766977" cy="86409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1354316" y="4366118"/>
            <a:ext cx="4635166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Приготовление блюд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701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633407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</a:rPr>
              <a:t>  	</a:t>
            </a:r>
            <a:endParaRPr lang="ru-RU" sz="2000" dirty="0"/>
          </a:p>
          <a:p>
            <a:pPr marL="342900" indent="-342900"/>
            <a:r>
              <a:rPr lang="ru-RU" sz="2000" dirty="0"/>
              <a:t>	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3096140"/>
            <a:ext cx="4635166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Обработка сырья  и приготовление полуфабрикатов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76631" y="387185"/>
            <a:ext cx="8383514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 вопрос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Назовите основные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стадии технологического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процесса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331640" y="1844824"/>
            <a:ext cx="468052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Прием сырья и хранение сырья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276629" y="1844824"/>
            <a:ext cx="766979" cy="4734340"/>
            <a:chOff x="276629" y="1844824"/>
            <a:chExt cx="766979" cy="4734340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276630" y="1844824"/>
              <a:ext cx="766977" cy="86409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76631" y="3068960"/>
              <a:ext cx="766977" cy="86409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76629" y="4329100"/>
              <a:ext cx="766977" cy="86409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276631" y="5715068"/>
              <a:ext cx="766977" cy="86409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1354316" y="4366118"/>
            <a:ext cx="4635166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Приготовление блюд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331640" y="5571052"/>
            <a:ext cx="4635166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Реализация блюд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396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60486" y="282346"/>
            <a:ext cx="7987978" cy="175432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 вопрос: Цеха предприятий с полным циклом производства делятся  на группы: 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1691680" y="2492896"/>
            <a:ext cx="5400600" cy="2312640"/>
            <a:chOff x="1691680" y="2492896"/>
            <a:chExt cx="5400600" cy="231264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691680" y="2492896"/>
              <a:ext cx="5400600" cy="10801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1691680" y="3725416"/>
              <a:ext cx="5400600" cy="10801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663971" y="3947119"/>
            <a:ext cx="766977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8172" y="2708920"/>
            <a:ext cx="766977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65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60486" y="282346"/>
            <a:ext cx="8352928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/>
              <a:t>2 вопрос:</a:t>
            </a:r>
          </a:p>
          <a:p>
            <a:pPr algn="ctr">
              <a:spcBef>
                <a:spcPct val="50000"/>
              </a:spcBef>
            </a:pPr>
            <a:r>
              <a:rPr lang="ru-RU" sz="3600" b="1" dirty="0" smtClean="0"/>
              <a:t>Цеха предприятий с полным циклом производства делятся  на группы: </a:t>
            </a:r>
          </a:p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633407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</a:rPr>
              <a:t>  	</a:t>
            </a:r>
            <a:endParaRPr lang="ru-RU" sz="2000" dirty="0"/>
          </a:p>
          <a:p>
            <a:pPr marL="342900" indent="-342900"/>
            <a:r>
              <a:rPr lang="ru-RU" sz="2000" dirty="0"/>
              <a:t>	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1427095" y="2701212"/>
            <a:ext cx="6432162" cy="2312640"/>
            <a:chOff x="660118" y="2492896"/>
            <a:chExt cx="6432162" cy="231264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691680" y="2492896"/>
              <a:ext cx="5400600" cy="10801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Заготовочные 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1691680" y="3725416"/>
              <a:ext cx="5400600" cy="10801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660119" y="3933056"/>
              <a:ext cx="766977" cy="86409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660118" y="2708920"/>
              <a:ext cx="766977" cy="86409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291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60486" y="282346"/>
            <a:ext cx="8352928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/>
              <a:t>2 вопрос:</a:t>
            </a:r>
          </a:p>
          <a:p>
            <a:pPr algn="ctr">
              <a:spcBef>
                <a:spcPct val="50000"/>
              </a:spcBef>
            </a:pPr>
            <a:r>
              <a:rPr lang="ru-RU" sz="3600" b="1" dirty="0" smtClean="0"/>
              <a:t>Цеха предприятий с полным циклом производства делятся  на группы: </a:t>
            </a:r>
          </a:p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633407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</a:rPr>
              <a:t>  	</a:t>
            </a:r>
            <a:endParaRPr lang="ru-RU" sz="2000" dirty="0"/>
          </a:p>
          <a:p>
            <a:pPr marL="342900" indent="-342900"/>
            <a:r>
              <a:rPr lang="ru-RU" sz="2000" dirty="0"/>
              <a:t>	</a:t>
            </a:r>
          </a:p>
        </p:txBody>
      </p:sp>
      <p:grpSp>
        <p:nvGrpSpPr>
          <p:cNvPr id="7" name="Группа 6"/>
          <p:cNvGrpSpPr/>
          <p:nvPr/>
        </p:nvGrpSpPr>
        <p:grpSpPr>
          <a:xfrm>
            <a:off x="1427095" y="2987925"/>
            <a:ext cx="6432162" cy="2312640"/>
            <a:chOff x="660118" y="2492896"/>
            <a:chExt cx="6432162" cy="231264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691680" y="2492896"/>
              <a:ext cx="5400600" cy="10801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latin typeface="Times New Roman" pitchFamily="18" charset="0"/>
                  <a:cs typeface="Times New Roman" pitchFamily="18" charset="0"/>
                </a:rPr>
                <a:t>Заготовочные </a:t>
              </a:r>
              <a:endParaRPr lang="ru-RU" sz="4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691680" y="3725416"/>
              <a:ext cx="5400600" cy="10801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latin typeface="Times New Roman" pitchFamily="18" charset="0"/>
                  <a:cs typeface="Times New Roman" pitchFamily="18" charset="0"/>
                </a:rPr>
                <a:t>Доготовочные</a:t>
              </a:r>
              <a:endParaRPr lang="ru-RU" sz="4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660119" y="3933056"/>
              <a:ext cx="766977" cy="86409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660118" y="2708920"/>
              <a:ext cx="766977" cy="86409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739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60486" y="282346"/>
            <a:ext cx="8352928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/>
              <a:t>3</a:t>
            </a:r>
            <a:r>
              <a:rPr lang="ru-RU" sz="3600" b="1" dirty="0" smtClean="0"/>
              <a:t> вопрос:</a:t>
            </a:r>
          </a:p>
          <a:p>
            <a:pPr algn="ctr">
              <a:spcBef>
                <a:spcPct val="50000"/>
              </a:spcBef>
            </a:pPr>
            <a:r>
              <a:rPr lang="ru-RU" sz="3600" b="1" dirty="0" smtClean="0"/>
              <a:t>Заготовочные цеха предприятий с полным циклом производства: </a:t>
            </a:r>
          </a:p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633407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</a:rPr>
              <a:t>  	</a:t>
            </a:r>
            <a:endParaRPr lang="ru-RU" sz="2000" dirty="0"/>
          </a:p>
          <a:p>
            <a:pPr marL="342900" indent="-342900"/>
            <a:r>
              <a:rPr lang="ru-RU" sz="2000" dirty="0"/>
              <a:t>	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666029" y="2522235"/>
            <a:ext cx="216024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2522235"/>
            <a:ext cx="216024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68985" y="3861048"/>
            <a:ext cx="216024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1960" y="3861048"/>
            <a:ext cx="216024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16338" y="5301208"/>
            <a:ext cx="4655862" cy="122413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0242" y="2522235"/>
            <a:ext cx="766977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04248" y="2594243"/>
            <a:ext cx="766977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0241" y="4005064"/>
            <a:ext cx="766977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04247" y="3914800"/>
            <a:ext cx="766977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660232" y="5481228"/>
            <a:ext cx="766977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11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60486" y="282346"/>
            <a:ext cx="8352928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/>
              <a:t>3</a:t>
            </a:r>
            <a:r>
              <a:rPr lang="ru-RU" sz="3600" b="1" dirty="0" smtClean="0"/>
              <a:t> вопрос:</a:t>
            </a:r>
          </a:p>
          <a:p>
            <a:pPr algn="ctr">
              <a:spcBef>
                <a:spcPct val="50000"/>
              </a:spcBef>
            </a:pPr>
            <a:r>
              <a:rPr lang="ru-RU" sz="3600" b="1" dirty="0" smtClean="0"/>
              <a:t>Заготовочные цеха предприятий с полным циклом производства: </a:t>
            </a:r>
          </a:p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633407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</a:rPr>
              <a:t>  	</a:t>
            </a:r>
            <a:endParaRPr lang="ru-RU" sz="2000" dirty="0"/>
          </a:p>
          <a:p>
            <a:pPr marL="342900" indent="-342900"/>
            <a:r>
              <a:rPr lang="ru-RU" sz="2000" dirty="0"/>
              <a:t>	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666029" y="2522235"/>
            <a:ext cx="216024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Овощной цех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2522235"/>
            <a:ext cx="216024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68985" y="3861048"/>
            <a:ext cx="216024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1960" y="3861048"/>
            <a:ext cx="216024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16338" y="5301208"/>
            <a:ext cx="4655862" cy="122413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0242" y="2522235"/>
            <a:ext cx="766977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04248" y="2594243"/>
            <a:ext cx="766977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0241" y="4005064"/>
            <a:ext cx="766977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04247" y="3914800"/>
            <a:ext cx="766977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660232" y="5481228"/>
            <a:ext cx="766977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01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60486" y="282346"/>
            <a:ext cx="8352928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/>
              <a:t>3</a:t>
            </a:r>
            <a:r>
              <a:rPr lang="ru-RU" sz="3600" b="1" dirty="0" smtClean="0"/>
              <a:t> вопрос:</a:t>
            </a:r>
          </a:p>
          <a:p>
            <a:pPr algn="ctr">
              <a:spcBef>
                <a:spcPct val="50000"/>
              </a:spcBef>
            </a:pPr>
            <a:r>
              <a:rPr lang="ru-RU" sz="3600" b="1" dirty="0" smtClean="0"/>
              <a:t>Заготовочные цеха предприятий с полным циклом производства: </a:t>
            </a:r>
          </a:p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633407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</a:rPr>
              <a:t>  	</a:t>
            </a:r>
            <a:endParaRPr lang="ru-RU" sz="2000" dirty="0"/>
          </a:p>
          <a:p>
            <a:pPr marL="342900" indent="-342900"/>
            <a:r>
              <a:rPr lang="ru-RU" sz="2000" dirty="0"/>
              <a:t>	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666029" y="2522235"/>
            <a:ext cx="216024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Овощной цех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2522235"/>
            <a:ext cx="216024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Рыбный  цех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68985" y="3861048"/>
            <a:ext cx="216024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1960" y="3861048"/>
            <a:ext cx="216024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16338" y="5301208"/>
            <a:ext cx="4655862" cy="122413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0242" y="2522235"/>
            <a:ext cx="766977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04248" y="2594243"/>
            <a:ext cx="766977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0241" y="4005064"/>
            <a:ext cx="766977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04247" y="3914800"/>
            <a:ext cx="766977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660232" y="5481228"/>
            <a:ext cx="766977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516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60486" y="282346"/>
            <a:ext cx="8352928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/>
              <a:t>3</a:t>
            </a:r>
            <a:r>
              <a:rPr lang="ru-RU" sz="3600" b="1" dirty="0" smtClean="0"/>
              <a:t> вопрос:</a:t>
            </a:r>
          </a:p>
          <a:p>
            <a:pPr algn="ctr">
              <a:spcBef>
                <a:spcPct val="50000"/>
              </a:spcBef>
            </a:pPr>
            <a:r>
              <a:rPr lang="ru-RU" sz="3600" b="1" dirty="0" smtClean="0"/>
              <a:t>Заготовочные цеха предприятий с полным циклом производства: </a:t>
            </a:r>
          </a:p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633407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</a:rPr>
              <a:t>  	</a:t>
            </a:r>
            <a:endParaRPr lang="ru-RU" sz="2000" dirty="0"/>
          </a:p>
          <a:p>
            <a:pPr marL="342900" indent="-342900"/>
            <a:r>
              <a:rPr lang="ru-RU" sz="2000" dirty="0"/>
              <a:t>	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666029" y="2522235"/>
            <a:ext cx="216024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Овощной цех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2522235"/>
            <a:ext cx="216024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Рыбный  цех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68985" y="3861048"/>
            <a:ext cx="216024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Мясной  цех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1960" y="3861048"/>
            <a:ext cx="216024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16338" y="5301208"/>
            <a:ext cx="4655862" cy="122413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0242" y="2522235"/>
            <a:ext cx="766977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04248" y="2594243"/>
            <a:ext cx="766977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0241" y="4005064"/>
            <a:ext cx="766977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04247" y="3914800"/>
            <a:ext cx="766977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660232" y="5481228"/>
            <a:ext cx="766977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5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997565"/>
            <a:ext cx="813690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 smtClean="0"/>
          </a:p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Цели: </a:t>
            </a:r>
          </a:p>
          <a:p>
            <a:r>
              <a:rPr lang="ru-RU" sz="2800" b="1" dirty="0" smtClean="0"/>
              <a:t>1)изучить основные виды оборудования пищевого производства</a:t>
            </a:r>
          </a:p>
          <a:p>
            <a:r>
              <a:rPr lang="ru-RU" sz="2800" b="1" dirty="0" smtClean="0"/>
              <a:t>2)Изучить схему и правила технического оснащения мясорыбного цеха</a:t>
            </a:r>
          </a:p>
          <a:p>
            <a:r>
              <a:rPr lang="ru-RU" sz="2800" b="1" dirty="0" smtClean="0"/>
              <a:t>3)Изучить измельчительное  оборудование площадки дэмоэкзамена</a:t>
            </a:r>
          </a:p>
          <a:p>
            <a:r>
              <a:rPr lang="ru-RU" sz="2800" b="1" dirty="0" smtClean="0"/>
              <a:t>4) Изучить правила использования и санитарную обработку оборудования</a:t>
            </a:r>
          </a:p>
          <a:p>
            <a:endParaRPr lang="ru-RU" dirty="0"/>
          </a:p>
        </p:txBody>
      </p:sp>
      <p:pic>
        <p:nvPicPr>
          <p:cNvPr id="4" name="Picture 2" descr="http://rc.kptech.ru/images/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2195" y="354635"/>
            <a:ext cx="1287101" cy="12858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17444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60486" y="282346"/>
            <a:ext cx="8352928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/>
              <a:t>3</a:t>
            </a:r>
            <a:r>
              <a:rPr lang="ru-RU" sz="3600" b="1" dirty="0" smtClean="0"/>
              <a:t> вопрос:</a:t>
            </a:r>
          </a:p>
          <a:p>
            <a:pPr algn="ctr">
              <a:spcBef>
                <a:spcPct val="50000"/>
              </a:spcBef>
            </a:pPr>
            <a:r>
              <a:rPr lang="ru-RU" sz="3600" b="1" dirty="0" smtClean="0"/>
              <a:t>Заготовочные цеха предприятий с полным циклом производства: </a:t>
            </a:r>
          </a:p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633407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</a:rPr>
              <a:t>  	</a:t>
            </a:r>
            <a:endParaRPr lang="ru-RU" sz="2000" dirty="0"/>
          </a:p>
          <a:p>
            <a:pPr marL="342900" indent="-342900"/>
            <a:r>
              <a:rPr lang="ru-RU" sz="2000" dirty="0"/>
              <a:t>	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666029" y="2522235"/>
            <a:ext cx="216024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Овощной цех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2522235"/>
            <a:ext cx="216024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Рыбный  цех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68985" y="3861048"/>
            <a:ext cx="216024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Мясной  цех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1960" y="3861048"/>
            <a:ext cx="216024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Птицегольевой   цех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16338" y="5301208"/>
            <a:ext cx="4655862" cy="122413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0242" y="2522235"/>
            <a:ext cx="766977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04248" y="2594243"/>
            <a:ext cx="766977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0241" y="4005064"/>
            <a:ext cx="766977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04247" y="3914800"/>
            <a:ext cx="766977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660232" y="5481228"/>
            <a:ext cx="766977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419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60486" y="282346"/>
            <a:ext cx="8352928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/>
              <a:t>3</a:t>
            </a:r>
            <a:r>
              <a:rPr lang="ru-RU" sz="3600" b="1" dirty="0" smtClean="0"/>
              <a:t> вопрос:</a:t>
            </a:r>
          </a:p>
          <a:p>
            <a:pPr algn="ctr">
              <a:spcBef>
                <a:spcPct val="50000"/>
              </a:spcBef>
            </a:pPr>
            <a:r>
              <a:rPr lang="ru-RU" sz="3600" b="1" dirty="0" smtClean="0"/>
              <a:t>Заготовочные цеха предприятий с полным циклом производства: </a:t>
            </a:r>
          </a:p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633407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</a:rPr>
              <a:t>  	</a:t>
            </a:r>
            <a:endParaRPr lang="ru-RU" sz="2000" dirty="0"/>
          </a:p>
          <a:p>
            <a:pPr marL="342900" indent="-342900"/>
            <a:r>
              <a:rPr lang="ru-RU" sz="2000" dirty="0"/>
              <a:t>	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666029" y="2522235"/>
            <a:ext cx="216024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Овощной цех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2522235"/>
            <a:ext cx="216024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Рыбный  цех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68985" y="3861048"/>
            <a:ext cx="216024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Мясной  цех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1960" y="3861048"/>
            <a:ext cx="216024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Птицегольевой   цех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16338" y="5301208"/>
            <a:ext cx="4655862" cy="122413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Мясорыбный цех  с выделенными зонами обработки сырья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0242" y="2522235"/>
            <a:ext cx="766977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04248" y="2594243"/>
            <a:ext cx="766977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0241" y="4005064"/>
            <a:ext cx="766977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04247" y="3914800"/>
            <a:ext cx="766977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660232" y="5481228"/>
            <a:ext cx="766977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97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60486" y="282346"/>
            <a:ext cx="83529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633407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</a:rPr>
              <a:t>  	</a:t>
            </a:r>
            <a:endParaRPr lang="ru-RU" sz="2000" dirty="0"/>
          </a:p>
          <a:p>
            <a:pPr marL="342900" indent="-342900"/>
            <a:r>
              <a:rPr lang="ru-RU" sz="2000" dirty="0"/>
              <a:t>	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67744" y="599431"/>
            <a:ext cx="6264696" cy="123640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Факторы, влияющие на подбор оборудования предприятия </a:t>
            </a:r>
          </a:p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2204864"/>
            <a:ext cx="626469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ru-RU" b="1" dirty="0"/>
              <a:t>Нормативы (СНиП, СанПиН, ХАССП)</a:t>
            </a:r>
          </a:p>
          <a:p>
            <a:pPr marL="457200" indent="-457200">
              <a:buFont typeface="+mj-lt"/>
              <a:buAutoNum type="arabicParenR"/>
            </a:pPr>
            <a:r>
              <a:rPr lang="ru-RU" b="1" dirty="0"/>
              <a:t>Конфигурация помещения</a:t>
            </a:r>
          </a:p>
          <a:p>
            <a:pPr marL="457200" indent="-457200">
              <a:buFont typeface="+mj-lt"/>
              <a:buAutoNum type="arabicParenR"/>
            </a:pPr>
            <a:r>
              <a:rPr lang="ru-RU" b="1" dirty="0"/>
              <a:t>Количество посадочных мест</a:t>
            </a:r>
          </a:p>
          <a:p>
            <a:pPr marL="457200" indent="-457200">
              <a:buFont typeface="+mj-lt"/>
              <a:buAutoNum type="arabicParenR"/>
            </a:pPr>
            <a:r>
              <a:rPr lang="ru-RU" b="1" dirty="0"/>
              <a:t>Оборачиваемость, пиковые нагрузки</a:t>
            </a:r>
          </a:p>
          <a:p>
            <a:pPr marL="457200" indent="-457200">
              <a:buFont typeface="+mj-lt"/>
              <a:buAutoNum type="arabicParenR"/>
            </a:pPr>
            <a:r>
              <a:rPr lang="ru-RU" b="1" dirty="0"/>
              <a:t>Тип/направленность кухни – планируемое меню (с проработкой производственно-технологической цепочки)</a:t>
            </a:r>
          </a:p>
          <a:p>
            <a:pPr marL="457200" indent="-457200">
              <a:buFont typeface="+mj-lt"/>
              <a:buAutoNum type="arabicParenR"/>
            </a:pPr>
            <a:r>
              <a:rPr lang="ru-RU" b="1" dirty="0"/>
              <a:t>Экономические и энергетические ресурсы</a:t>
            </a:r>
          </a:p>
        </p:txBody>
      </p:sp>
    </p:spTree>
    <p:extLst>
      <p:ext uri="{BB962C8B-B14F-4D97-AF65-F5344CB8AC3E}">
        <p14:creationId xmlns:p14="http://schemas.microsoft.com/office/powerpoint/2010/main" val="184742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60486" y="282346"/>
            <a:ext cx="83529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824440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</a:rPr>
              <a:t>  	</a:t>
            </a:r>
            <a:endParaRPr lang="ru-RU" sz="2000" dirty="0"/>
          </a:p>
          <a:p>
            <a:pPr marL="342900" indent="-342900"/>
            <a:r>
              <a:rPr lang="ru-RU" sz="2000" dirty="0"/>
              <a:t>	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5024" y="692696"/>
            <a:ext cx="6264696" cy="123640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Виды оборудования предприятия общественного питания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1624" y="2276872"/>
            <a:ext cx="490246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Холодильное.</a:t>
            </a:r>
            <a:r>
              <a:rPr lang="ru-RU" dirty="0"/>
              <a:t> Предназначено как для продолжительного, так и для кратковременного хранения сырья, продуктов, напитков и кулинарной продукции собственного приготовления. Устанавливается в складских, производственных, торговых помещениях</a:t>
            </a:r>
            <a:endParaRPr lang="ru-RU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4908" y="2109558"/>
            <a:ext cx="3596214" cy="3135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068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60486" y="282346"/>
            <a:ext cx="83529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824440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</a:rPr>
              <a:t>  	</a:t>
            </a:r>
            <a:endParaRPr lang="ru-RU" sz="2000" dirty="0"/>
          </a:p>
          <a:p>
            <a:pPr marL="342900" indent="-342900"/>
            <a:r>
              <a:rPr lang="ru-RU" sz="2000" dirty="0"/>
              <a:t>	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34688" y="1532326"/>
            <a:ext cx="860148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Производственное</a:t>
            </a:r>
            <a:r>
              <a:rPr lang="ru-RU" b="1" dirty="0"/>
              <a:t> </a:t>
            </a:r>
            <a:r>
              <a:rPr lang="ru-RU" b="1" dirty="0" smtClean="0"/>
              <a:t>- Тепловое оборудование. </a:t>
            </a:r>
            <a:r>
              <a:rPr lang="ru-RU" dirty="0" smtClean="0"/>
              <a:t>Устанавливается </a:t>
            </a:r>
            <a:r>
              <a:rPr lang="ru-RU" dirty="0"/>
              <a:t>в производственных, торговых помещениях</a:t>
            </a:r>
            <a:endParaRPr lang="ru-RU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48" y="3374854"/>
            <a:ext cx="6446684" cy="336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04542" y="206236"/>
            <a:ext cx="6264696" cy="123640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Виды оборудования предприятия общественного питания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3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60486" y="282346"/>
            <a:ext cx="83529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824440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</a:rPr>
              <a:t>  	</a:t>
            </a:r>
            <a:endParaRPr lang="ru-RU" sz="2000" dirty="0"/>
          </a:p>
          <a:p>
            <a:pPr marL="342900" indent="-342900"/>
            <a:r>
              <a:rPr lang="ru-RU" sz="2000" dirty="0"/>
              <a:t>	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34688" y="1532326"/>
            <a:ext cx="860148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Производственное </a:t>
            </a:r>
            <a:r>
              <a:rPr lang="ru-RU" b="1" dirty="0" smtClean="0"/>
              <a:t>– механическое оборудование</a:t>
            </a:r>
            <a:r>
              <a:rPr lang="ru-RU" b="1" dirty="0"/>
              <a:t>. </a:t>
            </a:r>
            <a:r>
              <a:rPr lang="ru-RU" dirty="0"/>
              <a:t>Устанавливается в производственных, торговых помещениях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149080"/>
            <a:ext cx="5867400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387205"/>
            <a:ext cx="16764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34688" y="200100"/>
            <a:ext cx="6264696" cy="123640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Виды оборудования предприятия общественного питания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60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60486" y="282346"/>
            <a:ext cx="83529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824440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</a:rPr>
              <a:t>  	</a:t>
            </a:r>
            <a:endParaRPr lang="ru-RU" sz="2000" dirty="0"/>
          </a:p>
          <a:p>
            <a:pPr marL="342900" indent="-342900"/>
            <a:r>
              <a:rPr lang="ru-RU" sz="2000" dirty="0"/>
              <a:t>	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1624" y="2276872"/>
            <a:ext cx="490246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Весоизмерительное</a:t>
            </a:r>
            <a:r>
              <a:rPr lang="ru-RU" b="1" dirty="0"/>
              <a:t>.</a:t>
            </a:r>
            <a:r>
              <a:rPr lang="ru-RU" dirty="0"/>
              <a:t> Служит для взвешивания сырья, продуктов, кулинарной продукции и напитков. Устанавливается в складских, производственных, торговых (барная стойка) помещениях.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793" y="2060848"/>
            <a:ext cx="3684250" cy="40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05024" y="692696"/>
            <a:ext cx="6264696" cy="123640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Виды оборудования предприятия общественного питания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7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60486" y="282346"/>
            <a:ext cx="83529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824440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</a:rPr>
              <a:t>  	</a:t>
            </a:r>
            <a:endParaRPr lang="ru-RU" sz="2000" dirty="0"/>
          </a:p>
          <a:p>
            <a:pPr marL="342900" indent="-342900"/>
            <a:r>
              <a:rPr lang="ru-RU" sz="2000" dirty="0"/>
              <a:t>	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27741" y="2060848"/>
            <a:ext cx="490246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Торгово-раздаточное оборудование.</a:t>
            </a:r>
            <a:r>
              <a:rPr lang="ru-RU" dirty="0"/>
              <a:t> Служит для расчёта с посетителями и обеспечения учёта товарооборота. Устанавливается в торговых помещениях (залах, барах, буфетах).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16" y="4212498"/>
            <a:ext cx="4209743" cy="2405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645024"/>
            <a:ext cx="3687755" cy="2634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05024" y="692696"/>
            <a:ext cx="6264696" cy="123640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Виды оборудования предприятия общественного питания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591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60486" y="282346"/>
            <a:ext cx="83529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824440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</a:rPr>
              <a:t>  	</a:t>
            </a:r>
            <a:endParaRPr lang="ru-RU" sz="2000" dirty="0"/>
          </a:p>
          <a:p>
            <a:pPr marL="342900" indent="-342900"/>
            <a:r>
              <a:rPr lang="ru-RU" sz="2000" dirty="0"/>
              <a:t>	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27741" y="2060848"/>
            <a:ext cx="490246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Моечное оборудование – </a:t>
            </a:r>
            <a:r>
              <a:rPr lang="ru-RU" dirty="0" smtClean="0"/>
              <a:t>предназначено </a:t>
            </a:r>
            <a:r>
              <a:rPr lang="ru-RU" dirty="0"/>
              <a:t>для мытья кухонной, столовой посуды и столовых приборов, а также для мытья продуктов, рук. Устанавливается в моечных столовой посуды, производственных цехах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881" y="1914247"/>
            <a:ext cx="2017043" cy="2533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318" y="4424763"/>
            <a:ext cx="2430049" cy="2312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05024" y="692696"/>
            <a:ext cx="6264696" cy="123640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Виды оборудования предприятия общественного питания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53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60486" y="282346"/>
            <a:ext cx="83529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824440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</a:rPr>
              <a:t>  	</a:t>
            </a:r>
            <a:endParaRPr lang="ru-RU" sz="2000" dirty="0"/>
          </a:p>
          <a:p>
            <a:pPr marL="342900" indent="-342900"/>
            <a:r>
              <a:rPr lang="ru-RU" sz="2000" dirty="0"/>
              <a:t>	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121128"/>
            <a:ext cx="4902464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Вспомогательное (нейтральное) .</a:t>
            </a:r>
            <a:r>
              <a:rPr lang="ru-RU" dirty="0"/>
              <a:t> Служит для работы на нём работников производства, хранения продуктов, полуфабрикатов, кулинарной продукции, кондитерских изделий, блюд, напитков, а также хранения малогабаритного оборудования, инвентаря, аксессуаров и др. К вспомогательному оборудованию относятся производственные столы, табуреты, полки, стационарные и передвижные стеллажи из металла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2308" y="1033754"/>
            <a:ext cx="2066925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1195" y="2786349"/>
            <a:ext cx="2314575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6090" y="4754161"/>
            <a:ext cx="141922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05024" y="692696"/>
            <a:ext cx="6264696" cy="123640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Виды оборудования предприятия общественного питания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93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23528" y="282346"/>
            <a:ext cx="8383514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/>
              <a:t>Правила игры «Знатоки кухни»: </a:t>
            </a:r>
          </a:p>
          <a:p>
            <a:pPr marL="742950" indent="-742950" algn="ctr">
              <a:spcBef>
                <a:spcPct val="50000"/>
              </a:spcBef>
              <a:buAutoNum type="arabicParenR"/>
            </a:pPr>
            <a:r>
              <a:rPr lang="ru-RU" sz="3600" b="1" dirty="0" smtClean="0"/>
              <a:t>Группа делится на 2 команды</a:t>
            </a:r>
          </a:p>
          <a:p>
            <a:pPr marL="742950" indent="-742950" algn="ctr">
              <a:spcBef>
                <a:spcPct val="50000"/>
              </a:spcBef>
              <a:buAutoNum type="arabicParenR"/>
            </a:pPr>
            <a:r>
              <a:rPr lang="ru-RU" sz="3600" b="1" dirty="0" smtClean="0"/>
              <a:t>Каждый участник команды получает свою индивидуальную оценку</a:t>
            </a:r>
          </a:p>
          <a:p>
            <a:pPr marL="742950" indent="-742950" algn="ctr">
              <a:spcBef>
                <a:spcPct val="50000"/>
              </a:spcBef>
              <a:buAutoNum type="arabicParenR"/>
            </a:pPr>
            <a:r>
              <a:rPr lang="ru-RU" sz="3600" b="1" dirty="0" smtClean="0"/>
              <a:t>Один ответ-один балл</a:t>
            </a:r>
          </a:p>
          <a:p>
            <a:pPr marL="742950" indent="-742950" algn="ctr">
              <a:spcBef>
                <a:spcPct val="50000"/>
              </a:spcBef>
              <a:buAutoNum type="arabicParenR"/>
            </a:pPr>
            <a:r>
              <a:rPr lang="ru-RU" sz="3600" b="1" dirty="0" smtClean="0"/>
              <a:t>Рука-ответ. Выкрики от команд не приветствуются и не засчитываются в ответ </a:t>
            </a:r>
            <a:endParaRPr lang="ru-RU" sz="3600" b="1" dirty="0"/>
          </a:p>
        </p:txBody>
      </p:sp>
      <p:pic>
        <p:nvPicPr>
          <p:cNvPr id="4" name="Picture 2" descr="http://rc.kptech.ru/images/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6351" y="282346"/>
            <a:ext cx="1287101" cy="12858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0757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824440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</a:rPr>
              <a:t>  	</a:t>
            </a:r>
            <a:endParaRPr lang="ru-RU" sz="2000" dirty="0"/>
          </a:p>
          <a:p>
            <a:pPr marL="342900" indent="-342900"/>
            <a:r>
              <a:rPr lang="ru-RU" sz="2000" dirty="0"/>
              <a:t>	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230019" y="560179"/>
            <a:ext cx="8406613" cy="5965165"/>
            <a:chOff x="230019" y="560179"/>
            <a:chExt cx="8406613" cy="5965165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251520" y="1980985"/>
              <a:ext cx="6264696" cy="123640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Механическое оборудование: оборудование для очистки, измельчительно - режущее, формовочное</a:t>
              </a:r>
            </a:p>
            <a:p>
              <a:pPr algn="ctr"/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2" name="Группа 1"/>
            <p:cNvGrpSpPr/>
            <p:nvPr/>
          </p:nvGrpSpPr>
          <p:grpSpPr>
            <a:xfrm>
              <a:off x="230019" y="560179"/>
              <a:ext cx="8406613" cy="5965165"/>
              <a:chOff x="230019" y="560179"/>
              <a:chExt cx="8406613" cy="5965165"/>
            </a:xfrm>
          </p:grpSpPr>
          <p:sp>
            <p:nvSpPr>
              <p:cNvPr id="9" name="Прямоугольник 8"/>
              <p:cNvSpPr/>
              <p:nvPr/>
            </p:nvSpPr>
            <p:spPr>
              <a:xfrm>
                <a:off x="251520" y="560179"/>
                <a:ext cx="6264696" cy="1236408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Оборудование мясо рыбного цеха делится на группы:</a:t>
                </a:r>
              </a:p>
              <a:p>
                <a:pPr algn="ctr"/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230019" y="3301820"/>
                <a:ext cx="6264696" cy="1236408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Нейтральное оборудование</a:t>
                </a:r>
              </a:p>
              <a:p>
                <a:pPr algn="ctr"/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230019" y="4653136"/>
                <a:ext cx="6286197" cy="792088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Моечное </a:t>
                </a:r>
              </a:p>
              <a:p>
                <a:pPr algn="ctr"/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282960" y="5621592"/>
                <a:ext cx="6233256" cy="903752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Холодильное  </a:t>
                </a:r>
              </a:p>
              <a:p>
                <a:pPr algn="ctr"/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Прямоугольник 13"/>
              <p:cNvSpPr/>
              <p:nvPr/>
            </p:nvSpPr>
            <p:spPr>
              <a:xfrm>
                <a:off x="7380312" y="2590670"/>
                <a:ext cx="1256320" cy="240753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???  </a:t>
                </a:r>
              </a:p>
              <a:p>
                <a:pPr algn="ctr"/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0523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60486" y="282346"/>
            <a:ext cx="83529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824440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</a:rPr>
              <a:t>  	</a:t>
            </a:r>
            <a:endParaRPr lang="ru-RU" sz="2000" dirty="0"/>
          </a:p>
          <a:p>
            <a:pPr marL="342900" indent="-342900"/>
            <a:r>
              <a:rPr lang="ru-RU" sz="2000" dirty="0"/>
              <a:t>	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1"/>
            <a:ext cx="8712968" cy="11783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Санитарные правила обработки оборудования в мясорыбном цехе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92535" y="1153230"/>
            <a:ext cx="811864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arenR"/>
            </a:pPr>
            <a:r>
              <a:rPr lang="ru-RU" b="1" dirty="0" smtClean="0">
                <a:cs typeface="Times New Roman" pitchFamily="18" charset="0"/>
              </a:rPr>
              <a:t>Технологическое </a:t>
            </a:r>
            <a:r>
              <a:rPr lang="ru-RU" b="1" dirty="0">
                <a:cs typeface="Times New Roman" pitchFamily="18" charset="0"/>
              </a:rPr>
              <a:t>оборудование, инвентарь, посуда, тара выполняются из материалов, разрешенных органами и учреждениями госсанэпидслужбы в установленном порядке</a:t>
            </a:r>
            <a:r>
              <a:rPr lang="ru-RU" b="1" dirty="0" smtClean="0">
                <a:cs typeface="Times New Roman" pitchFamily="18" charset="0"/>
              </a:rPr>
              <a:t>.</a:t>
            </a:r>
          </a:p>
          <a:p>
            <a:pPr marL="457200" indent="-457200">
              <a:buAutoNum type="arabicParenR"/>
            </a:pPr>
            <a:r>
              <a:rPr lang="ru-RU" b="1" dirty="0" smtClean="0">
                <a:cs typeface="Times New Roman" pitchFamily="18" charset="0"/>
              </a:rPr>
              <a:t>При </a:t>
            </a:r>
            <a:r>
              <a:rPr lang="ru-RU" b="1" dirty="0">
                <a:cs typeface="Times New Roman" pitchFamily="18" charset="0"/>
              </a:rPr>
              <a:t>работе технологического оборудования исключается возможность контакта сырых и готовых к употреблению продуктов. </a:t>
            </a:r>
            <a:endParaRPr lang="ru-RU" b="1" dirty="0" smtClean="0"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252" y="3429000"/>
            <a:ext cx="3306882" cy="319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717032"/>
            <a:ext cx="5132082" cy="275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500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60486" y="282346"/>
            <a:ext cx="83529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824440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</a:rPr>
              <a:t>  	</a:t>
            </a:r>
            <a:endParaRPr lang="ru-RU" sz="2000" dirty="0"/>
          </a:p>
          <a:p>
            <a:pPr marL="342900" indent="-342900"/>
            <a:r>
              <a:rPr lang="ru-RU" sz="2000" dirty="0"/>
              <a:t>	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1"/>
            <a:ext cx="8712968" cy="11783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Санитарные правила обработки оборудования в мясорыбном цехе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774" y="5076825"/>
            <a:ext cx="4724400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92535" y="1153230"/>
            <a:ext cx="8118648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arenR"/>
            </a:pPr>
            <a:r>
              <a:rPr lang="ru-RU" b="1" dirty="0" smtClean="0">
                <a:cs typeface="Times New Roman" pitchFamily="18" charset="0"/>
              </a:rPr>
              <a:t>Для </a:t>
            </a:r>
            <a:r>
              <a:rPr lang="ru-RU" b="1" dirty="0">
                <a:cs typeface="Times New Roman" pitchFamily="18" charset="0"/>
              </a:rPr>
              <a:t>измельчения сырых и прошедших тепловую обработку пищевых продуктов, а также для сырых полуфабрикатов и кулинарных полуфабрикатов высокой степени готовности должно быть предусмотрено и использоваться раздельное технологическое оборудование, а в универсальных машинах - сменные механизмы </a:t>
            </a:r>
            <a:endParaRPr lang="ru-RU" b="1" dirty="0" smtClean="0"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ru-RU" b="1" dirty="0" smtClean="0">
                <a:cs typeface="Times New Roman" pitchFamily="18" charset="0"/>
              </a:rPr>
              <a:t>Санитарная </a:t>
            </a:r>
            <a:r>
              <a:rPr lang="ru-RU" b="1" dirty="0">
                <a:cs typeface="Times New Roman" pitchFamily="18" charset="0"/>
              </a:rPr>
              <a:t>обработка технологического оборудования проводится по мере его загрязнения и по окончании работы. </a:t>
            </a:r>
            <a:endParaRPr lang="ru-RU" b="1" dirty="0" smtClean="0"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ru-RU" b="1" dirty="0" smtClean="0">
                <a:cs typeface="Times New Roman" pitchFamily="18" charset="0"/>
              </a:rPr>
              <a:t> </a:t>
            </a:r>
            <a:r>
              <a:rPr lang="ru-RU" b="1" dirty="0">
                <a:cs typeface="Times New Roman" pitchFamily="18" charset="0"/>
              </a:rPr>
              <a:t>Производственные столы в конце работы тщательно моются с применением моющих и дезинфицирующих средств, промываются горячей водой при температуре 40-50°С и насухо вытираются сухой чистой тканью.</a:t>
            </a:r>
          </a:p>
        </p:txBody>
      </p:sp>
    </p:spTree>
    <p:extLst>
      <p:ext uri="{BB962C8B-B14F-4D97-AF65-F5344CB8AC3E}">
        <p14:creationId xmlns:p14="http://schemas.microsoft.com/office/powerpoint/2010/main" val="93380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60486" y="282346"/>
            <a:ext cx="83529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824440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</a:rPr>
              <a:t>  	</a:t>
            </a:r>
            <a:endParaRPr lang="ru-RU" sz="2000" dirty="0"/>
          </a:p>
          <a:p>
            <a:pPr marL="342900" indent="-342900"/>
            <a:r>
              <a:rPr lang="ru-RU" sz="2000" dirty="0"/>
              <a:t>	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1"/>
            <a:ext cx="8712968" cy="11783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Видеоролик эксплуатация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мясорубки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Схема мясорубки </a:t>
            </a:r>
            <a:endParaRPr lang="ru-RU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330" y="1395413"/>
            <a:ext cx="7203995" cy="4913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999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60486" y="282346"/>
            <a:ext cx="83529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824440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</a:rPr>
              <a:t>  	</a:t>
            </a:r>
            <a:endParaRPr lang="ru-RU" sz="2000" dirty="0"/>
          </a:p>
          <a:p>
            <a:pPr marL="342900" indent="-342900"/>
            <a:r>
              <a:rPr lang="ru-RU" sz="2000" dirty="0"/>
              <a:t>	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1"/>
            <a:ext cx="8712968" cy="11783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План-схема оборудования мясо рыбного цеха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72" y="1178382"/>
            <a:ext cx="8658708" cy="5418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423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51519" y="741128"/>
            <a:ext cx="8513687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 вопрос: По типу производства предприятия делятся на группы: 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633407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</a:rPr>
              <a:t>  	</a:t>
            </a:r>
            <a:endParaRPr lang="ru-RU" sz="2000" dirty="0"/>
          </a:p>
          <a:p>
            <a:pPr marL="342900" indent="-342900"/>
            <a:r>
              <a:rPr lang="ru-RU" sz="2000" dirty="0"/>
              <a:t>	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691680" y="2492896"/>
            <a:ext cx="4104456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22714" y="3789040"/>
            <a:ext cx="4104456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5229200"/>
            <a:ext cx="4104456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251520" y="2616222"/>
            <a:ext cx="1013022" cy="3632719"/>
            <a:chOff x="251520" y="2616222"/>
            <a:chExt cx="1013022" cy="3632719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56430" y="2616222"/>
              <a:ext cx="1008112" cy="95679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56430" y="3933056"/>
              <a:ext cx="1008112" cy="93610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51520" y="5289578"/>
              <a:ext cx="993508" cy="959363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032" y="2444107"/>
            <a:ext cx="2836175" cy="3804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450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633407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  <a:cs typeface="Times New Roman" pitchFamily="18" charset="0"/>
              </a:rPr>
              <a:t>  	</a:t>
            </a:r>
            <a:endParaRPr lang="ru-RU" sz="2000" dirty="0">
              <a:cs typeface="Times New Roman" pitchFamily="18" charset="0"/>
            </a:endParaRPr>
          </a:p>
          <a:p>
            <a:pPr marL="342900" indent="-342900"/>
            <a:r>
              <a:rPr lang="ru-RU" sz="2000" dirty="0">
                <a:cs typeface="Times New Roman" pitchFamily="18" charset="0"/>
              </a:rPr>
              <a:t>	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691680" y="2492896"/>
            <a:ext cx="5400600" cy="10801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Предприятия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(объекты), работающие на сырье (с 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полным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технологическим 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циклом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3725416"/>
            <a:ext cx="540060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5229200"/>
            <a:ext cx="540060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51520" y="2616222"/>
            <a:ext cx="1013022" cy="3632719"/>
            <a:chOff x="251520" y="2616222"/>
            <a:chExt cx="1013022" cy="3632719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256430" y="2616222"/>
              <a:ext cx="1008112" cy="95679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56430" y="3933056"/>
              <a:ext cx="1008112" cy="93610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251520" y="5289578"/>
              <a:ext cx="993508" cy="959363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56430" y="633407"/>
            <a:ext cx="8383514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 вопрос: По типу производства предприятия делятся на группы: 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16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633407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cs typeface="Times New Roman" pitchFamily="18" charset="0"/>
              </a:rPr>
              <a:t>  	</a:t>
            </a:r>
            <a:endParaRPr lang="ru-RU" sz="2000" dirty="0">
              <a:cs typeface="Times New Roman" pitchFamily="18" charset="0"/>
            </a:endParaRPr>
          </a:p>
          <a:p>
            <a:pPr marL="342900" indent="-342900"/>
            <a:r>
              <a:rPr lang="ru-RU" sz="2000" dirty="0">
                <a:cs typeface="Times New Roman" pitchFamily="18" charset="0"/>
              </a:rPr>
              <a:t>	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691680" y="2492896"/>
            <a:ext cx="5400600" cy="10801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Предприятия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(объекты), работающие на сырье (с 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полным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технологическим 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циклом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3725416"/>
            <a:ext cx="5400600" cy="10801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Предприятия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(объекты), работающие на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полуфабрикатах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(доготовочные)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5229200"/>
            <a:ext cx="540060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51520" y="2616222"/>
            <a:ext cx="1013022" cy="3632719"/>
            <a:chOff x="251520" y="2616222"/>
            <a:chExt cx="1013022" cy="3632719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256430" y="2616222"/>
              <a:ext cx="1008112" cy="95679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56430" y="3933056"/>
              <a:ext cx="1008112" cy="93610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251520" y="5289578"/>
              <a:ext cx="993508" cy="959363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56430" y="633407"/>
            <a:ext cx="8383514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 вопрос: По типу производства предприятия делятся на группы: 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85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2492896"/>
            <a:ext cx="5400600" cy="10801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Предприятия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(объекты), работающие на сырье (с 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полным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технологическим 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циклом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3725416"/>
            <a:ext cx="5400600" cy="10801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Предприятия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(объекты), работающие на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полуфабрикатах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(доготовочные)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5229200"/>
            <a:ext cx="5400600" cy="10801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Комбинированные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51520" y="2616222"/>
            <a:ext cx="1013022" cy="3632719"/>
            <a:chOff x="251520" y="2616222"/>
            <a:chExt cx="1013022" cy="3632719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256430" y="2616222"/>
              <a:ext cx="1008112" cy="95679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56430" y="3933056"/>
              <a:ext cx="1008112" cy="93610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251520" y="5289578"/>
              <a:ext cx="993508" cy="959363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56430" y="633407"/>
            <a:ext cx="8383514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 вопрос: По типу производства предприятия делятся на группы: 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03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633407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</a:rPr>
              <a:t>  	</a:t>
            </a:r>
            <a:endParaRPr lang="ru-RU" sz="2000" dirty="0"/>
          </a:p>
          <a:p>
            <a:pPr marL="342900" indent="-342900"/>
            <a:r>
              <a:rPr lang="ru-RU" sz="2000" dirty="0"/>
              <a:t>	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1772816"/>
            <a:ext cx="468052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34885" y="2924944"/>
            <a:ext cx="463516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59632" y="4149080"/>
            <a:ext cx="4680520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271396" y="5603236"/>
            <a:ext cx="4668755" cy="9941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76631" y="387185"/>
            <a:ext cx="8383514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 вопрос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Назовите основные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стадии технологического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процесса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76629" y="1844824"/>
            <a:ext cx="766979" cy="4734340"/>
            <a:chOff x="276629" y="1844824"/>
            <a:chExt cx="766979" cy="473434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276630" y="1844824"/>
              <a:ext cx="766977" cy="86409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276631" y="3068960"/>
              <a:ext cx="766977" cy="86409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76629" y="4329100"/>
              <a:ext cx="766977" cy="86409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276631" y="5715068"/>
              <a:ext cx="766977" cy="86409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067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633407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</a:rPr>
              <a:t>  	</a:t>
            </a:r>
            <a:endParaRPr lang="ru-RU" sz="2000" dirty="0"/>
          </a:p>
          <a:p>
            <a:pPr marL="342900" indent="-342900"/>
            <a:r>
              <a:rPr lang="ru-RU" sz="2000" dirty="0"/>
              <a:t>	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331640" y="1844824"/>
            <a:ext cx="4680520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Прием сырья и хранение сырья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80077" y="3068960"/>
            <a:ext cx="463516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331640" y="4329100"/>
            <a:ext cx="468052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362836" y="5535048"/>
            <a:ext cx="4618127" cy="10441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76631" y="387185"/>
            <a:ext cx="8383514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 вопрос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Назовите основные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стадии технологического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процесса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276629" y="1844824"/>
            <a:ext cx="766979" cy="4734340"/>
            <a:chOff x="276629" y="1844824"/>
            <a:chExt cx="766979" cy="4734340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276630" y="1844824"/>
              <a:ext cx="766977" cy="86409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276631" y="3068960"/>
              <a:ext cx="766977" cy="86409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276629" y="4329100"/>
              <a:ext cx="766977" cy="86409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276631" y="5715068"/>
              <a:ext cx="766977" cy="86409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642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1485</TotalTime>
  <Words>726</Words>
  <Application>Microsoft Office PowerPoint</Application>
  <PresentationFormat>Экран (4:3)</PresentationFormat>
  <Paragraphs>295</Paragraphs>
  <Slides>34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Яна</dc:creator>
  <cp:lastModifiedBy>Агния А. Варыпаева</cp:lastModifiedBy>
  <cp:revision>110</cp:revision>
  <dcterms:created xsi:type="dcterms:W3CDTF">2007-01-24T15:29:26Z</dcterms:created>
  <dcterms:modified xsi:type="dcterms:W3CDTF">2024-04-01T14:05:06Z</dcterms:modified>
</cp:coreProperties>
</file>