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72" r:id="rId2"/>
    <p:sldId id="271" r:id="rId3"/>
    <p:sldId id="269" r:id="rId4"/>
    <p:sldId id="265" r:id="rId5"/>
    <p:sldId id="267" r:id="rId6"/>
    <p:sldId id="275" r:id="rId7"/>
    <p:sldId id="276" r:id="rId8"/>
  </p:sldIdLst>
  <p:sldSz cx="12193588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DejaVu Sans"/>
        <a:cs typeface="DejaVu San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DejaVu Sans"/>
        <a:cs typeface="DejaVu San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DejaVu Sans"/>
        <a:cs typeface="DejaVu San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DejaVu Sans"/>
        <a:cs typeface="DejaVu San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DejaVu Sans"/>
        <a:cs typeface="DejaVu San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DejaVu Sans"/>
        <a:cs typeface="DejaVu San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DejaVu Sans"/>
        <a:cs typeface="DejaVu San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DejaVu Sans"/>
        <a:cs typeface="DejaVu San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DejaVu Sans"/>
        <a:cs typeface="DejaVu San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69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5F3D97-7B77-4437-84A8-37746E7DF3AE}" type="datetimeFigureOut">
              <a:rPr lang="ru-RU" smtClean="0"/>
              <a:t>16.05.2024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2CA10F-2C63-4EAE-9095-01C850B2A8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9854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2CA10F-2C63-4EAE-9095-01C850B2A8CF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00763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tabLst/>
              <a:defRPr spc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61D0B4E-AC76-410A-9819-D7333EB6CB10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4" name="PlaceHolder 3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89221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838080" y="1825200"/>
            <a:ext cx="10515600" cy="4351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ru-RU"/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tabLst/>
              <a:defRPr spc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7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D51595C-3B13-4146-82F3-A4A5444C28E0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8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72422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838080" y="1825200"/>
            <a:ext cx="10515600" cy="435132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tabLst/>
              <a:defRPr spc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3BFDCED-DD42-4205-9EAC-704C83C758E7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09503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838080" y="1825200"/>
            <a:ext cx="5131440" cy="435132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6226560" y="1825200"/>
            <a:ext cx="5131440" cy="435132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tabLst/>
              <a:defRPr spc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C4261E3-55E5-43B1-B2A0-278C9CF46D12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29702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tabLst/>
              <a:defRPr spc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A862351-F9B9-4896-A60A-A1D7F8662886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13603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600" cy="614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ru-RU"/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tabLst/>
              <a:defRPr spc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4D6D8CC-EA87-48A0-AD96-1036C8E5EBF7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1356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838080" y="1825200"/>
            <a:ext cx="5131440" cy="20754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6226560" y="1825200"/>
            <a:ext cx="5131440" cy="435132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5131440" cy="20754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tabLst/>
              <a:defRPr spc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583C662-7A8E-416B-8DF3-AE9F18373B4E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96789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838080" y="1825200"/>
            <a:ext cx="5131440" cy="435132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6226560" y="1825200"/>
            <a:ext cx="5131440" cy="20754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6226560" y="4098240"/>
            <a:ext cx="5131440" cy="20754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tabLst/>
              <a:defRPr spc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FC479E1-70E0-4C67-AE3E-6FE67A8FCF8C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3577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838080" y="1825200"/>
            <a:ext cx="5131440" cy="20754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6226560" y="1825200"/>
            <a:ext cx="5131440" cy="20754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10515600" cy="20754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tabLst/>
              <a:defRPr spc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6454112-6EC4-4FEA-AFC6-0BE7B9F1F49A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2008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838080" y="1825200"/>
            <a:ext cx="10515600" cy="20754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838080" y="4098240"/>
            <a:ext cx="10515600" cy="20754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tabLst/>
              <a:defRPr spc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C394235-E6C9-43B7-A955-A94E5C1E482D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736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838080" y="1825200"/>
            <a:ext cx="5131440" cy="20754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6226560" y="1825200"/>
            <a:ext cx="5131440" cy="20754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838080" y="4098240"/>
            <a:ext cx="5131440" cy="20754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6226560" y="4098240"/>
            <a:ext cx="5131440" cy="20754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7" name="PlaceHolder 6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tabLst/>
              <a:defRPr spc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CFE0F66-B9A1-4794-845E-90838D833F0E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9" name="PlaceHolder 8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965133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838080" y="1825200"/>
            <a:ext cx="3385800" cy="20754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393440" y="1825200"/>
            <a:ext cx="3385800" cy="20754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7949160" y="1825200"/>
            <a:ext cx="3385800" cy="20754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838080" y="4098240"/>
            <a:ext cx="3385800" cy="20754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4393440" y="4098240"/>
            <a:ext cx="3385800" cy="20754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7949160" y="4098240"/>
            <a:ext cx="3385800" cy="2075400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9" name="PlaceHolder 8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tabLst/>
              <a:defRPr spc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12B047B-457E-47F8-B875-AC68D5C8889F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11" name="PlaceHolder 10"/>
          <p:cNvSpPr>
            <a:spLocks noGrp="1"/>
          </p:cNvSpPr>
          <p:nvPr>
            <p:ph type="dt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96056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Click to edit the title text format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t">
            <a:normAutofit/>
          </a:bodyPr>
          <a:lstStyle/>
          <a:p>
            <a:r>
              <a:rPr lang="ru-RU"/>
              <a:t>Click to edit the outline text format</a:t>
            </a:r>
          </a:p>
          <a:p>
            <a:pPr lvl="1"/>
            <a:r>
              <a:rPr lang="ru-RU"/>
              <a:t>Second Outline Level</a:t>
            </a:r>
          </a:p>
          <a:p>
            <a:pPr lvl="2"/>
            <a:r>
              <a:rPr lang="ru-RU"/>
              <a:t>Third Outline Level</a:t>
            </a:r>
          </a:p>
          <a:p>
            <a:pPr lvl="3"/>
            <a:r>
              <a:rPr lang="ru-RU"/>
              <a:t>Fourth Outline Level</a:t>
            </a:r>
          </a:p>
          <a:p>
            <a:pPr lvl="4"/>
            <a:r>
              <a:rPr lang="ru-RU"/>
              <a:t>Fifth Outline Level</a:t>
            </a:r>
          </a:p>
          <a:p>
            <a:pPr lvl="5"/>
            <a:r>
              <a:rPr lang="ru-RU"/>
              <a:t>Sixth Outline Level</a:t>
            </a:r>
          </a:p>
          <a:p>
            <a:pPr lvl="6"/>
            <a:r>
              <a:rPr lang="ru-RU"/>
              <a:t>Seventh Outline Level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dt" idx="1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ctr">
            <a:noAutofit/>
          </a:bodyPr>
          <a:lstStyle>
            <a:lvl1pPr indent="0" eaLnBrk="1" fontAlgn="auto" hangingPunct="1"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lang="ru-RU" sz="1200" b="0" strike="noStrike" spc="-1">
                <a:solidFill>
                  <a:srgbClr val="898989"/>
                </a:solidFill>
                <a:latin typeface="Calibri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t>&lt;date/time&gt;</a:t>
            </a:r>
            <a:endParaRPr>
              <a:solidFill>
                <a:srgbClr val="000000"/>
              </a:solidFill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 idx="2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0">
            <a:noFill/>
          </a:ln>
        </p:spPr>
        <p:txBody>
          <a:bodyPr lIns="90000" tIns="46800" rIns="90000" bIns="46800" anchor="ctr">
            <a:noAutofit/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pc="-1">
                <a:solidFill>
                  <a:srgbClr val="000000"/>
                </a:solidFill>
                <a:latin typeface="Calibri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PlaceHolder 5"/>
          <p:cNvSpPr>
            <a:spLocks noGrp="1"/>
          </p:cNvSpPr>
          <p:nvPr>
            <p:ph type="sldNum" idx="3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  <a:noAutofit/>
          </a:bodyPr>
          <a:lstStyle>
            <a:lvl1pPr algn="r"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38A23490-8746-4B35-B546-5FEC006A7A96}" type="slidenum">
              <a:rPr lang="ru-RU" altLang="ru-RU"/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7030"/>
            <a:ext cx="12193588" cy="693206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38224" y="2888166"/>
            <a:ext cx="3847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https://youtu.be/hi6l_o95cOc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9431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35980" y="200722"/>
            <a:ext cx="114576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Задумывая проект профессиональной направленности,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стремится достичь нескольких целей: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69657" y="1369250"/>
            <a:ext cx="4716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поиск среди студентов «IT-звезд»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5158866" y="2354198"/>
            <a:ext cx="43266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«погружение» в профессию</a:t>
            </a:r>
            <a:endParaRPr lang="ru-RU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2924475" y="3221905"/>
            <a:ext cx="6862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конкретных профессиональных навыков</a:t>
            </a:r>
            <a:endParaRPr lang="ru-RU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4015866" y="4359728"/>
            <a:ext cx="3914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студента</a:t>
            </a:r>
            <a:endParaRPr lang="ru-RU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5158866" y="5497551"/>
            <a:ext cx="5189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мотивация для обучающихся</a:t>
            </a:r>
            <a:endParaRPr lang="ru-RU" sz="24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7922" y="5130211"/>
            <a:ext cx="2941064" cy="165801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015" y="1099775"/>
            <a:ext cx="3344997" cy="159882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229" y="2728756"/>
            <a:ext cx="1924050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81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421188" y="0"/>
          <a:ext cx="7772400" cy="18002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72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0022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</a:rPr>
                        <a:t>Лабораторные работы.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</a:rPr>
                        <a:t>Проверка закона Бойля – Мариотта для изотермического процесса. 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</a:rPr>
                        <a:t>Проверка закона Шарля для изохорного процесса. 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</a:rPr>
                        <a:t>Проверка закона Гей- Люссака для изобарного процесса. 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Виртуальное оборудование: сосуд, заполненный газом, манометр, термометр, линейка для расчета объема, занимаемого газом.</a:t>
                      </a:r>
                      <a:b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Изопроцессы связывают между собой три макроскопических параметра газа: температуру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T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, давление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P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 и объём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5368" name="Рисунок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963" y="1800225"/>
            <a:ext cx="7794625" cy="505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Рисунок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0"/>
            <a:ext cx="3219450" cy="643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Рисунок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650" y="0"/>
            <a:ext cx="1347788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3"/>
          <p:cNvSpPr txBox="1">
            <a:spLocks noChangeArrowheads="1"/>
          </p:cNvSpPr>
          <p:nvPr/>
        </p:nvSpPr>
        <p:spPr bwMode="auto">
          <a:xfrm>
            <a:off x="1216025" y="177800"/>
            <a:ext cx="855186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ru-RU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Лабораторная работа</a:t>
            </a:r>
          </a:p>
        </p:txBody>
      </p:sp>
      <p:pic>
        <p:nvPicPr>
          <p:cNvPr id="16387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" y="517525"/>
            <a:ext cx="11530013" cy="618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11122025" cy="652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нарезка на конференцию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3933" t="24553" r="17409" b="10569"/>
          <a:stretch/>
        </p:blipFill>
        <p:spPr>
          <a:xfrm>
            <a:off x="111511" y="613316"/>
            <a:ext cx="12082077" cy="5664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388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23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2663" y="178419"/>
            <a:ext cx="1192065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Уважаемые коллеги, Вашему вниманию предлагается Проект  «Виртуальные лабораторные работы по молекулярной физике». Проект выполнял студент гр 1 ИСИП-323 Писарчук Б.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Задумывая проект профессиональной направленности,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стремится достичь нескольких целей: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цель состоит в поиске среди студентов «IT-звезд». Речь идет о развитии потенциала одарённых студентов. Одарённые студенты представляют собой особую группу, их таланты и способности могут стать двигателем для всего общества. Однако, взаимодействие с ними требует от нас особого внимания и личностно- ориентированного подхода.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Вторая цель состоит в возможности через выполняемые проекты студентам получить представление, как их будущая профессия выглядит на практике. Речь идет о приобретении ими уникального опыта, который они не могли бы получить, изучая только теорию.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Третья цель состоит в развитии конкретных навыков, которые будут полезны студентам в их будущей профессиональной деятельности; выполняя проекты студенты учатся самостоятельно планировать, организовывать и выполнять задания.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Далее, Готовый проект может стать частью портфолио студента, которое он сможет представить потенциальным работодателям. 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еще немаловажно, что непосредственное обучение студентов с использованием продукта проекта, выполненного таким же, как и они, студента, является мощным мотиватором для обучающихся.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    Целью проекта для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являлось - Написание кода к трем виртуальным лабораторным работам по молекулярной физике. Каждая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/раб содержит 30 вариантов, т е у каждого студента уникальный вариант. После снятия показаний и внесения их в таблицу, происходит проверка законов, описывающих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изопроцессы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Далее следует построение графиков по экспериментальным данным.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Выполненный проект студента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Писарчука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Б.  отличается легкостью восприятия, что усиливает когнитивное усвоение материала физики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1421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14932</TotalTime>
  <Words>91</Words>
  <Application>Microsoft Office PowerPoint</Application>
  <PresentationFormat>Произвольный</PresentationFormat>
  <Paragraphs>23</Paragraphs>
  <Slides>7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DejaVu Sans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Лабораторная работа по проверке закона Бойля- Мариотта https://vso.pages.dev/lab97/</dc:title>
  <dc:creator>Окунёва</dc:creator>
  <cp:lastModifiedBy>Окунева Валентина Семеновна</cp:lastModifiedBy>
  <cp:revision>39</cp:revision>
  <dcterms:modified xsi:type="dcterms:W3CDTF">2024-05-16T08:09:56Z</dcterms:modified>
</cp:coreProperties>
</file>