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72" r:id="rId4"/>
    <p:sldId id="258" r:id="rId5"/>
    <p:sldId id="257" r:id="rId6"/>
    <p:sldId id="259" r:id="rId7"/>
    <p:sldId id="270" r:id="rId8"/>
    <p:sldId id="271" r:id="rId9"/>
    <p:sldId id="282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1938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407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0455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737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2194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2365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714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770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5190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54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84066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28859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6421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36240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63703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9485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660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E25E2B2-23A9-47DB-AADA-8D21C48B1A7F}" type="datetimeFigureOut">
              <a:rPr lang="ru-RU" smtClean="0"/>
              <a:t>28.01.2024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4EF168E-3D17-4C30-91D6-674DA056DA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786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16097A-CF4B-42CB-8657-3613758A4B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641" y="1683027"/>
            <a:ext cx="6170177" cy="2206073"/>
          </a:xfrm>
          <a:noFill/>
        </p:spPr>
        <p:txBody>
          <a:bodyPr anchor="ctr">
            <a:noAutofit/>
          </a:bodyPr>
          <a:lstStyle/>
          <a:p>
            <a:r>
              <a:rPr lang="ru-RU" sz="2800" b="1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«Развитие сенсорных эталонов и мелкой моторики у детей с использованием нетрадиционных пособий»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CC5CF60-1600-41FD-A1A5-6CCAA121856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09347" y="4314634"/>
            <a:ext cx="5177805" cy="1118866"/>
          </a:xfrm>
          <a:noFill/>
        </p:spPr>
        <p:txBody>
          <a:bodyPr>
            <a:normAutofit lnSpcReduction="10000"/>
          </a:bodyPr>
          <a:lstStyle/>
          <a:p>
            <a:r>
              <a:rPr 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воспитатель д/с № 35 «Аленький цветочек»</a:t>
            </a:r>
          </a:p>
          <a:p>
            <a:r>
              <a:rPr lang="ru-RU" sz="2000" dirty="0">
                <a:solidFill>
                  <a:srgbClr val="0808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Петровичева Татьяна Владимировна</a:t>
            </a:r>
          </a:p>
        </p:txBody>
      </p:sp>
      <p:pic>
        <p:nvPicPr>
          <p:cNvPr id="4" name="Рисунок 3" descr="росток">
            <a:extLst>
              <a:ext uri="{FF2B5EF4-FFF2-40B4-BE49-F238E27FC236}">
                <a16:creationId xmlns:a16="http://schemas.microsoft.com/office/drawing/2014/main" id="{E602FB70-070B-4404-97EF-A1E8B1868B20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005" y="450573"/>
            <a:ext cx="1366563" cy="1396767"/>
          </a:xfrm>
          <a:prstGeom prst="rect">
            <a:avLst/>
          </a:prstGeom>
          <a:noFill/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368C3B4-FAAF-4D60-A49C-4F9500E7299C}"/>
              </a:ext>
            </a:extLst>
          </p:cNvPr>
          <p:cNvSpPr/>
          <p:nvPr/>
        </p:nvSpPr>
        <p:spPr>
          <a:xfrm>
            <a:off x="1425568" y="-1051"/>
            <a:ext cx="90569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ОБРАЗОВАТЕЛЬНОЕ УЧРЕЖДЕНИЕ НОВОУРАЛЬСКОГО ГОРОДСКОГО ОКРУГА – детский сад «Росток» (МАДОУ детский сад «Росток»)                                                                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структурное подразделение – детский сад № 35 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«Аленький цветочек» </a:t>
            </a:r>
            <a:endParaRPr lang="ru-RU" dirty="0"/>
          </a:p>
        </p:txBody>
      </p:sp>
      <p:pic>
        <p:nvPicPr>
          <p:cNvPr id="7" name="Picture 4" descr="https://static.wixstatic.com/media/1f9885_925f3ebc1ec543e991596a83e8ac09d8~mv2_d_2362_2362_s_2.png/v1/fill/w_255,h_255,al_c,usm_0.66_1.00_0.01/1f9885_925f3ebc1ec543e991596a83e8ac09d8~mv2_d_2362_2362_s_2.png">
            <a:extLst>
              <a:ext uri="{FF2B5EF4-FFF2-40B4-BE49-F238E27FC236}">
                <a16:creationId xmlns:a16="http://schemas.microsoft.com/office/drawing/2014/main" id="{020EF8A5-D142-49AC-90F7-37A0BFAACB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82470" y="216827"/>
            <a:ext cx="1510747" cy="1536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95138657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0F4BC7-237F-4C75-8AF5-2F47CB1E7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590551"/>
            <a:ext cx="9601196" cy="800100"/>
          </a:xfrm>
        </p:spPr>
        <p:txBody>
          <a:bodyPr>
            <a:normAutofit/>
          </a:bodyPr>
          <a:lstStyle/>
          <a:p>
            <a:r>
              <a:rPr lang="ru-RU" dirty="0"/>
              <a:t>Актуальность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41B7095-2CF9-4BBC-94D4-C6A27DE6AE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9650" y="1390652"/>
            <a:ext cx="10610850" cy="121919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Ребёнок с рождения начинает познавать окружающий мир, это происходит с помощью ощущений (познает определенные свойства предметов, которые воздействуют на его органы чувств) и восприятия (процесс отражения многих признаков предмета, с которыми он соприкасается).</a:t>
            </a: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095B064-AB48-4503-899F-81E1662AAA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863" y="2524126"/>
            <a:ext cx="3049850" cy="367077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722D192-CC14-45D7-926C-05EBB12AE69A}"/>
              </a:ext>
            </a:extLst>
          </p:cNvPr>
          <p:cNvSpPr/>
          <p:nvPr/>
        </p:nvSpPr>
        <p:spPr>
          <a:xfrm>
            <a:off x="4545366" y="3105835"/>
            <a:ext cx="59302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«Ум ребенка находится на кончиках его пальцев.»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В.А. Сухомлинский</a:t>
            </a:r>
          </a:p>
          <a:p>
            <a:br>
              <a:rPr lang="ru-RU" sz="2800" b="1" i="1" dirty="0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9614795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08CC62-EEE3-4716-BD2F-76EA2FD0F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Пособия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28690659-D15C-4294-806F-8836058D71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58" y="2625272"/>
            <a:ext cx="2378388" cy="2839711"/>
          </a:xfrm>
        </p:spPr>
      </p:pic>
      <p:pic>
        <p:nvPicPr>
          <p:cNvPr id="4" name="Объект 3">
            <a:extLst>
              <a:ext uri="{FF2B5EF4-FFF2-40B4-BE49-F238E27FC236}">
                <a16:creationId xmlns:a16="http://schemas.microsoft.com/office/drawing/2014/main" id="{43CF9751-EEB0-4BF4-B0C8-A4E565356BD1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86" y="2627144"/>
            <a:ext cx="2678806" cy="2835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34452D0-1A13-44A6-A98C-44046FF121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578" y="2623399"/>
            <a:ext cx="3136655" cy="294460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A5BCD0F-69F3-48A8-8E0A-2A7668C169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788" y="2623399"/>
            <a:ext cx="2683543" cy="294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73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196205-11D6-4F19-88C7-CB6C8BCFD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C3A293-86DB-42FC-BA34-63DF8F59E0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Данных дидактических пособий разнообразить педагогический процесс, повысить интерес  у детей к познавательным видам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503745660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22CFAA-072A-41AB-84DE-596F22751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636104"/>
            <a:ext cx="9601196" cy="848139"/>
          </a:xfrm>
        </p:spPr>
        <p:txBody>
          <a:bodyPr/>
          <a:lstStyle/>
          <a:p>
            <a:r>
              <a:rPr lang="ru-RU" dirty="0"/>
              <a:t>Задачи 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7185E3F-5B57-458F-99FC-5D3005BC40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1484243"/>
            <a:ext cx="9601196" cy="4391625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Развивать восприятие, память, наглядно-действенное и наглядно-образное мышление, речь;</a:t>
            </a:r>
          </a:p>
          <a:p>
            <a:r>
              <a:rPr lang="ru-RU" dirty="0"/>
              <a:t>Продолжать развивать  все сенсорные системы ( зрительную, слуховую, вкусовую, обонятельную, осязательную), знакомить с сенсорными характеристиками объектов (форма, цвет, величина, фактура, масса и др.), сенсорными эталонами, обобщениями;</a:t>
            </a:r>
          </a:p>
          <a:p>
            <a:r>
              <a:rPr lang="ru-RU" dirty="0"/>
              <a:t>Поддерживать поисково-исследовательскую деятельность, свободное экспериментирование. Содействовать переносу полученной информации и освоенных способов в новой ситуации; </a:t>
            </a:r>
          </a:p>
          <a:p>
            <a:r>
              <a:rPr lang="ru-RU" dirty="0"/>
              <a:t>Создать условия для освоения способов познания (мыслительных операций): наблюдение, сравнение, группировка, классификация, выделение общего признака, обобщение, эксперимент и др.</a:t>
            </a:r>
          </a:p>
          <a:p>
            <a:r>
              <a:rPr lang="ru-RU" dirty="0"/>
              <a:t>Инициировать отражение впечатлений и представлений в речевых высказываниях, игровой и художественной деятельности;</a:t>
            </a:r>
          </a:p>
          <a:p>
            <a:r>
              <a:rPr lang="ru-RU" dirty="0"/>
              <a:t>Развивать личностные качества-любопытность, познавательную активность, инициативность, уверенность</a:t>
            </a:r>
            <a:r>
              <a:rPr lang="ru-RU"/>
              <a:t>, самостоятельность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9914076"/>
      </p:ext>
    </p:extLst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D1D534-3151-4A2D-97E4-167B4A72E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800100"/>
            <a:ext cx="9601196" cy="1705478"/>
          </a:xfrm>
        </p:spPr>
        <p:txBody>
          <a:bodyPr>
            <a:normAutofit/>
          </a:bodyPr>
          <a:lstStyle/>
          <a:p>
            <a:r>
              <a:rPr lang="ru-RU" sz="2800" dirty="0"/>
              <a:t>Пособие «Волшебная коробочка»</a:t>
            </a:r>
            <a:br>
              <a:rPr lang="ru-RU" sz="2800" dirty="0"/>
            </a:br>
            <a:r>
              <a:rPr lang="ru-RU" sz="2800" dirty="0"/>
              <a:t>Материалы для изготовления пособия «Волшебной коробочки»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26D761-7A2C-4489-A0C0-9579170E51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/>
              <a:t>Картонная коробка;</a:t>
            </a:r>
          </a:p>
          <a:p>
            <a:r>
              <a:rPr lang="ru-RU" dirty="0"/>
              <a:t>Фетр;</a:t>
            </a:r>
          </a:p>
          <a:p>
            <a:r>
              <a:rPr lang="ru-RU" dirty="0"/>
              <a:t>Картон;</a:t>
            </a:r>
          </a:p>
          <a:p>
            <a:r>
              <a:rPr lang="ru-RU" dirty="0"/>
              <a:t>Силовые кнопки;</a:t>
            </a:r>
          </a:p>
          <a:p>
            <a:r>
              <a:rPr lang="ru-RU" dirty="0"/>
              <a:t>Разноцветные резинки;</a:t>
            </a:r>
          </a:p>
          <a:p>
            <a:r>
              <a:rPr lang="ru-RU" dirty="0"/>
              <a:t>Разноцветные губки для мытья посуды;</a:t>
            </a:r>
          </a:p>
          <a:p>
            <a:r>
              <a:rPr lang="ru-RU" dirty="0"/>
              <a:t>Клей.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2F6295-E4D6-4D85-822A-299B77B66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471" y="2608286"/>
            <a:ext cx="3380495" cy="3216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34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455CFC-0D65-49E0-88A4-C04B8317D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Материалы для изготовления игр с камешками «</a:t>
            </a:r>
            <a:r>
              <a:rPr lang="ru-RU" dirty="0" err="1"/>
              <a:t>Марблс</a:t>
            </a:r>
            <a:r>
              <a:rPr lang="ru-RU" dirty="0"/>
              <a:t>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299D44-5749-4417-A469-0D16E24CD4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Разноцветные камешки;                       </a:t>
            </a:r>
          </a:p>
          <a:p>
            <a:r>
              <a:rPr lang="ru-RU" dirty="0"/>
              <a:t>Альбомные листы;</a:t>
            </a:r>
          </a:p>
          <a:p>
            <a:r>
              <a:rPr lang="ru-RU" dirty="0"/>
              <a:t>Краски.                             </a:t>
            </a:r>
          </a:p>
          <a:p>
            <a:pPr marL="0" indent="0">
              <a:buNone/>
            </a:pPr>
            <a:r>
              <a:rPr lang="ru-RU" dirty="0"/>
              <a:t>                            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7D6350-EC03-4887-B1DA-1D0FEA2F2E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017" y="2556932"/>
            <a:ext cx="3693111" cy="3213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397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B989E8-2AAC-460F-9D45-E2591F1B1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Пособие «</a:t>
            </a:r>
            <a:r>
              <a:rPr lang="ru-RU" sz="2800" dirty="0" err="1"/>
              <a:t>Бизиборд</a:t>
            </a:r>
            <a:r>
              <a:rPr lang="ru-RU" sz="2800" dirty="0"/>
              <a:t>»</a:t>
            </a:r>
            <a:br>
              <a:rPr lang="ru-RU" sz="2800" dirty="0"/>
            </a:br>
            <a:r>
              <a:rPr lang="ru-RU" sz="2800" dirty="0"/>
              <a:t>Материалы для изготовления пособия «</a:t>
            </a:r>
            <a:r>
              <a:rPr lang="ru-RU" sz="2800" dirty="0" err="1"/>
              <a:t>Бизиборд</a:t>
            </a:r>
            <a:r>
              <a:rPr lang="ru-RU" sz="2800" dirty="0"/>
              <a:t>»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781F5A43-25C8-4EC3-9F02-B534D25CD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Деревянная доска;</a:t>
            </a:r>
          </a:p>
          <a:p>
            <a:r>
              <a:rPr lang="ru-RU" dirty="0"/>
              <a:t>Разные бытовые предметы(выключатели,</a:t>
            </a:r>
          </a:p>
          <a:p>
            <a:pPr marL="0" indent="0">
              <a:buNone/>
            </a:pPr>
            <a:r>
              <a:rPr lang="ru-RU" dirty="0"/>
              <a:t>Замки, дверные ручки, молнии и </a:t>
            </a:r>
            <a:r>
              <a:rPr lang="ru-RU" dirty="0" err="1"/>
              <a:t>т.д</a:t>
            </a:r>
            <a:r>
              <a:rPr lang="ru-RU" dirty="0"/>
              <a:t>)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0CE514C-FE2B-48FD-B78C-F0A49FDBC7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249" y="2601321"/>
            <a:ext cx="3702347" cy="354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768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1660F2-8CDE-452E-B73D-0794BC05E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982132"/>
            <a:ext cx="9650765" cy="1370451"/>
          </a:xfrm>
        </p:spPr>
        <p:txBody>
          <a:bodyPr>
            <a:normAutofit/>
          </a:bodyPr>
          <a:lstStyle/>
          <a:p>
            <a:r>
              <a:rPr lang="ru-RU" sz="2800" dirty="0"/>
              <a:t>Пособие «</a:t>
            </a:r>
            <a:r>
              <a:rPr lang="ru-RU" sz="2800" dirty="0" err="1"/>
              <a:t>Геоборд</a:t>
            </a:r>
            <a:r>
              <a:rPr lang="ru-RU" sz="2800" dirty="0"/>
              <a:t>»</a:t>
            </a:r>
            <a:br>
              <a:rPr lang="ru-RU" sz="2800" dirty="0"/>
            </a:br>
            <a:r>
              <a:rPr lang="ru-RU" sz="2800" dirty="0"/>
              <a:t>Материалы для изготовления пособия «</a:t>
            </a:r>
            <a:r>
              <a:rPr lang="ru-RU" sz="2800" dirty="0" err="1"/>
              <a:t>Геоборд</a:t>
            </a:r>
            <a:r>
              <a:rPr lang="ru-RU" sz="2800" dirty="0"/>
              <a:t>»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ECDB2752-B202-47A1-A391-38A2E1B10D41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3302" r="-954" b="17371"/>
          <a:stretch/>
        </p:blipFill>
        <p:spPr bwMode="auto">
          <a:xfrm>
            <a:off x="6096000" y="2539013"/>
            <a:ext cx="4757334" cy="32569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E441DB7-E36B-4B07-88B5-C1D41B530E83}"/>
              </a:ext>
            </a:extLst>
          </p:cNvPr>
          <p:cNvSpPr/>
          <p:nvPr/>
        </p:nvSpPr>
        <p:spPr>
          <a:xfrm>
            <a:off x="1438183" y="2618913"/>
            <a:ext cx="425240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Фанерка;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 фетр;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 силовые кнопки;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 степлер для мебели;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/>
              <a:t> разноцветные резинки.</a:t>
            </a:r>
          </a:p>
        </p:txBody>
      </p:sp>
    </p:spTree>
    <p:extLst>
      <p:ext uri="{BB962C8B-B14F-4D97-AF65-F5344CB8AC3E}">
        <p14:creationId xmlns:p14="http://schemas.microsoft.com/office/powerpoint/2010/main" val="31956786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B86516-61A9-4040-8AFD-45DEAB0E5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721" y="2600324"/>
            <a:ext cx="3218557" cy="352425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591031-94BA-4D73-AAE7-806385965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26662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507</TotalTime>
  <Words>388</Words>
  <Application>Microsoft Office PowerPoint</Application>
  <PresentationFormat>Широкоэкранный</PresentationFormat>
  <Paragraphs>44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Garamond</vt:lpstr>
      <vt:lpstr>Times New Roman</vt:lpstr>
      <vt:lpstr>Натуральные материалы</vt:lpstr>
      <vt:lpstr> «Развитие сенсорных эталонов и мелкой моторики у детей с использованием нетрадиционных пособий»</vt:lpstr>
      <vt:lpstr>Актуальность</vt:lpstr>
      <vt:lpstr>Пособия</vt:lpstr>
      <vt:lpstr>Цель:</vt:lpstr>
      <vt:lpstr>Задачи :</vt:lpstr>
      <vt:lpstr>Пособие «Волшебная коробочка» Материалы для изготовления пособия «Волшебной коробочки»</vt:lpstr>
      <vt:lpstr>Материалы для изготовления игр с камешками «Марблс»</vt:lpstr>
      <vt:lpstr>Пособие «Бизиборд» Материалы для изготовления пособия «Бизиборд»</vt:lpstr>
      <vt:lpstr>Пособие «Геоборд» Материалы для изготовления пособия «Геоборд»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Авторское пособие «Волшебная коробочка»</dc:title>
  <dc:creator>Роман Петровичев</dc:creator>
  <cp:lastModifiedBy>Татьяна Петровичева</cp:lastModifiedBy>
  <cp:revision>13</cp:revision>
  <dcterms:created xsi:type="dcterms:W3CDTF">2022-03-12T11:48:43Z</dcterms:created>
  <dcterms:modified xsi:type="dcterms:W3CDTF">2024-01-27T21:26:32Z</dcterms:modified>
</cp:coreProperties>
</file>