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4" r:id="rId2"/>
    <p:sldId id="260" r:id="rId3"/>
    <p:sldId id="265" r:id="rId4"/>
    <p:sldId id="257" r:id="rId5"/>
    <p:sldId id="262" r:id="rId6"/>
    <p:sldId id="272" r:id="rId7"/>
    <p:sldId id="267" r:id="rId8"/>
    <p:sldId id="266" r:id="rId9"/>
    <p:sldId id="268" r:id="rId10"/>
    <p:sldId id="270" r:id="rId11"/>
    <p:sldId id="269" r:id="rId12"/>
    <p:sldId id="271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2903"/>
    <a:srgbClr val="3793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vertBarState="maximized">
    <p:restoredLeft sz="34559" autoAdjust="0"/>
    <p:restoredTop sz="93250" autoAdjust="0"/>
  </p:normalViewPr>
  <p:slideViewPr>
    <p:cSldViewPr>
      <p:cViewPr>
        <p:scale>
          <a:sx n="71" d="100"/>
          <a:sy n="71" d="100"/>
        </p:scale>
        <p:origin x="-708" y="-1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E3CB41-5AA4-40D1-A33B-27E46800B0B9}" type="datetimeFigureOut">
              <a:rPr lang="ru-RU" smtClean="0"/>
              <a:t>12.01.2022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ED4294-7C7E-4E5A-A711-DAA6368B08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84983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ED4294-7C7E-4E5A-A711-DAA6368B084F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42925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На следующем уроке это номер на карточках, проверка усвоенного,</a:t>
            </a:r>
            <a:r>
              <a:rPr lang="ru-RU" baseline="0" dirty="0" smtClean="0"/>
              <a:t> </a:t>
            </a:r>
            <a:r>
              <a:rPr lang="ru-RU" baseline="0" smtClean="0"/>
              <a:t>на отметку</a:t>
            </a:r>
            <a:r>
              <a:rPr lang="ru-RU" smtClean="0"/>
              <a:t>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ED4294-7C7E-4E5A-A711-DAA6368B084F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29517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6D7FAD6-8E50-4D41-B02D-AAA6D80E73C8}" type="datetimeFigureOut">
              <a:rPr lang="ru-RU" smtClean="0"/>
              <a:t>12.01.2022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09A128-E744-4400-929C-6D8E4AABC85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6D7FAD6-8E50-4D41-B02D-AAA6D80E73C8}" type="datetimeFigureOut">
              <a:rPr lang="ru-RU" smtClean="0"/>
              <a:t>12.01.2022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09A128-E744-4400-929C-6D8E4AABC85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6D7FAD6-8E50-4D41-B02D-AAA6D80E73C8}" type="datetimeFigureOut">
              <a:rPr lang="ru-RU" smtClean="0"/>
              <a:t>12.01.2022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09A128-E744-4400-929C-6D8E4AABC85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6D7FAD6-8E50-4D41-B02D-AAA6D80E73C8}" type="datetimeFigureOut">
              <a:rPr lang="ru-RU" smtClean="0"/>
              <a:t>12.01.2022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09A128-E744-4400-929C-6D8E4AABC85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6D7FAD6-8E50-4D41-B02D-AAA6D80E73C8}" type="datetimeFigureOut">
              <a:rPr lang="ru-RU" smtClean="0"/>
              <a:t>12.01.2022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09A128-E744-4400-929C-6D8E4AABC85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6D7FAD6-8E50-4D41-B02D-AAA6D80E73C8}" type="datetimeFigureOut">
              <a:rPr lang="ru-RU" smtClean="0"/>
              <a:t>12.01.2022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09A128-E744-4400-929C-6D8E4AABC85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6D7FAD6-8E50-4D41-B02D-AAA6D80E73C8}" type="datetimeFigureOut">
              <a:rPr lang="ru-RU" smtClean="0"/>
              <a:t>12.01.2022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09A128-E744-4400-929C-6D8E4AABC85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6D7FAD6-8E50-4D41-B02D-AAA6D80E73C8}" type="datetimeFigureOut">
              <a:rPr lang="ru-RU" smtClean="0"/>
              <a:t>12.01.2022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09A128-E744-4400-929C-6D8E4AABC85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6D7FAD6-8E50-4D41-B02D-AAA6D80E73C8}" type="datetimeFigureOut">
              <a:rPr lang="ru-RU" smtClean="0"/>
              <a:t>12.01.2022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09A128-E744-4400-929C-6D8E4AABC85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6D7FAD6-8E50-4D41-B02D-AAA6D80E73C8}" type="datetimeFigureOut">
              <a:rPr lang="ru-RU" smtClean="0"/>
              <a:t>12.01.2022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09A128-E744-4400-929C-6D8E4AABC85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6D7FAD6-8E50-4D41-B02D-AAA6D80E73C8}" type="datetimeFigureOut">
              <a:rPr lang="ru-RU" smtClean="0"/>
              <a:t>12.01.2022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09A128-E744-4400-929C-6D8E4AABC85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Прямоугольник 85"/>
          <p:cNvSpPr/>
          <p:nvPr userDrawn="1"/>
        </p:nvSpPr>
        <p:spPr>
          <a:xfrm>
            <a:off x="714348" y="285728"/>
            <a:ext cx="8215370" cy="63579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0" y="6642556"/>
            <a:ext cx="1500165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800" kern="1200" dirty="0" smtClean="0">
                <a:solidFill>
                  <a:schemeClr val="bg1">
                    <a:lumMod val="85000"/>
                  </a:schemeClr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© Фокина Лидия Петровна </a:t>
            </a:r>
            <a:endParaRPr lang="ru-RU" sz="800" kern="1200" dirty="0">
              <a:solidFill>
                <a:schemeClr val="bg1">
                  <a:lumMod val="85000"/>
                </a:schemeClr>
              </a:solidFill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grpSp>
        <p:nvGrpSpPr>
          <p:cNvPr id="8" name="Группа 7"/>
          <p:cNvGrpSpPr/>
          <p:nvPr userDrawn="1"/>
        </p:nvGrpSpPr>
        <p:grpSpPr>
          <a:xfrm rot="10800000">
            <a:off x="357158" y="6147194"/>
            <a:ext cx="821538" cy="250033"/>
            <a:chOff x="2714612" y="1428736"/>
            <a:chExt cx="2857520" cy="785818"/>
          </a:xfrm>
          <a:solidFill>
            <a:srgbClr val="92D050"/>
          </a:solidFill>
        </p:grpSpPr>
        <p:sp>
          <p:nvSpPr>
            <p:cNvPr id="9" name="Овал 8"/>
            <p:cNvSpPr/>
            <p:nvPr/>
          </p:nvSpPr>
          <p:spPr>
            <a:xfrm>
              <a:off x="4786314" y="1428736"/>
              <a:ext cx="785818" cy="785818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Овал 9"/>
            <p:cNvSpPr/>
            <p:nvPr/>
          </p:nvSpPr>
          <p:spPr>
            <a:xfrm>
              <a:off x="2714612" y="1428736"/>
              <a:ext cx="785818" cy="785818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Овал 10"/>
            <p:cNvSpPr/>
            <p:nvPr/>
          </p:nvSpPr>
          <p:spPr>
            <a:xfrm>
              <a:off x="4929190" y="1571612"/>
              <a:ext cx="500066" cy="500066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Овал 11"/>
            <p:cNvSpPr/>
            <p:nvPr/>
          </p:nvSpPr>
          <p:spPr>
            <a:xfrm>
              <a:off x="2857488" y="1571612"/>
              <a:ext cx="500066" cy="500066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Скругленный прямоугольник 12"/>
            <p:cNvSpPr/>
            <p:nvPr/>
          </p:nvSpPr>
          <p:spPr>
            <a:xfrm>
              <a:off x="3071802" y="1571612"/>
              <a:ext cx="2143140" cy="500066"/>
            </a:xfrm>
            <a:prstGeom prst="round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  <a:softEdge rad="63500"/>
            </a:effectLst>
            <a:scene3d>
              <a:camera prst="perspectiveFront"/>
              <a:lightRig rig="balanced" dir="t">
                <a:rot lat="0" lon="0" rev="8700000"/>
              </a:lightRig>
            </a:scene3d>
            <a:sp3d>
              <a:bevelT w="190500" h="38100" prst="divot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4" name="Группа 13"/>
          <p:cNvGrpSpPr/>
          <p:nvPr userDrawn="1"/>
        </p:nvGrpSpPr>
        <p:grpSpPr>
          <a:xfrm rot="10800000">
            <a:off x="357158" y="5436391"/>
            <a:ext cx="821538" cy="250033"/>
            <a:chOff x="2714612" y="1428736"/>
            <a:chExt cx="2857520" cy="785818"/>
          </a:xfrm>
          <a:solidFill>
            <a:srgbClr val="92D050"/>
          </a:solidFill>
        </p:grpSpPr>
        <p:sp>
          <p:nvSpPr>
            <p:cNvPr id="15" name="Овал 14"/>
            <p:cNvSpPr/>
            <p:nvPr/>
          </p:nvSpPr>
          <p:spPr>
            <a:xfrm>
              <a:off x="4786314" y="1428736"/>
              <a:ext cx="785818" cy="785818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Овал 15"/>
            <p:cNvSpPr/>
            <p:nvPr/>
          </p:nvSpPr>
          <p:spPr>
            <a:xfrm>
              <a:off x="2714612" y="1428736"/>
              <a:ext cx="785818" cy="785818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Овал 16"/>
            <p:cNvSpPr/>
            <p:nvPr/>
          </p:nvSpPr>
          <p:spPr>
            <a:xfrm>
              <a:off x="4929190" y="1571612"/>
              <a:ext cx="500066" cy="500066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Овал 17"/>
            <p:cNvSpPr/>
            <p:nvPr/>
          </p:nvSpPr>
          <p:spPr>
            <a:xfrm>
              <a:off x="2857488" y="1571612"/>
              <a:ext cx="500066" cy="500066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Скругленный прямоугольник 18"/>
            <p:cNvSpPr/>
            <p:nvPr/>
          </p:nvSpPr>
          <p:spPr>
            <a:xfrm>
              <a:off x="3071802" y="1571612"/>
              <a:ext cx="2143140" cy="500066"/>
            </a:xfrm>
            <a:prstGeom prst="round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  <a:softEdge rad="63500"/>
            </a:effectLst>
            <a:scene3d>
              <a:camera prst="perspectiveFront"/>
              <a:lightRig rig="balanced" dir="t">
                <a:rot lat="0" lon="0" rev="8700000"/>
              </a:lightRig>
            </a:scene3d>
            <a:sp3d>
              <a:bevelT w="190500" h="38100" prst="divot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87" name="Группа 86"/>
          <p:cNvGrpSpPr/>
          <p:nvPr userDrawn="1"/>
        </p:nvGrpSpPr>
        <p:grpSpPr>
          <a:xfrm rot="10800000">
            <a:off x="357158" y="4725588"/>
            <a:ext cx="821538" cy="250033"/>
            <a:chOff x="2714612" y="1428736"/>
            <a:chExt cx="2857520" cy="785818"/>
          </a:xfrm>
          <a:solidFill>
            <a:srgbClr val="92D050"/>
          </a:solidFill>
        </p:grpSpPr>
        <p:sp>
          <p:nvSpPr>
            <p:cNvPr id="88" name="Овал 87"/>
            <p:cNvSpPr/>
            <p:nvPr/>
          </p:nvSpPr>
          <p:spPr>
            <a:xfrm>
              <a:off x="4786314" y="1428736"/>
              <a:ext cx="785818" cy="785818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9" name="Овал 88"/>
            <p:cNvSpPr/>
            <p:nvPr/>
          </p:nvSpPr>
          <p:spPr>
            <a:xfrm>
              <a:off x="2714612" y="1428736"/>
              <a:ext cx="785818" cy="785818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0" name="Овал 89"/>
            <p:cNvSpPr/>
            <p:nvPr/>
          </p:nvSpPr>
          <p:spPr>
            <a:xfrm>
              <a:off x="4929190" y="1571612"/>
              <a:ext cx="500066" cy="500066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1" name="Овал 90"/>
            <p:cNvSpPr/>
            <p:nvPr/>
          </p:nvSpPr>
          <p:spPr>
            <a:xfrm>
              <a:off x="2857488" y="1571612"/>
              <a:ext cx="500066" cy="500066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2" name="Скругленный прямоугольник 91"/>
            <p:cNvSpPr/>
            <p:nvPr/>
          </p:nvSpPr>
          <p:spPr>
            <a:xfrm>
              <a:off x="3071802" y="1571612"/>
              <a:ext cx="2143140" cy="500066"/>
            </a:xfrm>
            <a:prstGeom prst="round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  <a:softEdge rad="63500"/>
            </a:effectLst>
            <a:scene3d>
              <a:camera prst="perspectiveFront"/>
              <a:lightRig rig="balanced" dir="t">
                <a:rot lat="0" lon="0" rev="8700000"/>
              </a:lightRig>
            </a:scene3d>
            <a:sp3d>
              <a:bevelT w="190500" h="38100" prst="divot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93" name="Группа 92"/>
          <p:cNvGrpSpPr/>
          <p:nvPr userDrawn="1"/>
        </p:nvGrpSpPr>
        <p:grpSpPr>
          <a:xfrm rot="10800000">
            <a:off x="357158" y="4014785"/>
            <a:ext cx="821538" cy="250033"/>
            <a:chOff x="2714612" y="1428736"/>
            <a:chExt cx="2857520" cy="785818"/>
          </a:xfrm>
          <a:solidFill>
            <a:srgbClr val="92D050"/>
          </a:solidFill>
        </p:grpSpPr>
        <p:sp>
          <p:nvSpPr>
            <p:cNvPr id="94" name="Овал 93"/>
            <p:cNvSpPr/>
            <p:nvPr/>
          </p:nvSpPr>
          <p:spPr>
            <a:xfrm>
              <a:off x="4786314" y="1428736"/>
              <a:ext cx="785818" cy="785818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5" name="Овал 94"/>
            <p:cNvSpPr/>
            <p:nvPr/>
          </p:nvSpPr>
          <p:spPr>
            <a:xfrm>
              <a:off x="2714612" y="1428736"/>
              <a:ext cx="785818" cy="785818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6" name="Овал 95"/>
            <p:cNvSpPr/>
            <p:nvPr/>
          </p:nvSpPr>
          <p:spPr>
            <a:xfrm>
              <a:off x="4929190" y="1571612"/>
              <a:ext cx="500066" cy="500066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7" name="Овал 96"/>
            <p:cNvSpPr/>
            <p:nvPr/>
          </p:nvSpPr>
          <p:spPr>
            <a:xfrm>
              <a:off x="2857488" y="1571612"/>
              <a:ext cx="500066" cy="500066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8" name="Скругленный прямоугольник 97"/>
            <p:cNvSpPr/>
            <p:nvPr/>
          </p:nvSpPr>
          <p:spPr>
            <a:xfrm>
              <a:off x="3071802" y="1571612"/>
              <a:ext cx="2143140" cy="500066"/>
            </a:xfrm>
            <a:prstGeom prst="round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  <a:softEdge rad="63500"/>
            </a:effectLst>
            <a:scene3d>
              <a:camera prst="perspectiveFront"/>
              <a:lightRig rig="balanced" dir="t">
                <a:rot lat="0" lon="0" rev="8700000"/>
              </a:lightRig>
            </a:scene3d>
            <a:sp3d>
              <a:bevelT w="190500" h="38100" prst="divot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99" name="Группа 98"/>
          <p:cNvGrpSpPr/>
          <p:nvPr userDrawn="1"/>
        </p:nvGrpSpPr>
        <p:grpSpPr>
          <a:xfrm rot="10800000">
            <a:off x="357158" y="3303982"/>
            <a:ext cx="821538" cy="250033"/>
            <a:chOff x="2714612" y="1428736"/>
            <a:chExt cx="2857520" cy="785818"/>
          </a:xfrm>
          <a:solidFill>
            <a:srgbClr val="92D050"/>
          </a:solidFill>
        </p:grpSpPr>
        <p:sp>
          <p:nvSpPr>
            <p:cNvPr id="100" name="Овал 99"/>
            <p:cNvSpPr/>
            <p:nvPr/>
          </p:nvSpPr>
          <p:spPr>
            <a:xfrm>
              <a:off x="4786314" y="1428736"/>
              <a:ext cx="785818" cy="785818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1" name="Овал 100"/>
            <p:cNvSpPr/>
            <p:nvPr/>
          </p:nvSpPr>
          <p:spPr>
            <a:xfrm>
              <a:off x="2714612" y="1428736"/>
              <a:ext cx="785818" cy="785818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2" name="Овал 101"/>
            <p:cNvSpPr/>
            <p:nvPr/>
          </p:nvSpPr>
          <p:spPr>
            <a:xfrm>
              <a:off x="4929190" y="1571612"/>
              <a:ext cx="500066" cy="500066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3" name="Овал 102"/>
            <p:cNvSpPr/>
            <p:nvPr/>
          </p:nvSpPr>
          <p:spPr>
            <a:xfrm>
              <a:off x="2857488" y="1571612"/>
              <a:ext cx="500066" cy="500066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4" name="Скругленный прямоугольник 103"/>
            <p:cNvSpPr/>
            <p:nvPr/>
          </p:nvSpPr>
          <p:spPr>
            <a:xfrm>
              <a:off x="3071802" y="1571612"/>
              <a:ext cx="2143140" cy="500066"/>
            </a:xfrm>
            <a:prstGeom prst="round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  <a:softEdge rad="63500"/>
            </a:effectLst>
            <a:scene3d>
              <a:camera prst="perspectiveFront"/>
              <a:lightRig rig="balanced" dir="t">
                <a:rot lat="0" lon="0" rev="8700000"/>
              </a:lightRig>
            </a:scene3d>
            <a:sp3d>
              <a:bevelT w="190500" h="38100" prst="divot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05" name="Группа 104"/>
          <p:cNvGrpSpPr/>
          <p:nvPr userDrawn="1"/>
        </p:nvGrpSpPr>
        <p:grpSpPr>
          <a:xfrm rot="10800000">
            <a:off x="357158" y="2593179"/>
            <a:ext cx="821538" cy="250033"/>
            <a:chOff x="2714612" y="1428736"/>
            <a:chExt cx="2857520" cy="785818"/>
          </a:xfrm>
          <a:solidFill>
            <a:srgbClr val="92D050"/>
          </a:solidFill>
        </p:grpSpPr>
        <p:sp>
          <p:nvSpPr>
            <p:cNvPr id="106" name="Овал 105"/>
            <p:cNvSpPr/>
            <p:nvPr/>
          </p:nvSpPr>
          <p:spPr>
            <a:xfrm>
              <a:off x="4786314" y="1428736"/>
              <a:ext cx="785818" cy="785818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7" name="Овал 106"/>
            <p:cNvSpPr/>
            <p:nvPr/>
          </p:nvSpPr>
          <p:spPr>
            <a:xfrm>
              <a:off x="2714612" y="1428736"/>
              <a:ext cx="785818" cy="785818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8" name="Овал 107"/>
            <p:cNvSpPr/>
            <p:nvPr/>
          </p:nvSpPr>
          <p:spPr>
            <a:xfrm>
              <a:off x="4929190" y="1571612"/>
              <a:ext cx="500066" cy="500066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9" name="Овал 108"/>
            <p:cNvSpPr/>
            <p:nvPr/>
          </p:nvSpPr>
          <p:spPr>
            <a:xfrm>
              <a:off x="2857488" y="1571612"/>
              <a:ext cx="500066" cy="500066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0" name="Скругленный прямоугольник 109"/>
            <p:cNvSpPr/>
            <p:nvPr/>
          </p:nvSpPr>
          <p:spPr>
            <a:xfrm>
              <a:off x="3071802" y="1571612"/>
              <a:ext cx="2143140" cy="500066"/>
            </a:xfrm>
            <a:prstGeom prst="round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  <a:softEdge rad="63500"/>
            </a:effectLst>
            <a:scene3d>
              <a:camera prst="perspectiveFront"/>
              <a:lightRig rig="balanced" dir="t">
                <a:rot lat="0" lon="0" rev="8700000"/>
              </a:lightRig>
            </a:scene3d>
            <a:sp3d>
              <a:bevelT w="190500" h="38100" prst="divot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11" name="Группа 110"/>
          <p:cNvGrpSpPr/>
          <p:nvPr userDrawn="1"/>
        </p:nvGrpSpPr>
        <p:grpSpPr>
          <a:xfrm rot="10800000">
            <a:off x="357158" y="1882376"/>
            <a:ext cx="821538" cy="250033"/>
            <a:chOff x="2714612" y="1428736"/>
            <a:chExt cx="2857520" cy="785818"/>
          </a:xfrm>
          <a:solidFill>
            <a:srgbClr val="92D050"/>
          </a:solidFill>
        </p:grpSpPr>
        <p:sp>
          <p:nvSpPr>
            <p:cNvPr id="112" name="Овал 111"/>
            <p:cNvSpPr/>
            <p:nvPr/>
          </p:nvSpPr>
          <p:spPr>
            <a:xfrm>
              <a:off x="4786314" y="1428736"/>
              <a:ext cx="785818" cy="785818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3" name="Овал 112"/>
            <p:cNvSpPr/>
            <p:nvPr/>
          </p:nvSpPr>
          <p:spPr>
            <a:xfrm>
              <a:off x="2714612" y="1428736"/>
              <a:ext cx="785818" cy="785818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4" name="Овал 113"/>
            <p:cNvSpPr/>
            <p:nvPr/>
          </p:nvSpPr>
          <p:spPr>
            <a:xfrm>
              <a:off x="4929190" y="1571612"/>
              <a:ext cx="500066" cy="500066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5" name="Овал 114"/>
            <p:cNvSpPr/>
            <p:nvPr/>
          </p:nvSpPr>
          <p:spPr>
            <a:xfrm>
              <a:off x="2857488" y="1571612"/>
              <a:ext cx="500066" cy="500066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6" name="Скругленный прямоугольник 115"/>
            <p:cNvSpPr/>
            <p:nvPr/>
          </p:nvSpPr>
          <p:spPr>
            <a:xfrm>
              <a:off x="3071802" y="1571612"/>
              <a:ext cx="2143140" cy="500066"/>
            </a:xfrm>
            <a:prstGeom prst="round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  <a:softEdge rad="63500"/>
            </a:effectLst>
            <a:scene3d>
              <a:camera prst="perspectiveFront"/>
              <a:lightRig rig="balanced" dir="t">
                <a:rot lat="0" lon="0" rev="8700000"/>
              </a:lightRig>
            </a:scene3d>
            <a:sp3d>
              <a:bevelT w="190500" h="38100" prst="divot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17" name="Группа 116"/>
          <p:cNvGrpSpPr/>
          <p:nvPr userDrawn="1"/>
        </p:nvGrpSpPr>
        <p:grpSpPr>
          <a:xfrm rot="10800000">
            <a:off x="357158" y="1171573"/>
            <a:ext cx="821538" cy="250033"/>
            <a:chOff x="2714612" y="1428736"/>
            <a:chExt cx="2857520" cy="785818"/>
          </a:xfrm>
          <a:solidFill>
            <a:srgbClr val="92D050"/>
          </a:solidFill>
        </p:grpSpPr>
        <p:sp>
          <p:nvSpPr>
            <p:cNvPr id="118" name="Овал 117"/>
            <p:cNvSpPr/>
            <p:nvPr/>
          </p:nvSpPr>
          <p:spPr>
            <a:xfrm>
              <a:off x="4786314" y="1428736"/>
              <a:ext cx="785818" cy="785818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9" name="Овал 118"/>
            <p:cNvSpPr/>
            <p:nvPr/>
          </p:nvSpPr>
          <p:spPr>
            <a:xfrm>
              <a:off x="2714612" y="1428736"/>
              <a:ext cx="785818" cy="785818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0" name="Овал 119"/>
            <p:cNvSpPr/>
            <p:nvPr/>
          </p:nvSpPr>
          <p:spPr>
            <a:xfrm>
              <a:off x="4929190" y="1571612"/>
              <a:ext cx="500066" cy="500066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1" name="Овал 120"/>
            <p:cNvSpPr/>
            <p:nvPr/>
          </p:nvSpPr>
          <p:spPr>
            <a:xfrm>
              <a:off x="2857488" y="1571612"/>
              <a:ext cx="500066" cy="500066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2" name="Скругленный прямоугольник 121"/>
            <p:cNvSpPr/>
            <p:nvPr/>
          </p:nvSpPr>
          <p:spPr>
            <a:xfrm>
              <a:off x="3071802" y="1571612"/>
              <a:ext cx="2143140" cy="500066"/>
            </a:xfrm>
            <a:prstGeom prst="round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  <a:softEdge rad="63500"/>
            </a:effectLst>
            <a:scene3d>
              <a:camera prst="perspectiveFront"/>
              <a:lightRig rig="balanced" dir="t">
                <a:rot lat="0" lon="0" rev="8700000"/>
              </a:lightRig>
            </a:scene3d>
            <a:sp3d>
              <a:bevelT w="190500" h="38100" prst="divot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23" name="Группа 122"/>
          <p:cNvGrpSpPr/>
          <p:nvPr userDrawn="1"/>
        </p:nvGrpSpPr>
        <p:grpSpPr>
          <a:xfrm rot="10800000">
            <a:off x="357158" y="460770"/>
            <a:ext cx="821538" cy="250033"/>
            <a:chOff x="2714612" y="1428736"/>
            <a:chExt cx="2857520" cy="785818"/>
          </a:xfrm>
          <a:solidFill>
            <a:srgbClr val="92D050"/>
          </a:solidFill>
        </p:grpSpPr>
        <p:sp>
          <p:nvSpPr>
            <p:cNvPr id="124" name="Овал 123"/>
            <p:cNvSpPr/>
            <p:nvPr/>
          </p:nvSpPr>
          <p:spPr>
            <a:xfrm>
              <a:off x="4786314" y="1428736"/>
              <a:ext cx="785818" cy="785818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5" name="Овал 124"/>
            <p:cNvSpPr/>
            <p:nvPr/>
          </p:nvSpPr>
          <p:spPr>
            <a:xfrm>
              <a:off x="2714612" y="1428736"/>
              <a:ext cx="785818" cy="785818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6" name="Овал 125"/>
            <p:cNvSpPr/>
            <p:nvPr/>
          </p:nvSpPr>
          <p:spPr>
            <a:xfrm>
              <a:off x="4929190" y="1571612"/>
              <a:ext cx="500066" cy="500066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7" name="Овал 126"/>
            <p:cNvSpPr/>
            <p:nvPr/>
          </p:nvSpPr>
          <p:spPr>
            <a:xfrm>
              <a:off x="2857488" y="1571612"/>
              <a:ext cx="500066" cy="500066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8" name="Скругленный прямоугольник 127"/>
            <p:cNvSpPr/>
            <p:nvPr/>
          </p:nvSpPr>
          <p:spPr>
            <a:xfrm>
              <a:off x="3071802" y="1571612"/>
              <a:ext cx="2143140" cy="500066"/>
            </a:xfrm>
            <a:prstGeom prst="round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  <a:softEdge rad="63500"/>
            </a:effectLst>
            <a:scene3d>
              <a:camera prst="perspectiveFront"/>
              <a:lightRig rig="balanced" dir="t">
                <a:rot lat="0" lon="0" rev="8700000"/>
              </a:lightRig>
            </a:scene3d>
            <a:sp3d>
              <a:bevelT w="190500" h="38100" prst="divot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microsoft.com/office/2007/relationships/hdphoto" Target="../media/hdphoto1.wdp"/><Relationship Id="rId7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microsoft.com/office/2007/relationships/hdphoto" Target="../media/hdphoto2.wdp"/><Relationship Id="rId4" Type="http://schemas.openxmlformats.org/officeDocument/2006/relationships/image" Target="../media/image2.jpeg"/><Relationship Id="rId9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microsoft.com/office/2007/relationships/hdphoto" Target="../media/hdphoto4.wdp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6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microsoft.com/office/2007/relationships/hdphoto" Target="../media/hdphoto5.wdp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microsoft.com/office/2007/relationships/hdphoto" Target="../media/hdphoto1.wdp"/><Relationship Id="rId7" Type="http://schemas.microsoft.com/office/2007/relationships/hdphoto" Target="../media/hdphoto8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microsoft.com/office/2007/relationships/hdphoto" Target="../media/hdphoto7.wdp"/><Relationship Id="rId4" Type="http://schemas.openxmlformats.org/officeDocument/2006/relationships/image" Target="../media/image17.png"/><Relationship Id="rId9" Type="http://schemas.microsoft.com/office/2007/relationships/hdphoto" Target="../media/hdphoto9.wdp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0.wdp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microsoft.com/office/2007/relationships/hdphoto" Target="../media/hdphoto1.wdp"/><Relationship Id="rId7" Type="http://schemas.microsoft.com/office/2007/relationships/hdphoto" Target="../media/hdphoto12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microsoft.com/office/2007/relationships/hdphoto" Target="../media/hdphoto11.wdp"/><Relationship Id="rId4" Type="http://schemas.openxmlformats.org/officeDocument/2006/relationships/image" Target="../media/image21.png"/><Relationship Id="rId9" Type="http://schemas.microsoft.com/office/2007/relationships/hdphoto" Target="../media/hdphoto13.wdp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4.wdp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16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microsoft.com/office/2007/relationships/hdphoto" Target="../media/hdphoto15.wdp"/><Relationship Id="rId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18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microsoft.com/office/2007/relationships/hdphoto" Target="../media/hdphoto17.wdp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21.wdp"/><Relationship Id="rId3" Type="http://schemas.openxmlformats.org/officeDocument/2006/relationships/image" Target="../media/image30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0.wdp"/><Relationship Id="rId5" Type="http://schemas.openxmlformats.org/officeDocument/2006/relationships/image" Target="../media/image31.png"/><Relationship Id="rId4" Type="http://schemas.microsoft.com/office/2007/relationships/hdphoto" Target="../media/hdphoto19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Picture 2" descr="https://ds05.infourok.ru/uploads/ex/0995/000cc74c-9768c92a/hello_html_3dc99d5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9935"/>
          <a:stretch/>
        </p:blipFill>
        <p:spPr bwMode="auto">
          <a:xfrm>
            <a:off x="-252536" y="1"/>
            <a:ext cx="9649072" cy="6867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s://encrypted-tbn3.gstatic.com/images?q=tbn:ANd9GcSxgKzaQsi6h85CBS5e3Ol9tG-FZY6jTZcg1mSrx4BveeSp0CE7aFOmoIk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951" y="2772626"/>
            <a:ext cx="1660397" cy="1660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https://encrypted-tbn3.gstatic.com/images?q=tbn:ANd9GcSxgKzaQsi6h85CBS5e3Ol9tG-FZY6jTZcg1mSrx4BveeSp0CE7aFOmoIk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425" y="4574579"/>
            <a:ext cx="1660397" cy="1660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https://encrypted-tbn3.gstatic.com/images?q=tbn:ANd9GcSxgKzaQsi6h85CBS5e3Ol9tG-FZY6jTZcg1mSrx4BveeSp0CE7aFOmoIk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772626"/>
            <a:ext cx="1660397" cy="1660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https://encrypted-tbn3.gstatic.com/images?q=tbn:ANd9GcSxgKzaQsi6h85CBS5e3Ol9tG-FZY6jTZcg1mSrx4BveeSp0CE7aFOmoIk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2757" y="4574579"/>
            <a:ext cx="1660397" cy="1660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https://encrypted-tbn3.gstatic.com/images?q=tbn:ANd9GcSxgKzaQsi6h85CBS5e3Ol9tG-FZY6jTZcg1mSrx4BveeSp0CE7aFOmoIk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7801" y="2772626"/>
            <a:ext cx="1660397" cy="1660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https://encrypted-tbn3.gstatic.com/images?q=tbn:ANd9GcSxgKzaQsi6h85CBS5e3Ol9tG-FZY6jTZcg1mSrx4BveeSp0CE7aFOmoIk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7754" y="4574579"/>
            <a:ext cx="1660397" cy="1660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alldaydesing.net/uploads/posts/2013-04/1364913179_23.jp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801132" y="5236953"/>
            <a:ext cx="1414862" cy="1256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Прямоугольник 19"/>
          <p:cNvSpPr/>
          <p:nvPr/>
        </p:nvSpPr>
        <p:spPr>
          <a:xfrm>
            <a:off x="1065045" y="3204265"/>
            <a:ext cx="114326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3200" b="1" dirty="0" smtClean="0">
                <a:ln/>
                <a:solidFill>
                  <a:schemeClr val="accent3"/>
                </a:solidFill>
              </a:rPr>
              <a:t>45-20</a:t>
            </a:r>
            <a:endParaRPr lang="ru-RU" sz="32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3592175" y="3262567"/>
            <a:ext cx="101502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3200" b="1" dirty="0" smtClean="0">
                <a:ln/>
                <a:solidFill>
                  <a:schemeClr val="accent3"/>
                </a:solidFill>
              </a:rPr>
              <a:t>47+3</a:t>
            </a:r>
            <a:endParaRPr lang="ru-RU" sz="32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5616002" y="3260102"/>
            <a:ext cx="122341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3200" b="1" dirty="0" smtClean="0">
                <a:ln/>
                <a:solidFill>
                  <a:schemeClr val="accent3"/>
                </a:solidFill>
              </a:rPr>
              <a:t>56+20</a:t>
            </a:r>
            <a:endParaRPr lang="ru-RU" sz="32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1758992" y="5112390"/>
            <a:ext cx="114326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3200" b="1" dirty="0" smtClean="0">
                <a:ln/>
                <a:solidFill>
                  <a:schemeClr val="accent3"/>
                </a:solidFill>
              </a:rPr>
              <a:t>75-22</a:t>
            </a:r>
            <a:endParaRPr lang="ru-RU" sz="32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4321324" y="5112390"/>
            <a:ext cx="114326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3200" b="1" dirty="0" smtClean="0">
                <a:ln/>
                <a:solidFill>
                  <a:schemeClr val="accent3"/>
                </a:solidFill>
              </a:rPr>
              <a:t>39-30</a:t>
            </a:r>
            <a:endParaRPr lang="ru-RU" sz="32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6449678" y="4989364"/>
            <a:ext cx="122341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3200" b="1" dirty="0" smtClean="0">
                <a:ln/>
                <a:solidFill>
                  <a:schemeClr val="accent3"/>
                </a:solidFill>
              </a:rPr>
              <a:t>70+27</a:t>
            </a:r>
            <a:endParaRPr lang="ru-RU" sz="32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grpSp>
        <p:nvGrpSpPr>
          <p:cNvPr id="3" name="Группа 2"/>
          <p:cNvGrpSpPr/>
          <p:nvPr/>
        </p:nvGrpSpPr>
        <p:grpSpPr>
          <a:xfrm>
            <a:off x="1187624" y="498376"/>
            <a:ext cx="1485900" cy="1850504"/>
            <a:chOff x="1403648" y="476672"/>
            <a:chExt cx="1485900" cy="1850504"/>
          </a:xfrm>
        </p:grpSpPr>
        <p:pic>
          <p:nvPicPr>
            <p:cNvPr id="1026" name="Picture 2" descr="http://allforchildren.ru/pictures/bee_s/bee017.gif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3648" y="476672"/>
              <a:ext cx="1143000" cy="1143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Скругленный прямоугольник 1"/>
            <p:cNvSpPr/>
            <p:nvPr/>
          </p:nvSpPr>
          <p:spPr>
            <a:xfrm>
              <a:off x="1975148" y="1412776"/>
              <a:ext cx="914400" cy="914400"/>
            </a:xfrm>
            <a:prstGeom prst="roundRect">
              <a:avLst/>
            </a:prstGeom>
            <a:gradFill flip="none" rotWithShape="1">
              <a:gsLst>
                <a:gs pos="0">
                  <a:schemeClr val="accent3">
                    <a:lumMod val="50000"/>
                    <a:tint val="66000"/>
                    <a:satMod val="160000"/>
                  </a:schemeClr>
                </a:gs>
                <a:gs pos="50000">
                  <a:schemeClr val="accent3">
                    <a:lumMod val="50000"/>
                    <a:tint val="44500"/>
                    <a:satMod val="160000"/>
                  </a:schemeClr>
                </a:gs>
                <a:gs pos="100000">
                  <a:schemeClr val="accent3">
                    <a:lumMod val="50000"/>
                    <a:tint val="23500"/>
                    <a:satMod val="1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3200" b="1" dirty="0" smtClean="0">
                  <a:solidFill>
                    <a:schemeClr val="accent3">
                      <a:lumMod val="50000"/>
                    </a:schemeClr>
                  </a:solidFill>
                </a:rPr>
                <a:t>=50</a:t>
              </a:r>
              <a:endParaRPr lang="ru-RU" sz="3200" b="1" dirty="0">
                <a:solidFill>
                  <a:schemeClr val="accent3">
                    <a:lumMod val="50000"/>
                  </a:schemeClr>
                </a:solidFill>
              </a:endParaRPr>
            </a:p>
          </p:txBody>
        </p:sp>
      </p:grpSp>
      <p:grpSp>
        <p:nvGrpSpPr>
          <p:cNvPr id="5" name="Группа 4"/>
          <p:cNvGrpSpPr/>
          <p:nvPr/>
        </p:nvGrpSpPr>
        <p:grpSpPr>
          <a:xfrm>
            <a:off x="2369117" y="498376"/>
            <a:ext cx="1485900" cy="1850504"/>
            <a:chOff x="1403648" y="476672"/>
            <a:chExt cx="1485900" cy="1850504"/>
          </a:xfrm>
        </p:grpSpPr>
        <p:pic>
          <p:nvPicPr>
            <p:cNvPr id="6" name="Picture 2" descr="http://allforchildren.ru/pictures/bee_s/bee017.gif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3648" y="476672"/>
              <a:ext cx="1143000" cy="1143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Скругленный прямоугольник 6"/>
            <p:cNvSpPr/>
            <p:nvPr/>
          </p:nvSpPr>
          <p:spPr>
            <a:xfrm>
              <a:off x="1975148" y="1412776"/>
              <a:ext cx="914400" cy="914400"/>
            </a:xfrm>
            <a:prstGeom prst="roundRect">
              <a:avLst/>
            </a:prstGeom>
            <a:gradFill flip="none" rotWithShape="1">
              <a:gsLst>
                <a:gs pos="0">
                  <a:schemeClr val="accent3">
                    <a:lumMod val="50000"/>
                    <a:tint val="66000"/>
                    <a:satMod val="160000"/>
                  </a:schemeClr>
                </a:gs>
                <a:gs pos="50000">
                  <a:schemeClr val="accent3">
                    <a:lumMod val="50000"/>
                    <a:tint val="44500"/>
                    <a:satMod val="160000"/>
                  </a:schemeClr>
                </a:gs>
                <a:gs pos="100000">
                  <a:schemeClr val="accent3">
                    <a:lumMod val="50000"/>
                    <a:tint val="23500"/>
                    <a:satMod val="1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3200" b="1" dirty="0" smtClean="0">
                  <a:solidFill>
                    <a:schemeClr val="accent3">
                      <a:lumMod val="50000"/>
                    </a:schemeClr>
                  </a:solidFill>
                </a:rPr>
                <a:t>=97</a:t>
              </a:r>
              <a:endParaRPr lang="ru-RU" sz="3200" b="1" dirty="0">
                <a:solidFill>
                  <a:schemeClr val="accent3">
                    <a:lumMod val="50000"/>
                  </a:schemeClr>
                </a:solidFill>
              </a:endParaRPr>
            </a:p>
          </p:txBody>
        </p:sp>
      </p:grpSp>
      <p:grpSp>
        <p:nvGrpSpPr>
          <p:cNvPr id="8" name="Группа 7"/>
          <p:cNvGrpSpPr/>
          <p:nvPr/>
        </p:nvGrpSpPr>
        <p:grpSpPr>
          <a:xfrm>
            <a:off x="3587908" y="498376"/>
            <a:ext cx="1485900" cy="1850504"/>
            <a:chOff x="1403648" y="476672"/>
            <a:chExt cx="1485900" cy="1850504"/>
          </a:xfrm>
        </p:grpSpPr>
        <p:pic>
          <p:nvPicPr>
            <p:cNvPr id="9" name="Picture 2" descr="http://allforchildren.ru/pictures/bee_s/bee017.gif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3648" y="476672"/>
              <a:ext cx="1143000" cy="1143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Скругленный прямоугольник 9"/>
            <p:cNvSpPr/>
            <p:nvPr/>
          </p:nvSpPr>
          <p:spPr>
            <a:xfrm>
              <a:off x="1975148" y="1412776"/>
              <a:ext cx="914400" cy="914400"/>
            </a:xfrm>
            <a:prstGeom prst="roundRect">
              <a:avLst/>
            </a:prstGeom>
            <a:gradFill flip="none" rotWithShape="1">
              <a:gsLst>
                <a:gs pos="0">
                  <a:schemeClr val="accent3">
                    <a:lumMod val="50000"/>
                    <a:tint val="66000"/>
                    <a:satMod val="160000"/>
                  </a:schemeClr>
                </a:gs>
                <a:gs pos="50000">
                  <a:schemeClr val="accent3">
                    <a:lumMod val="50000"/>
                    <a:tint val="44500"/>
                    <a:satMod val="160000"/>
                  </a:schemeClr>
                </a:gs>
                <a:gs pos="100000">
                  <a:schemeClr val="accent3">
                    <a:lumMod val="50000"/>
                    <a:tint val="23500"/>
                    <a:satMod val="1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3200" b="1" dirty="0" smtClean="0">
                  <a:solidFill>
                    <a:schemeClr val="accent3">
                      <a:lumMod val="50000"/>
                    </a:schemeClr>
                  </a:solidFill>
                </a:rPr>
                <a:t>=53</a:t>
              </a:r>
              <a:endParaRPr lang="ru-RU" sz="3200" b="1" dirty="0">
                <a:solidFill>
                  <a:schemeClr val="accent3">
                    <a:lumMod val="50000"/>
                  </a:schemeClr>
                </a:solidFill>
              </a:endParaRPr>
            </a:p>
          </p:txBody>
        </p:sp>
      </p:grpSp>
      <p:grpSp>
        <p:nvGrpSpPr>
          <p:cNvPr id="11" name="Группа 10"/>
          <p:cNvGrpSpPr/>
          <p:nvPr/>
        </p:nvGrpSpPr>
        <p:grpSpPr>
          <a:xfrm>
            <a:off x="4724793" y="498376"/>
            <a:ext cx="1485900" cy="1850504"/>
            <a:chOff x="1403648" y="476672"/>
            <a:chExt cx="1485900" cy="1850504"/>
          </a:xfrm>
        </p:grpSpPr>
        <p:pic>
          <p:nvPicPr>
            <p:cNvPr id="12" name="Picture 2" descr="http://allforchildren.ru/pictures/bee_s/bee017.gif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3648" y="476672"/>
              <a:ext cx="1143000" cy="1143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Скругленный прямоугольник 12"/>
            <p:cNvSpPr/>
            <p:nvPr/>
          </p:nvSpPr>
          <p:spPr>
            <a:xfrm>
              <a:off x="1975148" y="1412776"/>
              <a:ext cx="914400" cy="914400"/>
            </a:xfrm>
            <a:prstGeom prst="roundRect">
              <a:avLst/>
            </a:prstGeom>
            <a:gradFill flip="none" rotWithShape="1">
              <a:gsLst>
                <a:gs pos="0">
                  <a:schemeClr val="accent3">
                    <a:lumMod val="50000"/>
                    <a:tint val="66000"/>
                    <a:satMod val="160000"/>
                  </a:schemeClr>
                </a:gs>
                <a:gs pos="50000">
                  <a:schemeClr val="accent3">
                    <a:lumMod val="50000"/>
                    <a:tint val="44500"/>
                    <a:satMod val="160000"/>
                  </a:schemeClr>
                </a:gs>
                <a:gs pos="100000">
                  <a:schemeClr val="accent3">
                    <a:lumMod val="50000"/>
                    <a:tint val="23500"/>
                    <a:satMod val="1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3200" b="1" dirty="0" smtClean="0">
                  <a:solidFill>
                    <a:schemeClr val="accent3">
                      <a:lumMod val="50000"/>
                    </a:schemeClr>
                  </a:solidFill>
                </a:rPr>
                <a:t>=9</a:t>
              </a:r>
              <a:endParaRPr lang="ru-RU" sz="3200" b="1" dirty="0">
                <a:solidFill>
                  <a:schemeClr val="accent3">
                    <a:lumMod val="50000"/>
                  </a:schemeClr>
                </a:solidFill>
              </a:endParaRPr>
            </a:p>
          </p:txBody>
        </p:sp>
      </p:grpSp>
      <p:grpSp>
        <p:nvGrpSpPr>
          <p:cNvPr id="14" name="Группа 13"/>
          <p:cNvGrpSpPr/>
          <p:nvPr/>
        </p:nvGrpSpPr>
        <p:grpSpPr>
          <a:xfrm>
            <a:off x="5861678" y="498376"/>
            <a:ext cx="1485900" cy="1850504"/>
            <a:chOff x="1403648" y="476672"/>
            <a:chExt cx="1485900" cy="1850504"/>
          </a:xfrm>
        </p:grpSpPr>
        <p:pic>
          <p:nvPicPr>
            <p:cNvPr id="15" name="Picture 2" descr="http://allforchildren.ru/pictures/bee_s/bee017.gif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3648" y="476672"/>
              <a:ext cx="1143000" cy="1143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Скругленный прямоугольник 15"/>
            <p:cNvSpPr/>
            <p:nvPr/>
          </p:nvSpPr>
          <p:spPr>
            <a:xfrm>
              <a:off x="1975148" y="1412776"/>
              <a:ext cx="914400" cy="914400"/>
            </a:xfrm>
            <a:prstGeom prst="roundRect">
              <a:avLst/>
            </a:prstGeom>
            <a:gradFill flip="none" rotWithShape="1">
              <a:gsLst>
                <a:gs pos="0">
                  <a:schemeClr val="accent3">
                    <a:lumMod val="50000"/>
                    <a:tint val="66000"/>
                    <a:satMod val="160000"/>
                  </a:schemeClr>
                </a:gs>
                <a:gs pos="50000">
                  <a:schemeClr val="accent3">
                    <a:lumMod val="50000"/>
                    <a:tint val="44500"/>
                    <a:satMod val="160000"/>
                  </a:schemeClr>
                </a:gs>
                <a:gs pos="100000">
                  <a:schemeClr val="accent3">
                    <a:lumMod val="50000"/>
                    <a:tint val="23500"/>
                    <a:satMod val="1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3200" b="1" dirty="0" smtClean="0">
                  <a:solidFill>
                    <a:schemeClr val="accent3">
                      <a:lumMod val="50000"/>
                    </a:schemeClr>
                  </a:solidFill>
                </a:rPr>
                <a:t>=76</a:t>
              </a:r>
              <a:endParaRPr lang="ru-RU" sz="3200" b="1" dirty="0">
                <a:solidFill>
                  <a:schemeClr val="accent3">
                    <a:lumMod val="50000"/>
                  </a:schemeClr>
                </a:solidFill>
              </a:endParaRPr>
            </a:p>
          </p:txBody>
        </p:sp>
      </p:grpSp>
      <p:grpSp>
        <p:nvGrpSpPr>
          <p:cNvPr id="17" name="Группа 16"/>
          <p:cNvGrpSpPr/>
          <p:nvPr/>
        </p:nvGrpSpPr>
        <p:grpSpPr>
          <a:xfrm>
            <a:off x="7004678" y="498376"/>
            <a:ext cx="1485900" cy="1850504"/>
            <a:chOff x="1403648" y="476672"/>
            <a:chExt cx="1485900" cy="1850504"/>
          </a:xfrm>
        </p:grpSpPr>
        <p:pic>
          <p:nvPicPr>
            <p:cNvPr id="18" name="Picture 2" descr="http://allforchildren.ru/pictures/bee_s/bee017.gif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3648" y="476672"/>
              <a:ext cx="1143000" cy="1143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Скругленный прямоугольник 18"/>
            <p:cNvSpPr/>
            <p:nvPr/>
          </p:nvSpPr>
          <p:spPr>
            <a:xfrm>
              <a:off x="1975148" y="1412776"/>
              <a:ext cx="914400" cy="914400"/>
            </a:xfrm>
            <a:prstGeom prst="roundRect">
              <a:avLst/>
            </a:prstGeom>
            <a:gradFill flip="none" rotWithShape="1">
              <a:gsLst>
                <a:gs pos="0">
                  <a:schemeClr val="accent3">
                    <a:lumMod val="50000"/>
                    <a:tint val="66000"/>
                    <a:satMod val="160000"/>
                  </a:schemeClr>
                </a:gs>
                <a:gs pos="50000">
                  <a:schemeClr val="accent3">
                    <a:lumMod val="50000"/>
                    <a:tint val="44500"/>
                    <a:satMod val="160000"/>
                  </a:schemeClr>
                </a:gs>
                <a:gs pos="100000">
                  <a:schemeClr val="accent3">
                    <a:lumMod val="50000"/>
                    <a:tint val="23500"/>
                    <a:satMod val="1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3200" b="1" dirty="0" smtClean="0">
                  <a:solidFill>
                    <a:schemeClr val="accent3">
                      <a:lumMod val="50000"/>
                    </a:schemeClr>
                  </a:solidFill>
                </a:rPr>
                <a:t>=25</a:t>
              </a:r>
              <a:endParaRPr lang="ru-RU" sz="3200" b="1" dirty="0">
                <a:solidFill>
                  <a:schemeClr val="accent3">
                    <a:lumMod val="50000"/>
                  </a:schemeClr>
                </a:solidFill>
              </a:endParaRPr>
            </a:p>
          </p:txBody>
        </p:sp>
      </p:grpSp>
      <p:sp>
        <p:nvSpPr>
          <p:cNvPr id="27" name="Скругленный прямоугольник 26"/>
          <p:cNvSpPr/>
          <p:nvPr/>
        </p:nvSpPr>
        <p:spPr>
          <a:xfrm>
            <a:off x="1728613" y="1434480"/>
            <a:ext cx="914400" cy="914400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2915816" y="1414710"/>
            <a:ext cx="914400" cy="914400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Скругленный прямоугольник 38"/>
          <p:cNvSpPr/>
          <p:nvPr/>
        </p:nvSpPr>
        <p:spPr>
          <a:xfrm>
            <a:off x="4139952" y="1434480"/>
            <a:ext cx="914400" cy="914400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Скругленный прямоугольник 39"/>
          <p:cNvSpPr/>
          <p:nvPr/>
        </p:nvSpPr>
        <p:spPr>
          <a:xfrm>
            <a:off x="5313308" y="1414710"/>
            <a:ext cx="914400" cy="914400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6449678" y="1434480"/>
            <a:ext cx="914400" cy="914400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Скругленный прямоугольник 41"/>
          <p:cNvSpPr/>
          <p:nvPr/>
        </p:nvSpPr>
        <p:spPr>
          <a:xfrm>
            <a:off x="7594163" y="1434480"/>
            <a:ext cx="914400" cy="914400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9205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4.79528E-6 L 0.2967 0.218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826" y="109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79528E-6 L 0.51406 0.4705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694" y="235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4.79528E-6 L -0.14687 0.4809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44" y="240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79528E-6 L 0.01232 0.48092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8" y="240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79528E-6 L 0.02986 0.218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3" y="109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79528E-6 L -0.57552 0.22924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785" y="114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s://ds05.infourok.ru/uploads/ex/0995/000cc74c-9768c92a/hello_html_3dc99d5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9935"/>
          <a:stretch/>
        </p:blipFill>
        <p:spPr bwMode="auto">
          <a:xfrm>
            <a:off x="-252536" y="1"/>
            <a:ext cx="9649072" cy="6867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vectorpage.com/uploads/2013/10/Cartoon-jungle-background-01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043608" y="3573016"/>
            <a:ext cx="7560840" cy="2797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www.vpered-znam.narod.ru/arx2010/16/nov25.jpg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223619" y="4294722"/>
            <a:ext cx="1080120" cy="1143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img-fotki.yandex.ru/get/6212/66124276.85/0_7375f_3fe63ec5_M.png?share=o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273541" y="5294935"/>
            <a:ext cx="1800200" cy="990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23529" y="879061"/>
            <a:ext cx="869944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sz="3200" b="1" dirty="0" smtClean="0"/>
              <a:t>Два человека подошли к реке. У пустынного берега стояла лодка, которая могла вместить только одного человека. Оба переправились без всякой помощи на этой лодке через реку и продолжили свой путь. Как они это сделали? </a:t>
            </a:r>
            <a:endParaRPr lang="ru-RU" sz="32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5259928" y="4838213"/>
            <a:ext cx="61908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7200" b="1" cap="none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?</a:t>
            </a:r>
            <a:endParaRPr lang="ru-RU" sz="7200" b="1" cap="none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050" name="Picture 2" descr="http://www.vpered-znam.narod.ru/arx2010/16/nov25.jpg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5031837"/>
            <a:ext cx="1080120" cy="1143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7082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s://ds05.infourok.ru/uploads/ex/0995/000cc74c-9768c92a/hello_html_3dc99d5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9935"/>
          <a:stretch/>
        </p:blipFill>
        <p:spPr bwMode="auto">
          <a:xfrm>
            <a:off x="-252536" y="1"/>
            <a:ext cx="9649072" cy="6867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i080.radikal.ru/0810/3b/9950e4ad7a94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9625" y="3284984"/>
            <a:ext cx="3408839" cy="2356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ebirds.ru/images/first/126.jpg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429000"/>
            <a:ext cx="2592288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697288" y="395388"/>
            <a:ext cx="31626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Реши задачу:</a:t>
            </a:r>
            <a:endParaRPr lang="ru-RU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16773" y="1268760"/>
            <a:ext cx="783503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3200" b="1" dirty="0" smtClean="0"/>
              <a:t>Серебристая чайка живёт 44 года, а ворон </a:t>
            </a:r>
          </a:p>
          <a:p>
            <a:r>
              <a:rPr lang="ru-RU" sz="3200" b="1" dirty="0" smtClean="0"/>
              <a:t>– на 25 лет дольше. Сколько лет живёт</a:t>
            </a:r>
          </a:p>
          <a:p>
            <a:r>
              <a:rPr lang="ru-RU" sz="3200" b="1" dirty="0" smtClean="0"/>
              <a:t>ворон? </a:t>
            </a:r>
            <a:endParaRPr lang="ru-RU" sz="32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868144" y="4964024"/>
            <a:ext cx="61908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7200" b="1" cap="none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?</a:t>
            </a:r>
            <a:endParaRPr lang="ru-RU" sz="7200" b="1" cap="none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022603" y="5088928"/>
            <a:ext cx="42017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44+25=69 (л.)</a:t>
            </a:r>
            <a:endParaRPr lang="ru-RU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18430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https://ds05.infourok.ru/uploads/ex/0995/000cc74c-9768c92a/hello_html_3dc99d5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9935"/>
          <a:stretch/>
        </p:blipFill>
        <p:spPr bwMode="auto">
          <a:xfrm>
            <a:off x="-252536" y="1"/>
            <a:ext cx="9649072" cy="6867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img-fotki.yandex.ru/get/6610/47407354.74f/0_f1334_374b16b4_orig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558" y="3911836"/>
            <a:ext cx="1880783" cy="2456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s44.radikal.ru/i106/1009/af/f8d6422fd1fe.pn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971600" y="3429000"/>
            <a:ext cx="1152128" cy="1149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824803" y="4293096"/>
            <a:ext cx="61908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7200" b="1" cap="none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?</a:t>
            </a:r>
            <a:endParaRPr lang="ru-RU" sz="7200" b="1" cap="none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72174" y="668031"/>
            <a:ext cx="7658379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3200" b="1" dirty="0" smtClean="0"/>
              <a:t>Летела стая тетеревов, села в роще на де-</a:t>
            </a:r>
          </a:p>
          <a:p>
            <a:r>
              <a:rPr lang="ru-RU" sz="3200" b="1" dirty="0" err="1"/>
              <a:t>р</a:t>
            </a:r>
            <a:r>
              <a:rPr lang="ru-RU" sz="3200" b="1" dirty="0" err="1" smtClean="0"/>
              <a:t>евья</a:t>
            </a:r>
            <a:r>
              <a:rPr lang="ru-RU" sz="3200" b="1" dirty="0" smtClean="0"/>
              <a:t>. По 2 сядут – 1 дерево лишнее, по </a:t>
            </a:r>
          </a:p>
          <a:p>
            <a:r>
              <a:rPr lang="ru-RU" sz="3200" b="1" dirty="0" smtClean="0"/>
              <a:t>1 сядут – 1 тетерев лишний. Сколько тете-</a:t>
            </a:r>
          </a:p>
          <a:p>
            <a:r>
              <a:rPr lang="ru-RU" sz="3200" b="1" dirty="0"/>
              <a:t>р</a:t>
            </a:r>
            <a:r>
              <a:rPr lang="ru-RU" sz="3200" b="1" dirty="0" smtClean="0"/>
              <a:t>евов и деревьев? </a:t>
            </a:r>
            <a:endParaRPr lang="ru-RU" sz="3200" b="1" dirty="0"/>
          </a:p>
        </p:txBody>
      </p:sp>
      <p:pic>
        <p:nvPicPr>
          <p:cNvPr id="8" name="Picture 4" descr="http://img-fotki.yandex.ru/get/6610/47407354.74f/0_f1334_374b16b4_orig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4020" y="3937392"/>
            <a:ext cx="1880783" cy="2456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://img-fotki.yandex.ru/get/6610/47407354.74f/0_f1334_374b16b4_orig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2384" y="3937392"/>
            <a:ext cx="1880783" cy="2456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s44.radikal.ru/i106/1009/af/f8d6422fd1fe.pn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562162" y="3428999"/>
            <a:ext cx="1152128" cy="1149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://s44.radikal.ru/i106/1009/af/f8d6422fd1fe.pn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flipH="1">
            <a:off x="1790213" y="4029750"/>
            <a:ext cx="1152128" cy="1149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s44.radikal.ru/i106/1009/af/f8d6422fd1fe.pn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668344" y="5139896"/>
            <a:ext cx="1152128" cy="1149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001949" y="2708920"/>
            <a:ext cx="648421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3дерева и 4тетерева</a:t>
            </a:r>
            <a:endParaRPr lang="ru-RU" sz="5400" b="1" cap="none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 descr="https://ds05.infourok.ru/uploads/ex/0995/000cc74c-9768c92a/hello_html_3dc99d5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9935"/>
          <a:stretch/>
        </p:blipFill>
        <p:spPr bwMode="auto">
          <a:xfrm>
            <a:off x="-252536" y="1"/>
            <a:ext cx="9649072" cy="6867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ramki-vsem.ru/fon/narisovannyj-fon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116632"/>
            <a:ext cx="9414672" cy="662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://s46.radikal.ru/i114/0905/0a/9bc177c433ac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94554" y="5359483"/>
            <a:ext cx="3109936" cy="1498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http://s46.radikal.ru/i114/0905/0a/9bc177c433ac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113832" y="5157192"/>
            <a:ext cx="3109936" cy="1498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http://s46.radikal.ru/i114/0905/0a/9bc177c433ac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860032" y="3356992"/>
            <a:ext cx="3109936" cy="1498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http://s46.radikal.ru/i114/0905/0a/9bc177c433ac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274" y="2996952"/>
            <a:ext cx="3109936" cy="1498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http://s46.radikal.ru/i114/0905/0a/9bc177c433ac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43608" y="4162543"/>
            <a:ext cx="3109936" cy="1498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://img0.liveinternet.ru/images/attach/c/8/102/370/102370128_kuvshinkaB0Z201IH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5005" y="4202328"/>
            <a:ext cx="2020752" cy="1515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http://img0.liveinternet.ru/images/attach/c/8/102/370/102370128_kuvshinkaB0Z201IH.png">
            <a:hlinkClick r:id="" action="ppaction://hlinkshowjump?jump=endshow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6879" y="5983710"/>
            <a:ext cx="1165720" cy="874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31702" y="3278998"/>
            <a:ext cx="245612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89 – 18 </a:t>
            </a:r>
            <a:endParaRPr lang="ru-RU" sz="5400" b="1" cap="none" spc="50" dirty="0">
              <a:ln w="11430"/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481398" y="4482758"/>
            <a:ext cx="245612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74 </a:t>
            </a:r>
            <a:r>
              <a:rPr lang="ru-RU" sz="5400" b="1" spc="50" dirty="0">
                <a:ln w="11430"/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+</a:t>
            </a:r>
            <a:r>
              <a:rPr lang="ru-RU" sz="5400" b="1" spc="50" dirty="0" smtClean="0">
                <a:ln w="11430"/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16 </a:t>
            </a:r>
            <a:endParaRPr lang="ru-RU" sz="5400" b="1" cap="none" spc="50" dirty="0">
              <a:ln w="11430"/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89544" y="5647076"/>
            <a:ext cx="245612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86 – 16 </a:t>
            </a:r>
            <a:endParaRPr lang="ru-RU" sz="5400" b="1" cap="none" spc="50" dirty="0">
              <a:ln w="11430"/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292080" y="5444785"/>
            <a:ext cx="245612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43 </a:t>
            </a:r>
            <a:r>
              <a:rPr lang="ru-RU" sz="5400" b="1" spc="50" dirty="0">
                <a:ln w="11430"/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+</a:t>
            </a:r>
            <a:r>
              <a:rPr lang="ru-RU" sz="5400" b="1" spc="50" dirty="0" smtClean="0">
                <a:ln w="11430"/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26 </a:t>
            </a:r>
            <a:endParaRPr lang="ru-RU" sz="5400" b="1" cap="none" spc="50" dirty="0">
              <a:ln w="11430"/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186939" y="3644585"/>
            <a:ext cx="245612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74 – 34 </a:t>
            </a:r>
            <a:endParaRPr lang="ru-RU" sz="5400" b="1" cap="none" spc="50" dirty="0">
              <a:ln w="11430"/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6" name="Picture 8" descr="http://img0.liveinternet.ru/images/attach/c/8/102/370/102370128_kuvshinkaB0Z201IH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9459" y="5334613"/>
            <a:ext cx="2020752" cy="1515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http://img0.liveinternet.ru/images/attach/c/8/102/370/102370128_kuvshinkaB0Z201IH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3392" y="3426271"/>
            <a:ext cx="2020752" cy="1515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598436" y="3645024"/>
            <a:ext cx="12506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=40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875039" y="4482758"/>
            <a:ext cx="12506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=90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3145666" y="5630730"/>
            <a:ext cx="12506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=70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52759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B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B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B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B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B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B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3" grpId="0"/>
      <p:bldP spid="14" grpId="0"/>
      <p:bldP spid="15" grpId="0"/>
      <p:bldP spid="4" grpId="0"/>
      <p:bldP spid="19" grpId="0"/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ds05.infourok.ru/uploads/ex/0995/000cc74c-9768c92a/hello_html_3dc99d5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9935"/>
          <a:stretch/>
        </p:blipFill>
        <p:spPr bwMode="auto">
          <a:xfrm>
            <a:off x="-252536" y="1"/>
            <a:ext cx="9649072" cy="6867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192" y="548680"/>
            <a:ext cx="8389615" cy="1966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" name="Прямая соединительная линия 3"/>
          <p:cNvCxnSpPr/>
          <p:nvPr/>
        </p:nvCxnSpPr>
        <p:spPr>
          <a:xfrm>
            <a:off x="971600" y="2348880"/>
            <a:ext cx="1224136" cy="0"/>
          </a:xfrm>
          <a:prstGeom prst="line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2555776" y="1916832"/>
            <a:ext cx="1224136" cy="0"/>
          </a:xfrm>
          <a:prstGeom prst="line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2685147" y="2434526"/>
            <a:ext cx="1670829" cy="0"/>
          </a:xfrm>
          <a:prstGeom prst="line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2699792" y="2348880"/>
            <a:ext cx="1656184" cy="0"/>
          </a:xfrm>
          <a:prstGeom prst="line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2555776" y="2925815"/>
            <a:ext cx="46397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Что называется уравнением?</a:t>
            </a:r>
            <a:endParaRPr lang="ru-RU" sz="28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8680"/>
            <a:ext cx="8766808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2555775" y="2280965"/>
            <a:ext cx="7938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9-6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555776" y="2280965"/>
            <a:ext cx="793806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3    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905496" y="2278613"/>
            <a:ext cx="1333007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20-6  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971573" y="2276872"/>
            <a:ext cx="1333007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14  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580112" y="2292380"/>
            <a:ext cx="1333007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26-6  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581854" y="2303795"/>
            <a:ext cx="1333007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20  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175129" y="2315210"/>
            <a:ext cx="1333007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43-6  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175129" y="2326625"/>
            <a:ext cx="1333007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37  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446568" y="2997818"/>
            <a:ext cx="1333007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9+20  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446567" y="2997818"/>
            <a:ext cx="1333007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29 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846067" y="3009233"/>
            <a:ext cx="1458513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20+20  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951194" y="3009233"/>
            <a:ext cx="1333007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40  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508104" y="3077344"/>
            <a:ext cx="1438418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26+20  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560809" y="3070701"/>
            <a:ext cx="1333007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46  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175129" y="3070700"/>
            <a:ext cx="142932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43+20  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175128" y="3070701"/>
            <a:ext cx="1333007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63 </a:t>
            </a:r>
            <a:endParaRPr lang="ru-RU" sz="3600" b="1" dirty="0">
              <a:solidFill>
                <a:srgbClr val="FF0000"/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1015"/>
            <a:ext cx="8886298" cy="452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326392" y="3467292"/>
            <a:ext cx="22958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>
                <a:solidFill>
                  <a:schemeClr val="accent5">
                    <a:lumMod val="75000"/>
                  </a:schemeClr>
                </a:solidFill>
              </a:rPr>
              <a:t>20-8=12дм</a:t>
            </a:r>
            <a:endParaRPr lang="ru-RU" sz="36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965159" y="4130375"/>
            <a:ext cx="12234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>
                <a:solidFill>
                  <a:schemeClr val="accent5">
                    <a:lumMod val="75000"/>
                  </a:schemeClr>
                </a:solidFill>
              </a:rPr>
              <a:t>12дм</a:t>
            </a:r>
            <a:endParaRPr lang="ru-RU" sz="3600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2293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15" grpId="0"/>
      <p:bldP spid="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ds05.infourok.ru/uploads/ex/0995/000cc74c-9768c92a/hello_html_3dc99d5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9935"/>
          <a:stretch/>
        </p:blipFill>
        <p:spPr bwMode="auto">
          <a:xfrm>
            <a:off x="-252536" y="1"/>
            <a:ext cx="9649072" cy="6867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151" t="-2127" r="4536" b="54541"/>
          <a:stretch/>
        </p:blipFill>
        <p:spPr bwMode="auto">
          <a:xfrm>
            <a:off x="107504" y="404664"/>
            <a:ext cx="2524975" cy="35379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991" t="47762" r="5423" b="1888"/>
          <a:stretch/>
        </p:blipFill>
        <p:spPr bwMode="auto">
          <a:xfrm>
            <a:off x="3347864" y="1465272"/>
            <a:ext cx="3312368" cy="495458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657600" y="4077072"/>
            <a:ext cx="2570584" cy="648072"/>
          </a:xfrm>
          <a:prstGeom prst="rect">
            <a:avLst/>
          </a:prstGeom>
          <a:noFill/>
          <a:ln w="5715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5928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ds05.infourok.ru/uploads/ex/0995/000cc74c-9768c92a/hello_html_3dc99d5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9935"/>
          <a:stretch/>
        </p:blipFill>
        <p:spPr bwMode="auto">
          <a:xfrm>
            <a:off x="-252536" y="1"/>
            <a:ext cx="9649072" cy="6867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5096" y="700983"/>
            <a:ext cx="6915150" cy="100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765" y="2533762"/>
            <a:ext cx="7820025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Равнобедренный треугольник 1"/>
          <p:cNvSpPr/>
          <p:nvPr/>
        </p:nvSpPr>
        <p:spPr>
          <a:xfrm rot="10800000">
            <a:off x="4234499" y="1710633"/>
            <a:ext cx="1060704" cy="914400"/>
          </a:xfrm>
          <a:prstGeom prst="triangl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2051" y="3933056"/>
            <a:ext cx="6705600" cy="230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115616" y="4221088"/>
            <a:ext cx="75184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Как называются компоненты при сложение?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916963" y="1187413"/>
            <a:ext cx="15911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Уч.стр.84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1684164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ds05.infourok.ru/uploads/ex/0995/000cc74c-9768c92a/hello_html_3dc99d5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9935"/>
          <a:stretch/>
        </p:blipFill>
        <p:spPr bwMode="auto">
          <a:xfrm>
            <a:off x="-252536" y="1"/>
            <a:ext cx="9649072" cy="6867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4386"/>
          <a:stretch/>
        </p:blipFill>
        <p:spPr bwMode="auto">
          <a:xfrm>
            <a:off x="467544" y="908720"/>
            <a:ext cx="7877175" cy="2524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4679"/>
          <a:stretch/>
        </p:blipFill>
        <p:spPr bwMode="auto">
          <a:xfrm>
            <a:off x="-103510" y="4005064"/>
            <a:ext cx="9351020" cy="16135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92117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" descr="https://ds05.infourok.ru/uploads/ex/0995/000cc74c-9768c92a/hello_html_3dc99d5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9935"/>
          <a:stretch/>
        </p:blipFill>
        <p:spPr bwMode="auto">
          <a:xfrm>
            <a:off x="0" y="13855"/>
            <a:ext cx="9144000" cy="7176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117741" y="193864"/>
            <a:ext cx="575851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 smtClean="0">
                <a:latin typeface="Propisi" panose="02000508030000020003" pitchFamily="2" charset="0"/>
              </a:rPr>
              <a:t>     …  </a:t>
            </a:r>
            <a:r>
              <a:rPr lang="ru-RU" sz="6000" u="sng" dirty="0" smtClean="0">
                <a:latin typeface="Propisi" panose="02000508030000020003" pitchFamily="2" charset="0"/>
              </a:rPr>
              <a:t>я</a:t>
            </a:r>
            <a:r>
              <a:rPr lang="ru-RU" sz="6000" dirty="0" smtClean="0">
                <a:latin typeface="Propisi" panose="02000508030000020003" pitchFamily="2" charset="0"/>
              </a:rPr>
              <a:t>нв</a:t>
            </a:r>
            <a:r>
              <a:rPr lang="ru-RU" sz="6000" u="sng" dirty="0" smtClean="0">
                <a:latin typeface="Propisi" panose="02000508030000020003" pitchFamily="2" charset="0"/>
              </a:rPr>
              <a:t>а</a:t>
            </a:r>
            <a:r>
              <a:rPr lang="ru-RU" sz="6000" dirty="0" smtClean="0">
                <a:latin typeface="Propisi" panose="02000508030000020003" pitchFamily="2" charset="0"/>
              </a:rPr>
              <a:t>ря.</a:t>
            </a:r>
          </a:p>
          <a:p>
            <a:r>
              <a:rPr lang="ru-RU" sz="4000" b="1" dirty="0" smtClean="0">
                <a:latin typeface="Propisi" panose="02000508030000020003" pitchFamily="2" charset="0"/>
              </a:rPr>
              <a:t>               </a:t>
            </a:r>
            <a:endParaRPr lang="ru-RU" sz="4000" b="1" dirty="0">
              <a:latin typeface="Propisi" panose="02000508030000020003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98318" y="2336686"/>
            <a:ext cx="133562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latin typeface="Propisi" panose="02000508030000020003" pitchFamily="2" charset="0"/>
              </a:rPr>
              <a:t>27+3=</a:t>
            </a:r>
            <a:endParaRPr lang="ru-RU" sz="4000" b="1" dirty="0">
              <a:latin typeface="Propisi" panose="02000508030000020003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821441" y="2336686"/>
            <a:ext cx="441659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latin typeface="Propisi" panose="02000508030000020003" pitchFamily="2" charset="0"/>
              </a:rPr>
              <a:t>4+56=             20+68=</a:t>
            </a:r>
            <a:endParaRPr lang="ru-RU" sz="4000" b="1" dirty="0">
              <a:latin typeface="Propisi" panose="02000508030000020003" pitchFamily="2" charset="0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1644" y="4204322"/>
            <a:ext cx="5546356" cy="2621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251520" y="2315488"/>
            <a:ext cx="175560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latin typeface="Propisi" panose="02000508030000020003" pitchFamily="2" charset="0"/>
              </a:rPr>
              <a:t>         </a:t>
            </a:r>
            <a:r>
              <a:rPr lang="ru-RU" sz="4000" b="1" dirty="0" smtClean="0">
                <a:solidFill>
                  <a:srgbClr val="E72903"/>
                </a:solidFill>
                <a:latin typeface="Propisi" panose="02000508030000020003" pitchFamily="2" charset="0"/>
              </a:rPr>
              <a:t>30</a:t>
            </a:r>
          </a:p>
          <a:p>
            <a:r>
              <a:rPr lang="ru-RU" sz="4000" b="1" dirty="0" smtClean="0">
                <a:solidFill>
                  <a:srgbClr val="E72903"/>
                </a:solidFill>
                <a:latin typeface="Propisi" panose="02000508030000020003" pitchFamily="2" charset="0"/>
              </a:rPr>
              <a:t>30</a:t>
            </a:r>
            <a:r>
              <a:rPr lang="ru-RU" sz="4000" b="1" dirty="0" smtClean="0">
                <a:latin typeface="Propisi" panose="02000508030000020003" pitchFamily="2" charset="0"/>
              </a:rPr>
              <a:t>-27=</a:t>
            </a:r>
          </a:p>
          <a:p>
            <a:r>
              <a:rPr lang="ru-RU" sz="4000" b="1" dirty="0" smtClean="0">
                <a:solidFill>
                  <a:srgbClr val="E72903"/>
                </a:solidFill>
                <a:latin typeface="Propisi" panose="02000508030000020003" pitchFamily="2" charset="0"/>
              </a:rPr>
              <a:t>30</a:t>
            </a:r>
            <a:r>
              <a:rPr lang="ru-RU" sz="4000" b="1" dirty="0" smtClean="0">
                <a:latin typeface="Propisi" panose="02000508030000020003" pitchFamily="2" charset="0"/>
              </a:rPr>
              <a:t>-3=</a:t>
            </a:r>
            <a:endParaRPr lang="ru-RU" sz="4000" b="1" dirty="0">
              <a:latin typeface="Propisi" panose="02000508030000020003" pitchFamily="2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651870" y="2949912"/>
            <a:ext cx="615874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latin typeface="Propisi" panose="02000508030000020003" pitchFamily="2" charset="0"/>
              </a:rPr>
              <a:t>3</a:t>
            </a:r>
          </a:p>
          <a:p>
            <a:r>
              <a:rPr lang="ru-RU" sz="4000" b="1" dirty="0" smtClean="0">
                <a:latin typeface="Propisi" panose="02000508030000020003" pitchFamily="2" charset="0"/>
              </a:rPr>
              <a:t>27</a:t>
            </a:r>
            <a:endParaRPr lang="ru-RU" sz="4000" b="1" dirty="0">
              <a:latin typeface="Propisi" panose="02000508030000020003" pitchFamily="2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925141" y="2354104"/>
            <a:ext cx="1790875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latin typeface="Propisi" panose="02000508030000020003" pitchFamily="2" charset="0"/>
              </a:rPr>
              <a:t>         </a:t>
            </a:r>
            <a:r>
              <a:rPr lang="ru-RU" sz="4000" b="1" dirty="0" smtClean="0">
                <a:solidFill>
                  <a:srgbClr val="E72903"/>
                </a:solidFill>
                <a:latin typeface="Propisi" panose="02000508030000020003" pitchFamily="2" charset="0"/>
              </a:rPr>
              <a:t>60</a:t>
            </a:r>
          </a:p>
          <a:p>
            <a:r>
              <a:rPr lang="ru-RU" sz="4000" b="1" dirty="0" smtClean="0">
                <a:solidFill>
                  <a:srgbClr val="E72903"/>
                </a:solidFill>
                <a:latin typeface="Propisi" panose="02000508030000020003" pitchFamily="2" charset="0"/>
              </a:rPr>
              <a:t>60</a:t>
            </a:r>
            <a:r>
              <a:rPr lang="ru-RU" sz="4000" b="1" dirty="0" smtClean="0">
                <a:latin typeface="Propisi" panose="02000508030000020003" pitchFamily="2" charset="0"/>
              </a:rPr>
              <a:t>-4=</a:t>
            </a:r>
          </a:p>
          <a:p>
            <a:r>
              <a:rPr lang="ru-RU" sz="4000" b="1" dirty="0" smtClean="0">
                <a:solidFill>
                  <a:srgbClr val="E72903"/>
                </a:solidFill>
                <a:latin typeface="Propisi" panose="02000508030000020003" pitchFamily="2" charset="0"/>
              </a:rPr>
              <a:t>60</a:t>
            </a:r>
            <a:r>
              <a:rPr lang="ru-RU" sz="4000" b="1" dirty="0" smtClean="0">
                <a:latin typeface="Propisi" panose="02000508030000020003" pitchFamily="2" charset="0"/>
              </a:rPr>
              <a:t>-56=</a:t>
            </a:r>
            <a:endParaRPr lang="ru-RU" sz="4000" b="1" dirty="0">
              <a:latin typeface="Propisi" panose="02000508030000020003" pitchFamily="2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26673" y="4563016"/>
            <a:ext cx="18053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latin typeface="Propisi" panose="02000508030000020003" pitchFamily="2" charset="0"/>
              </a:rPr>
              <a:t>35+40=  </a:t>
            </a:r>
            <a:endParaRPr lang="ru-RU" sz="4000" b="1" dirty="0">
              <a:latin typeface="Propisi" panose="02000508030000020003" pitchFamily="2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373747" y="2969657"/>
            <a:ext cx="63030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latin typeface="Propisi" panose="02000508030000020003" pitchFamily="2" charset="0"/>
              </a:rPr>
              <a:t>56</a:t>
            </a:r>
          </a:p>
          <a:p>
            <a:r>
              <a:rPr lang="ru-RU" sz="4000" b="1" dirty="0" smtClean="0">
                <a:latin typeface="Propisi" panose="02000508030000020003" pitchFamily="2" charset="0"/>
              </a:rPr>
              <a:t>4</a:t>
            </a:r>
            <a:endParaRPr lang="ru-RU" sz="4000" b="1" dirty="0">
              <a:latin typeface="Propisi" panose="02000508030000020003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652119" y="2354104"/>
            <a:ext cx="244827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atin typeface="Propisi" panose="02000508030000020003" pitchFamily="2" charset="0"/>
              </a:rPr>
              <a:t>           </a:t>
            </a:r>
            <a:r>
              <a:rPr lang="ru-RU" sz="4000" b="1" dirty="0" smtClean="0">
                <a:solidFill>
                  <a:srgbClr val="E72903"/>
                </a:solidFill>
                <a:latin typeface="Propisi" panose="02000508030000020003" pitchFamily="2" charset="0"/>
              </a:rPr>
              <a:t>88</a:t>
            </a:r>
          </a:p>
          <a:p>
            <a:r>
              <a:rPr lang="ru-RU" sz="4000" b="1" dirty="0" smtClean="0">
                <a:solidFill>
                  <a:srgbClr val="E72903"/>
                </a:solidFill>
                <a:latin typeface="Propisi" panose="02000508030000020003" pitchFamily="2" charset="0"/>
              </a:rPr>
              <a:t>88</a:t>
            </a:r>
            <a:r>
              <a:rPr lang="ru-RU" sz="4000" b="1" dirty="0" smtClean="0">
                <a:latin typeface="Propisi" panose="02000508030000020003" pitchFamily="2" charset="0"/>
              </a:rPr>
              <a:t>-20=</a:t>
            </a:r>
          </a:p>
          <a:p>
            <a:r>
              <a:rPr lang="ru-RU" sz="4000" b="1" dirty="0" smtClean="0">
                <a:solidFill>
                  <a:srgbClr val="E72903"/>
                </a:solidFill>
                <a:latin typeface="Propisi" panose="02000508030000020003" pitchFamily="2" charset="0"/>
              </a:rPr>
              <a:t>88</a:t>
            </a:r>
            <a:r>
              <a:rPr lang="ru-RU" sz="4000" b="1" dirty="0" smtClean="0">
                <a:latin typeface="Propisi" panose="02000508030000020003" pitchFamily="2" charset="0"/>
              </a:rPr>
              <a:t>-68=</a:t>
            </a:r>
            <a:endParaRPr lang="ru-RU" sz="4000" b="1" dirty="0">
              <a:latin typeface="Propisi" panose="02000508030000020003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110051" y="2956305"/>
            <a:ext cx="62228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latin typeface="Propisi" panose="02000508030000020003" pitchFamily="2" charset="0"/>
              </a:rPr>
              <a:t>68</a:t>
            </a:r>
          </a:p>
          <a:p>
            <a:r>
              <a:rPr lang="ru-RU" sz="4000" b="1" dirty="0" smtClean="0">
                <a:latin typeface="Propisi" panose="02000508030000020003" pitchFamily="2" charset="0"/>
              </a:rPr>
              <a:t>20</a:t>
            </a:r>
            <a:endParaRPr lang="ru-RU" sz="4000" b="1" dirty="0">
              <a:latin typeface="Propisi" panose="02000508030000020003" pitchFamily="2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26673" y="4581128"/>
            <a:ext cx="244827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atin typeface="Propisi" panose="02000508030000020003" pitchFamily="2" charset="0"/>
              </a:rPr>
              <a:t>           </a:t>
            </a:r>
            <a:r>
              <a:rPr lang="ru-RU" sz="4000" b="1" dirty="0" smtClean="0">
                <a:solidFill>
                  <a:srgbClr val="E72903"/>
                </a:solidFill>
                <a:latin typeface="Propisi" panose="02000508030000020003" pitchFamily="2" charset="0"/>
              </a:rPr>
              <a:t>75</a:t>
            </a:r>
          </a:p>
          <a:p>
            <a:r>
              <a:rPr lang="ru-RU" sz="4000" b="1" dirty="0" smtClean="0">
                <a:solidFill>
                  <a:srgbClr val="E72903"/>
                </a:solidFill>
                <a:latin typeface="Propisi" panose="02000508030000020003" pitchFamily="2" charset="0"/>
              </a:rPr>
              <a:t>75</a:t>
            </a:r>
            <a:r>
              <a:rPr lang="ru-RU" sz="4000" b="1" dirty="0" smtClean="0">
                <a:latin typeface="Propisi" panose="02000508030000020003" pitchFamily="2" charset="0"/>
              </a:rPr>
              <a:t>-35=</a:t>
            </a:r>
          </a:p>
          <a:p>
            <a:r>
              <a:rPr lang="ru-RU" sz="4000" b="1" dirty="0" smtClean="0">
                <a:solidFill>
                  <a:srgbClr val="E72903"/>
                </a:solidFill>
                <a:latin typeface="Propisi" panose="02000508030000020003" pitchFamily="2" charset="0"/>
              </a:rPr>
              <a:t>75</a:t>
            </a:r>
            <a:r>
              <a:rPr lang="ru-RU" sz="4000" b="1" dirty="0" smtClean="0">
                <a:latin typeface="Propisi" panose="02000508030000020003" pitchFamily="2" charset="0"/>
              </a:rPr>
              <a:t>-40=</a:t>
            </a:r>
            <a:endParaRPr lang="ru-RU" sz="4000" b="1" dirty="0">
              <a:latin typeface="Propisi" panose="02000508030000020003" pitchFamily="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691679" y="5229200"/>
            <a:ext cx="61427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latin typeface="Propisi" panose="02000508030000020003" pitchFamily="2" charset="0"/>
              </a:rPr>
              <a:t>40</a:t>
            </a:r>
          </a:p>
          <a:p>
            <a:r>
              <a:rPr lang="ru-RU" sz="4000" b="1" dirty="0" smtClean="0">
                <a:latin typeface="Propisi" panose="02000508030000020003" pitchFamily="2" charset="0"/>
              </a:rPr>
              <a:t>35</a:t>
            </a:r>
            <a:endParaRPr lang="ru-RU" sz="4000" b="1" dirty="0">
              <a:latin typeface="Propisi" panose="02000508030000020003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117740" y="829161"/>
            <a:ext cx="575851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 smtClean="0">
                <a:latin typeface="Propisi" panose="02000508030000020003" pitchFamily="2" charset="0"/>
              </a:rPr>
              <a:t>Кла</a:t>
            </a:r>
            <a:r>
              <a:rPr lang="ru-RU" sz="6000" u="sng" dirty="0" smtClean="0">
                <a:latin typeface="Propisi" panose="02000508030000020003" pitchFamily="2" charset="0"/>
              </a:rPr>
              <a:t>сс</a:t>
            </a:r>
            <a:r>
              <a:rPr lang="ru-RU" sz="6000" dirty="0" smtClean="0">
                <a:latin typeface="Propisi" panose="02000508030000020003" pitchFamily="2" charset="0"/>
              </a:rPr>
              <a:t>ная р</a:t>
            </a:r>
            <a:r>
              <a:rPr lang="ru-RU" sz="6000" u="sng" dirty="0" smtClean="0">
                <a:latin typeface="Propisi" panose="02000508030000020003" pitchFamily="2" charset="0"/>
              </a:rPr>
              <a:t>а</a:t>
            </a:r>
            <a:r>
              <a:rPr lang="ru-RU" sz="6000" dirty="0" smtClean="0">
                <a:latin typeface="Propisi" panose="02000508030000020003" pitchFamily="2" charset="0"/>
              </a:rPr>
              <a:t>бота.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070687" y="1628800"/>
            <a:ext cx="9989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latin typeface="Propisi" pitchFamily="2" charset="0"/>
              </a:rPr>
              <a:t>№2.</a:t>
            </a:r>
            <a:endParaRPr lang="ru-RU" sz="4000" b="1" dirty="0">
              <a:latin typeface="Propisi" pitchFamily="2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40" r="32189" b="61050"/>
          <a:stretch/>
        </p:blipFill>
        <p:spPr bwMode="auto">
          <a:xfrm>
            <a:off x="3103902" y="1748927"/>
            <a:ext cx="5096435" cy="467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3483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ds05.infourok.ru/uploads/ex/0995/000cc74c-9768c92a/hello_html_3dc99d5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9935"/>
          <a:stretch/>
        </p:blipFill>
        <p:spPr bwMode="auto">
          <a:xfrm>
            <a:off x="-252536" y="1"/>
            <a:ext cx="9649072" cy="6867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720" y="797659"/>
            <a:ext cx="8124560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995936" y="1052736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8</a:t>
            </a:r>
            <a:endParaRPr lang="ru-RU" sz="4000" b="1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01563" y="174672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9</a:t>
            </a:r>
            <a:endParaRPr lang="ru-RU" sz="4000" b="1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220072" y="1760622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7</a:t>
            </a:r>
            <a:endParaRPr lang="ru-RU" sz="4000" b="1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868144" y="1052736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9</a:t>
            </a:r>
            <a:endParaRPr lang="ru-RU" sz="4000" b="1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588224" y="1745324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6</a:t>
            </a:r>
            <a:endParaRPr lang="ru-RU" sz="4000" b="1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236296" y="1745324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9</a:t>
            </a:r>
            <a:endParaRPr lang="ru-RU" sz="4000" b="1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884368" y="1052736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6</a:t>
            </a:r>
            <a:endParaRPr lang="ru-RU" sz="4000" b="1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8" y="528638"/>
            <a:ext cx="7743825" cy="580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74434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ru-RU" dirty="0"/>
          </a:p>
        </p:txBody>
      </p:sp>
      <p:pic>
        <p:nvPicPr>
          <p:cNvPr id="5126" name="Picture 6" descr="https://habazavr.ru/prezentaciya-uchenik-u-doski/uchenik-u-doski_005.pn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colorTemperature colorTemp="5900"/>
                    </a14:imgEffect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764703"/>
            <a:ext cx="8712968" cy="5996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642102" y="1196752"/>
            <a:ext cx="5862503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Домашнее задание</a:t>
            </a:r>
          </a:p>
          <a:p>
            <a:pPr algn="ctr"/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Уч.стр.85,№5</a:t>
            </a:r>
          </a:p>
          <a:p>
            <a:pPr algn="ctr"/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(+</a:t>
            </a:r>
            <a:r>
              <a:rPr lang="ru-RU" sz="4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кр.запись</a:t>
            </a:r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к 3 задачам)</a:t>
            </a:r>
            <a:endParaRPr lang="ru-RU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3883" y="3417295"/>
            <a:ext cx="5974432" cy="1383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5229200"/>
            <a:ext cx="6698781" cy="8038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36363" y="6030312"/>
            <a:ext cx="53759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3793B3"/>
                </a:solidFill>
              </a:rPr>
              <a:t>Стр.85 под знаком </a:t>
            </a:r>
            <a:r>
              <a:rPr lang="ru-RU" sz="3600" b="1" dirty="0" smtClean="0">
                <a:solidFill>
                  <a:srgbClr val="E72903"/>
                </a:solidFill>
              </a:rPr>
              <a:t>?</a:t>
            </a:r>
            <a:r>
              <a:rPr lang="ru-RU" sz="2800" b="1" dirty="0" smtClean="0">
                <a:solidFill>
                  <a:srgbClr val="3793B3"/>
                </a:solidFill>
              </a:rPr>
              <a:t> по желанию</a:t>
            </a:r>
            <a:endParaRPr lang="ru-RU" sz="2800" b="1" dirty="0">
              <a:solidFill>
                <a:srgbClr val="3793B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0453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21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8080"/>
      </a:accent1>
      <a:accent2>
        <a:srgbClr val="990000"/>
      </a:accent2>
      <a:accent3>
        <a:srgbClr val="FFFF00"/>
      </a:accent3>
      <a:accent4>
        <a:srgbClr val="006600"/>
      </a:accent4>
      <a:accent5>
        <a:srgbClr val="0000FF"/>
      </a:accent5>
      <a:accent6>
        <a:srgbClr val="FF0000"/>
      </a:accent6>
      <a:hlink>
        <a:srgbClr val="92D050"/>
      </a:hlink>
      <a:folHlink>
        <a:srgbClr val="0066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314</TotalTime>
  <Words>264</Words>
  <Application>Microsoft Office PowerPoint</Application>
  <PresentationFormat>Экран (4:3)</PresentationFormat>
  <Paragraphs>96</Paragraphs>
  <Slides>12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ТАТЬЯНА</cp:lastModifiedBy>
  <cp:revision>36</cp:revision>
  <dcterms:created xsi:type="dcterms:W3CDTF">2014-11-22T17:16:34Z</dcterms:created>
  <dcterms:modified xsi:type="dcterms:W3CDTF">2022-01-12T15:30:33Z</dcterms:modified>
</cp:coreProperties>
</file>