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93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CF39FBB2-16C6-480E-B4B2-EB33BC24B9E6}"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CF39FBB2-16C6-480E-B4B2-EB33BC24B9E6}"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3EAE91F-33C2-4074-A3E9-1FF9522B7D46}" type="datetimeFigureOut">
              <a:rPr lang="ru-RU" smtClean="0"/>
              <a:pPr/>
              <a:t>вс 11.01.26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F39FBB2-16C6-480E-B4B2-EB33BC24B9E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B3EAE91F-33C2-4074-A3E9-1FF9522B7D46}" type="datetimeFigureOut">
              <a:rPr lang="ru-RU" smtClean="0"/>
              <a:pPr/>
              <a:t>вс 11.01.26</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CF39FBB2-16C6-480E-B4B2-EB33BC24B9E6}"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85729"/>
            <a:ext cx="7772400" cy="3571899"/>
          </a:xfrm>
        </p:spPr>
        <p:txBody>
          <a:bodyPr>
            <a:normAutofit fontScale="90000"/>
          </a:bodyPr>
          <a:lstStyle/>
          <a:p>
            <a:r>
              <a:rPr lang="ru-RU" dirty="0" smtClean="0"/>
              <a:t>Проект на тему:</a:t>
            </a:r>
            <a:br>
              <a:rPr lang="ru-RU" dirty="0" smtClean="0"/>
            </a:br>
            <a:r>
              <a:rPr lang="ru-RU" dirty="0" smtClean="0"/>
              <a:t>«Михаил Юрьевич Лермонтов…Он больше, чем поэт»</a:t>
            </a:r>
            <a:br>
              <a:rPr lang="ru-RU" dirty="0" smtClean="0"/>
            </a:br>
            <a:endParaRPr lang="ru-RU" dirty="0"/>
          </a:p>
        </p:txBody>
      </p:sp>
      <p:sp>
        <p:nvSpPr>
          <p:cNvPr id="3" name="Подзаголовок 2"/>
          <p:cNvSpPr>
            <a:spLocks noGrp="1"/>
          </p:cNvSpPr>
          <p:nvPr>
            <p:ph type="subTitle" idx="1"/>
          </p:nvPr>
        </p:nvSpPr>
        <p:spPr>
          <a:xfrm>
            <a:off x="571472" y="3000372"/>
            <a:ext cx="8001056" cy="3071834"/>
          </a:xfrm>
        </p:spPr>
        <p:txBody>
          <a:bodyPr>
            <a:normAutofit lnSpcReduction="10000"/>
          </a:bodyPr>
          <a:lstStyle/>
          <a:p>
            <a:pPr algn="r"/>
            <a:endParaRPr lang="ru-RU" sz="2400" dirty="0" smtClean="0">
              <a:solidFill>
                <a:schemeClr val="tx1"/>
              </a:solidFill>
            </a:endParaRPr>
          </a:p>
          <a:p>
            <a:pPr algn="r"/>
            <a:r>
              <a:rPr lang="ru-RU" sz="2400" dirty="0" smtClean="0">
                <a:solidFill>
                  <a:schemeClr val="tx1"/>
                </a:solidFill>
              </a:rPr>
              <a:t>Подготовила </a:t>
            </a:r>
            <a:endParaRPr lang="ru-RU" sz="2400" dirty="0" smtClean="0">
              <a:solidFill>
                <a:schemeClr val="tx1"/>
              </a:solidFill>
            </a:endParaRPr>
          </a:p>
          <a:p>
            <a:pPr algn="r"/>
            <a:r>
              <a:rPr lang="ru-RU" sz="2400" dirty="0" smtClean="0">
                <a:solidFill>
                  <a:schemeClr val="tx1"/>
                </a:solidFill>
              </a:rPr>
              <a:t>учитель русского </a:t>
            </a:r>
            <a:r>
              <a:rPr lang="ru-RU" sz="2400" dirty="0" smtClean="0">
                <a:solidFill>
                  <a:schemeClr val="tx1"/>
                </a:solidFill>
              </a:rPr>
              <a:t>языка</a:t>
            </a:r>
          </a:p>
          <a:p>
            <a:pPr algn="r"/>
            <a:r>
              <a:rPr lang="ru-RU" sz="2400" dirty="0" smtClean="0">
                <a:solidFill>
                  <a:schemeClr val="tx1"/>
                </a:solidFill>
              </a:rPr>
              <a:t> </a:t>
            </a:r>
            <a:r>
              <a:rPr lang="ru-RU" sz="2400" dirty="0" smtClean="0">
                <a:solidFill>
                  <a:schemeClr val="tx1"/>
                </a:solidFill>
              </a:rPr>
              <a:t>и литературы</a:t>
            </a:r>
          </a:p>
          <a:p>
            <a:pPr algn="r"/>
            <a:r>
              <a:rPr lang="ru-RU" sz="2400" dirty="0" smtClean="0">
                <a:solidFill>
                  <a:schemeClr val="tx1"/>
                </a:solidFill>
              </a:rPr>
              <a:t> МОУ-СОШ №</a:t>
            </a:r>
            <a:r>
              <a:rPr lang="ru-RU" sz="2400" dirty="0" smtClean="0">
                <a:solidFill>
                  <a:schemeClr val="tx1"/>
                </a:solidFill>
              </a:rPr>
              <a:t>1</a:t>
            </a:r>
          </a:p>
          <a:p>
            <a:pPr algn="r"/>
            <a:r>
              <a:rPr lang="ru-RU" sz="2400" dirty="0" smtClean="0">
                <a:solidFill>
                  <a:schemeClr val="tx1"/>
                </a:solidFill>
              </a:rPr>
              <a:t> </a:t>
            </a:r>
            <a:r>
              <a:rPr lang="ru-RU" sz="2400" dirty="0" smtClean="0">
                <a:solidFill>
                  <a:schemeClr val="tx1"/>
                </a:solidFill>
              </a:rPr>
              <a:t>г.Маркса Саратовской области</a:t>
            </a:r>
          </a:p>
          <a:p>
            <a:pPr algn="r"/>
            <a:r>
              <a:rPr lang="ru-RU" sz="2400" dirty="0" smtClean="0">
                <a:solidFill>
                  <a:schemeClr val="tx1"/>
                </a:solidFill>
              </a:rPr>
              <a:t> Крайнова Евгения Михайловна</a:t>
            </a:r>
            <a:endParaRPr lang="ru-RU" sz="2400" dirty="0">
              <a:solidFill>
                <a:schemeClr val="tx1"/>
              </a:solidFill>
            </a:endParaRPr>
          </a:p>
        </p:txBody>
      </p:sp>
      <p:pic>
        <p:nvPicPr>
          <p:cNvPr id="1026" name="Picture 2" descr="C:\Users\User\Downloads\i (3).jpg"/>
          <p:cNvPicPr>
            <a:picLocks noChangeAspect="1" noChangeArrowheads="1"/>
          </p:cNvPicPr>
          <p:nvPr/>
        </p:nvPicPr>
        <p:blipFill>
          <a:blip r:embed="rId2" cstate="print"/>
          <a:srcRect/>
          <a:stretch>
            <a:fillRect/>
          </a:stretch>
        </p:blipFill>
        <p:spPr bwMode="auto">
          <a:xfrm>
            <a:off x="357158" y="3465719"/>
            <a:ext cx="2714644" cy="303511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Оглавление</a:t>
            </a:r>
            <a:endParaRPr lang="ru-RU" dirty="0"/>
          </a:p>
        </p:txBody>
      </p:sp>
      <p:sp>
        <p:nvSpPr>
          <p:cNvPr id="3" name="Содержимое 2"/>
          <p:cNvSpPr>
            <a:spLocks noGrp="1"/>
          </p:cNvSpPr>
          <p:nvPr>
            <p:ph idx="1"/>
          </p:nvPr>
        </p:nvSpPr>
        <p:spPr>
          <a:xfrm>
            <a:off x="457200" y="1214422"/>
            <a:ext cx="8229600" cy="5143536"/>
          </a:xfrm>
        </p:spPr>
        <p:txBody>
          <a:bodyPr>
            <a:normAutofit lnSpcReduction="10000"/>
          </a:bodyPr>
          <a:lstStyle/>
          <a:p>
            <a:pPr>
              <a:buNone/>
            </a:pPr>
            <a:r>
              <a:rPr lang="ru-RU" sz="2400" dirty="0" smtClean="0"/>
              <a:t>1.</a:t>
            </a:r>
            <a:r>
              <a:rPr lang="ru-RU" sz="2400" dirty="0" smtClean="0"/>
              <a:t>Введение</a:t>
            </a:r>
          </a:p>
          <a:p>
            <a:pPr>
              <a:buNone/>
            </a:pPr>
            <a:r>
              <a:rPr lang="ru-RU" sz="2400" dirty="0" smtClean="0"/>
              <a:t>2.Цель и задачи</a:t>
            </a:r>
          </a:p>
          <a:p>
            <a:pPr>
              <a:buNone/>
            </a:pPr>
            <a:r>
              <a:rPr lang="ru-RU" sz="2400" dirty="0" smtClean="0"/>
              <a:t>3. </a:t>
            </a:r>
            <a:r>
              <a:rPr lang="ru-RU" sz="2400" dirty="0" smtClean="0"/>
              <a:t>Основная часть:</a:t>
            </a:r>
            <a:endParaRPr lang="ru-RU" sz="2400" dirty="0" smtClean="0"/>
          </a:p>
          <a:p>
            <a:pPr>
              <a:buNone/>
            </a:pPr>
            <a:r>
              <a:rPr lang="ru-RU" sz="2400" dirty="0" smtClean="0"/>
              <a:t>3.1.Вступление</a:t>
            </a:r>
          </a:p>
          <a:p>
            <a:pPr>
              <a:buNone/>
            </a:pPr>
            <a:r>
              <a:rPr lang="ru-RU" sz="2400" dirty="0" smtClean="0"/>
              <a:t>3.2.Лермонтов-философ</a:t>
            </a:r>
          </a:p>
          <a:p>
            <a:pPr>
              <a:buNone/>
            </a:pPr>
            <a:r>
              <a:rPr lang="ru-RU" sz="2400" dirty="0" smtClean="0"/>
              <a:t>3.3.Лермонтов—бунтарь и вольнодумец</a:t>
            </a:r>
          </a:p>
          <a:p>
            <a:pPr>
              <a:buNone/>
            </a:pPr>
            <a:r>
              <a:rPr lang="ru-RU" sz="2400" dirty="0" smtClean="0"/>
              <a:t>3.4.Лермонтов—Герой своего времени</a:t>
            </a:r>
          </a:p>
          <a:p>
            <a:pPr>
              <a:buNone/>
            </a:pPr>
            <a:r>
              <a:rPr lang="ru-RU" sz="2400" dirty="0" smtClean="0"/>
              <a:t>3.5. Лермонтов—художник</a:t>
            </a:r>
          </a:p>
          <a:p>
            <a:pPr>
              <a:buNone/>
            </a:pPr>
            <a:r>
              <a:rPr lang="ru-RU" sz="2400" dirty="0" smtClean="0"/>
              <a:t>3.6.Лермонтов—Поэт </a:t>
            </a:r>
          </a:p>
          <a:p>
            <a:pPr>
              <a:buNone/>
            </a:pPr>
            <a:r>
              <a:rPr lang="ru-RU" sz="2400" dirty="0" smtClean="0"/>
              <a:t>4.Вывод</a:t>
            </a:r>
          </a:p>
          <a:p>
            <a:pPr>
              <a:buNone/>
            </a:pPr>
            <a:r>
              <a:rPr lang="ru-RU" sz="2400" dirty="0" smtClean="0"/>
              <a:t>5.Приложение</a:t>
            </a:r>
          </a:p>
          <a:p>
            <a:pPr>
              <a:buNone/>
            </a:pPr>
            <a:r>
              <a:rPr lang="ru-RU" sz="2400" dirty="0" smtClean="0"/>
              <a:t>6.Источники</a:t>
            </a:r>
          </a:p>
          <a:p>
            <a:pPr>
              <a:buNone/>
            </a:pPr>
            <a:endParaRPr lang="ru-RU" sz="1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Введение</a:t>
            </a:r>
            <a:endParaRPr lang="ru-RU" dirty="0"/>
          </a:p>
        </p:txBody>
      </p:sp>
      <p:sp>
        <p:nvSpPr>
          <p:cNvPr id="3" name="Содержимое 2"/>
          <p:cNvSpPr>
            <a:spLocks noGrp="1"/>
          </p:cNvSpPr>
          <p:nvPr>
            <p:ph idx="1"/>
          </p:nvPr>
        </p:nvSpPr>
        <p:spPr/>
        <p:txBody>
          <a:bodyPr/>
          <a:lstStyle/>
          <a:p>
            <a:r>
              <a:rPr lang="ru-RU" dirty="0" smtClean="0"/>
              <a:t>Михаила Юрьевича Лермонтова знают как гениального поэта, писателя, драматурга. Однако его талант проявился не только в литературе</a:t>
            </a:r>
            <a:r>
              <a:rPr lang="ru-RU" dirty="0" smtClean="0"/>
              <a:t>.</a:t>
            </a:r>
            <a:endParaRPr lang="ru-RU"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797172"/>
          </a:xfrm>
        </p:spPr>
        <p:txBody>
          <a:bodyPr>
            <a:normAutofit fontScale="90000"/>
          </a:bodyPr>
          <a:lstStyle/>
          <a:p>
            <a:r>
              <a:rPr lang="ru-RU" sz="3600" dirty="0" smtClean="0"/>
              <a:t/>
            </a:r>
            <a:br>
              <a:rPr lang="ru-RU" sz="3600" dirty="0" smtClean="0"/>
            </a:br>
            <a:r>
              <a:rPr lang="ru-RU" sz="3600" dirty="0" smtClean="0"/>
              <a:t/>
            </a:r>
            <a:br>
              <a:rPr lang="ru-RU" sz="3600" dirty="0" smtClean="0"/>
            </a:br>
            <a:r>
              <a:rPr lang="ru-RU" sz="3600" dirty="0" smtClean="0"/>
              <a:t>Цель проекта:</a:t>
            </a:r>
            <a:br>
              <a:rPr lang="ru-RU" sz="3600" dirty="0" smtClean="0"/>
            </a:br>
            <a:r>
              <a:rPr lang="ru-RU" dirty="0" smtClean="0"/>
              <a:t> </a:t>
            </a:r>
            <a:r>
              <a:rPr lang="ru-RU" sz="3100" dirty="0" smtClean="0"/>
              <a:t>приобретение новых знаний о жизни и творчестве великого русского поэта - М.Ю.Лермонтова</a:t>
            </a:r>
            <a:r>
              <a:rPr lang="ru-RU" dirty="0" smtClean="0"/>
              <a:t/>
            </a:r>
            <a:br>
              <a:rPr lang="ru-RU" dirty="0" smtClean="0"/>
            </a:br>
            <a:endParaRPr lang="ru-RU" dirty="0"/>
          </a:p>
        </p:txBody>
      </p:sp>
      <p:sp>
        <p:nvSpPr>
          <p:cNvPr id="3" name="Содержимое 2"/>
          <p:cNvSpPr>
            <a:spLocks noGrp="1"/>
          </p:cNvSpPr>
          <p:nvPr>
            <p:ph idx="1"/>
          </p:nvPr>
        </p:nvSpPr>
        <p:spPr>
          <a:xfrm>
            <a:off x="457200" y="2500306"/>
            <a:ext cx="8229600" cy="3595694"/>
          </a:xfrm>
        </p:spPr>
        <p:txBody>
          <a:bodyPr>
            <a:normAutofit fontScale="92500"/>
          </a:bodyPr>
          <a:lstStyle/>
          <a:p>
            <a:endParaRPr lang="ru-RU" dirty="0" smtClean="0"/>
          </a:p>
          <a:p>
            <a:pPr fontAlgn="base"/>
            <a:endParaRPr lang="ru-RU" dirty="0" smtClean="0"/>
          </a:p>
          <a:p>
            <a:pPr fontAlgn="base"/>
            <a:r>
              <a:rPr lang="ru-RU" dirty="0" smtClean="0"/>
              <a:t>Задачи:</a:t>
            </a:r>
          </a:p>
          <a:p>
            <a:pPr fontAlgn="base"/>
            <a:r>
              <a:rPr lang="ru-RU" dirty="0" smtClean="0"/>
              <a:t> </a:t>
            </a:r>
            <a:r>
              <a:rPr lang="ru-RU" dirty="0" smtClean="0"/>
              <a:t>1) </a:t>
            </a:r>
            <a:r>
              <a:rPr lang="ru-RU" dirty="0"/>
              <a:t>найти </a:t>
            </a:r>
            <a:r>
              <a:rPr lang="ru-RU" dirty="0" smtClean="0"/>
              <a:t>информационные </a:t>
            </a:r>
            <a:r>
              <a:rPr lang="ru-RU" dirty="0"/>
              <a:t>источники (справочники, энциклопедии, мемуарная литература, искусствоведческая литература, Интернет-ресурсы);</a:t>
            </a:r>
          </a:p>
          <a:p>
            <a:pPr fontAlgn="base"/>
            <a:r>
              <a:rPr lang="ru-RU" dirty="0" smtClean="0"/>
              <a:t>2)изучить </a:t>
            </a:r>
            <a:r>
              <a:rPr lang="ru-RU" dirty="0"/>
              <a:t>и проанализировать данные из различных информационных </a:t>
            </a:r>
            <a:r>
              <a:rPr lang="ru-RU" dirty="0" smtClean="0"/>
              <a:t>источников.</a:t>
            </a:r>
            <a:endParaRPr lang="ru-RU" dirty="0"/>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511420"/>
          </a:xfrm>
        </p:spPr>
        <p:txBody>
          <a:bodyPr>
            <a:noAutofit/>
          </a:bodyPr>
          <a:lstStyle/>
          <a:p>
            <a:pPr algn="l"/>
            <a:r>
              <a:rPr lang="ru-RU" sz="2400" dirty="0" smtClean="0"/>
              <a:t>Свою короткую жизнь Лермонтов прожил  очень ярко. В 26 лет успел стать  не только величайшим поэтом, но и глубоким мыслителем, художником, офицером. Его личность и творчество  до сих пор вызывают споры и восхищение.  Он был отражением своей бурной эпохи и предвестником будущего.</a:t>
            </a:r>
            <a:endParaRPr lang="ru-RU" sz="2400" dirty="0"/>
          </a:p>
        </p:txBody>
      </p:sp>
      <p:pic>
        <p:nvPicPr>
          <p:cNvPr id="2050" name="Picture 2" descr="C:\Users\User\Downloads\scale_1200.png"/>
          <p:cNvPicPr>
            <a:picLocks noGrp="1" noChangeAspect="1" noChangeArrowheads="1"/>
          </p:cNvPicPr>
          <p:nvPr>
            <p:ph idx="1"/>
          </p:nvPr>
        </p:nvPicPr>
        <p:blipFill>
          <a:blip r:embed="rId2"/>
          <a:srcRect/>
          <a:stretch>
            <a:fillRect/>
          </a:stretch>
        </p:blipFill>
        <p:spPr bwMode="auto">
          <a:xfrm>
            <a:off x="2043095" y="2928934"/>
            <a:ext cx="4529169" cy="350046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14356"/>
            <a:ext cx="8258204" cy="1928826"/>
          </a:xfrm>
        </p:spPr>
        <p:txBody>
          <a:bodyPr>
            <a:normAutofit fontScale="90000"/>
          </a:bodyPr>
          <a:lstStyle/>
          <a:p>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Лермонтов-философ</a:t>
            </a:r>
            <a:br>
              <a:rPr lang="ru-RU" dirty="0" smtClean="0"/>
            </a:br>
            <a:r>
              <a:rPr lang="ru-RU" sz="2700" dirty="0" smtClean="0"/>
              <a:t>Лермонтов не просто описывал мир, он задавался вечными вопросами: о смысле жизни, о предопределении, о свободе, о добре и зле. В его стихах и прозе звучат глубокие размышления о месте человека во вселенной, о его месте в обществе. </a:t>
            </a:r>
            <a:br>
              <a:rPr lang="ru-RU" sz="2700" dirty="0" smtClean="0"/>
            </a:br>
            <a:r>
              <a:rPr lang="ru-RU" dirty="0" smtClean="0"/>
              <a:t/>
            </a:r>
            <a:br>
              <a:rPr lang="ru-RU" dirty="0" smtClean="0"/>
            </a:br>
            <a:endParaRPr lang="ru-RU" dirty="0"/>
          </a:p>
        </p:txBody>
      </p:sp>
      <p:pic>
        <p:nvPicPr>
          <p:cNvPr id="3078" name="Picture 6" descr="C:\Users\User\Downloads\pic_704635c1ef2.jpg"/>
          <p:cNvPicPr>
            <a:picLocks noGrp="1" noChangeAspect="1" noChangeArrowheads="1"/>
          </p:cNvPicPr>
          <p:nvPr>
            <p:ph idx="1"/>
          </p:nvPr>
        </p:nvPicPr>
        <p:blipFill>
          <a:blip r:embed="rId2"/>
          <a:stretch>
            <a:fillRect/>
          </a:stretch>
        </p:blipFill>
        <p:spPr bwMode="auto">
          <a:xfrm>
            <a:off x="5429256" y="3500438"/>
            <a:ext cx="3357586" cy="3143272"/>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428604"/>
            <a:ext cx="8443914" cy="2225668"/>
          </a:xfrm>
        </p:spPr>
        <p:txBody>
          <a:bodyPr>
            <a:normAutofit fontScale="90000"/>
          </a:bodyPr>
          <a:lstStyle/>
          <a:p>
            <a:pPr algn="l"/>
            <a:r>
              <a:rPr lang="ru-RU" dirty="0" smtClean="0"/>
              <a:t/>
            </a:r>
            <a:br>
              <a:rPr lang="ru-RU" dirty="0" smtClean="0"/>
            </a:br>
            <a:r>
              <a:rPr lang="ru-RU" dirty="0" smtClean="0"/>
              <a:t/>
            </a:r>
            <a:br>
              <a:rPr lang="ru-RU" dirty="0" smtClean="0"/>
            </a:br>
            <a:r>
              <a:rPr lang="ru-RU" dirty="0" smtClean="0"/>
              <a:t>Лермонтов—бунтарь  и вольнодумец</a:t>
            </a:r>
            <a:br>
              <a:rPr lang="ru-RU" dirty="0" smtClean="0"/>
            </a:br>
            <a:r>
              <a:rPr lang="ru-RU" sz="2700" dirty="0" smtClean="0"/>
              <a:t>С юных лет Лермонтов был остро восприимчив к несправедливости и лицемерию. Его стихи, особенно «Смерть Поэта» стали вызовом обществу и власти. Он не боялся отстаивать правду, что часто приводило к конфликтам и ссылкам. Его бунтарский дух делал его пророком и одновременно изгоем. </a:t>
            </a:r>
            <a:endParaRPr lang="ru-RU" sz="2700" dirty="0"/>
          </a:p>
        </p:txBody>
      </p:sp>
      <p:pic>
        <p:nvPicPr>
          <p:cNvPr id="4098" name="Picture 2" descr="C:\Users\User\Downloads\i (9).jpg"/>
          <p:cNvPicPr>
            <a:picLocks noGrp="1" noChangeAspect="1" noChangeArrowheads="1"/>
          </p:cNvPicPr>
          <p:nvPr>
            <p:ph idx="1"/>
          </p:nvPr>
        </p:nvPicPr>
        <p:blipFill>
          <a:blip r:embed="rId2"/>
          <a:stretch>
            <a:fillRect/>
          </a:stretch>
        </p:blipFill>
        <p:spPr bwMode="auto">
          <a:xfrm>
            <a:off x="2285984" y="3714752"/>
            <a:ext cx="4000528" cy="3143247"/>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654296"/>
          </a:xfrm>
        </p:spPr>
        <p:txBody>
          <a:bodyPr>
            <a:normAutofit fontScale="90000"/>
          </a:bodyPr>
          <a:lstStyle/>
          <a:p>
            <a:r>
              <a:rPr lang="ru-RU" dirty="0" smtClean="0"/>
              <a:t>Лермонтов—Герой своего времени</a:t>
            </a:r>
            <a:br>
              <a:rPr lang="ru-RU" dirty="0" smtClean="0"/>
            </a:br>
            <a:r>
              <a:rPr lang="ru-RU" sz="2700" dirty="0" smtClean="0"/>
              <a:t>Сам Лермонтов, со своим страстным, мятежным характером, со своим внутренними противоречиями, был настоящим героем своего времени. Его жизненный путь. полный любви, дружбы, битв, ссылок и трагического конца, отражает все главные черты его эпохи—романтизм, дуэльный кодекс, жажду подвигов и разочарование</a:t>
            </a:r>
            <a:endParaRPr lang="ru-RU" sz="2700" dirty="0"/>
          </a:p>
        </p:txBody>
      </p:sp>
      <p:pic>
        <p:nvPicPr>
          <p:cNvPr id="5122" name="Picture 2" descr="C:\Users\User\Downloads\1644989889_1-fikiwiki-com-p-kartinki-portret-lermontova-v-khoroshem-ka-2.jpg"/>
          <p:cNvPicPr>
            <a:picLocks noGrp="1" noChangeAspect="1" noChangeArrowheads="1"/>
          </p:cNvPicPr>
          <p:nvPr>
            <p:ph idx="1"/>
          </p:nvPr>
        </p:nvPicPr>
        <p:blipFill>
          <a:blip r:embed="rId2"/>
          <a:srcRect/>
          <a:stretch>
            <a:fillRect/>
          </a:stretch>
        </p:blipFill>
        <p:spPr bwMode="auto">
          <a:xfrm>
            <a:off x="785786" y="3625724"/>
            <a:ext cx="3286148" cy="323227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428604"/>
            <a:ext cx="7943848" cy="2214578"/>
          </a:xfrm>
        </p:spPr>
        <p:txBody>
          <a:bodyPr>
            <a:normAutofit fontScale="90000"/>
          </a:bodyPr>
          <a:lstStyle/>
          <a:p>
            <a:r>
              <a:rPr lang="ru-RU" dirty="0" smtClean="0"/>
              <a:t>Лермонтов—художник </a:t>
            </a:r>
            <a:br>
              <a:rPr lang="ru-RU" dirty="0" smtClean="0"/>
            </a:br>
            <a:r>
              <a:rPr lang="ru-RU" sz="2700" dirty="0" smtClean="0"/>
              <a:t>Талант Лермонтова не ограничивался словом. Он был превосходным художником-любителем. Его рисунки и акварели, в основном кавказских пейзажей, отличаются точностью изображения и лиризмом. Эти работы позволяют нам увидеть мир его глазами, понять, что вдохновляло его творчество</a:t>
            </a:r>
            <a:endParaRPr lang="ru-RU" sz="2700" dirty="0"/>
          </a:p>
        </p:txBody>
      </p:sp>
      <p:pic>
        <p:nvPicPr>
          <p:cNvPr id="6146" name="Picture 2" descr="C:\Users\User\Downloads\0_1a330d_23e01392_-1-orig.jpg"/>
          <p:cNvPicPr>
            <a:picLocks noGrp="1" noChangeAspect="1" noChangeArrowheads="1"/>
          </p:cNvPicPr>
          <p:nvPr>
            <p:ph idx="1"/>
          </p:nvPr>
        </p:nvPicPr>
        <p:blipFill>
          <a:blip r:embed="rId2"/>
          <a:stretch>
            <a:fillRect/>
          </a:stretch>
        </p:blipFill>
        <p:spPr bwMode="auto">
          <a:xfrm>
            <a:off x="1231726" y="3214686"/>
            <a:ext cx="5983480" cy="3357586"/>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142852"/>
            <a:ext cx="7972452" cy="2786082"/>
          </a:xfrm>
        </p:spPr>
        <p:txBody>
          <a:bodyPr>
            <a:normAutofit fontScale="90000"/>
          </a:bodyPr>
          <a:lstStyle/>
          <a:p>
            <a:r>
              <a:rPr lang="ru-RU" dirty="0" smtClean="0"/>
              <a:t/>
            </a:r>
            <a:br>
              <a:rPr lang="ru-RU" dirty="0" smtClean="0"/>
            </a:br>
            <a:r>
              <a:rPr lang="ru-RU" dirty="0" smtClean="0"/>
              <a:t/>
            </a:r>
            <a:br>
              <a:rPr lang="ru-RU" dirty="0" smtClean="0"/>
            </a:br>
            <a:r>
              <a:rPr lang="ru-RU" dirty="0" smtClean="0"/>
              <a:t>Лермонтов—Поэт </a:t>
            </a:r>
            <a:br>
              <a:rPr lang="ru-RU" dirty="0" smtClean="0"/>
            </a:br>
            <a:r>
              <a:rPr lang="ru-RU" sz="2700" dirty="0" smtClean="0"/>
              <a:t>Но прежде всего Михаил Юрьевич—гений русской поэзии. Его стихи поражают музыкальностью, глубиной чувств, яркостью образов. Он создал бессмертные произведения, которые продолжают волновать сердца читателей спустя столетия, его поэзия—это исповедь души, страстная и искренняя.</a:t>
            </a:r>
            <a:br>
              <a:rPr lang="ru-RU" sz="2700" dirty="0" smtClean="0"/>
            </a:br>
            <a:endParaRPr lang="ru-RU" sz="2700" dirty="0"/>
          </a:p>
        </p:txBody>
      </p:sp>
      <p:pic>
        <p:nvPicPr>
          <p:cNvPr id="7170" name="Picture 2" descr="C:\Users\User\Downloads\06d2b976b6587870a102080f94ea7fc3.jpg"/>
          <p:cNvPicPr>
            <a:picLocks noGrp="1" noChangeAspect="1" noChangeArrowheads="1"/>
          </p:cNvPicPr>
          <p:nvPr>
            <p:ph idx="1"/>
          </p:nvPr>
        </p:nvPicPr>
        <p:blipFill>
          <a:blip r:embed="rId2"/>
          <a:srcRect/>
          <a:stretch>
            <a:fillRect/>
          </a:stretch>
        </p:blipFill>
        <p:spPr bwMode="auto">
          <a:xfrm>
            <a:off x="1960783" y="3578087"/>
            <a:ext cx="4325729" cy="306562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582858"/>
          </a:xfrm>
        </p:spPr>
        <p:txBody>
          <a:bodyPr>
            <a:normAutofit fontScale="90000"/>
          </a:bodyPr>
          <a:lstStyle/>
          <a:p>
            <a:pPr algn="ctr"/>
            <a:r>
              <a:rPr lang="ru-RU" sz="4000" dirty="0" smtClean="0"/>
              <a:t/>
            </a:r>
            <a:br>
              <a:rPr lang="ru-RU" sz="4000" dirty="0" smtClean="0"/>
            </a:br>
            <a:r>
              <a:rPr lang="ru-RU" sz="4000" dirty="0" smtClean="0"/>
              <a:t/>
            </a:r>
            <a:br>
              <a:rPr lang="ru-RU" sz="4000" dirty="0" smtClean="0"/>
            </a:br>
            <a:r>
              <a:rPr lang="ru-RU" sz="4000" dirty="0" smtClean="0"/>
              <a:t>Вывод:</a:t>
            </a:r>
            <a:br>
              <a:rPr lang="ru-RU" sz="4000" dirty="0" smtClean="0"/>
            </a:br>
            <a:r>
              <a:rPr lang="ru-RU" sz="2700" dirty="0" smtClean="0"/>
              <a:t>Михаил Юрьевич Лермонтов—это больше, чем поэт. Это явление., оставившее глубокий след в русской культуре. Его бунтарский дух, философские размышления, яркие образы и художественный талант делают его актуальным и сегодня. Он—вечный спутник тех, ищет истину, свободу и смысл жизни</a:t>
            </a:r>
            <a:endParaRPr lang="ru-RU" sz="2700" dirty="0"/>
          </a:p>
        </p:txBody>
      </p:sp>
      <p:pic>
        <p:nvPicPr>
          <p:cNvPr id="8194" name="Picture 2" descr="C:\Users\User\Downloads\i (11).jpg"/>
          <p:cNvPicPr>
            <a:picLocks noGrp="1" noChangeAspect="1" noChangeArrowheads="1"/>
          </p:cNvPicPr>
          <p:nvPr>
            <p:ph idx="1"/>
          </p:nvPr>
        </p:nvPicPr>
        <p:blipFill>
          <a:blip r:embed="rId2"/>
          <a:srcRect/>
          <a:stretch>
            <a:fillRect/>
          </a:stretch>
        </p:blipFill>
        <p:spPr bwMode="auto">
          <a:xfrm>
            <a:off x="5357818" y="3475233"/>
            <a:ext cx="3143272" cy="2954162"/>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Стенгазета, посвященная М.Ю.Лермонтову</a:t>
            </a:r>
            <a:endParaRPr lang="ru-RU" dirty="0"/>
          </a:p>
        </p:txBody>
      </p:sp>
      <p:pic>
        <p:nvPicPr>
          <p:cNvPr id="4" name="Содержимое 3" descr="C:\Users\User\Desktop\Новая папка\IMG_20251028_145301.jpg"/>
          <p:cNvPicPr>
            <a:picLocks noGrp="1"/>
          </p:cNvPicPr>
          <p:nvPr>
            <p:ph idx="1"/>
          </p:nvPr>
        </p:nvPicPr>
        <p:blipFill>
          <a:blip r:embed="rId2" cstate="print"/>
          <a:stretch>
            <a:fillRect/>
          </a:stretch>
        </p:blipFill>
        <p:spPr bwMode="auto">
          <a:xfrm>
            <a:off x="1502525" y="1651837"/>
            <a:ext cx="6138949" cy="460525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Источники</a:t>
            </a:r>
            <a:endParaRPr lang="ru-RU" dirty="0"/>
          </a:p>
        </p:txBody>
      </p:sp>
      <p:sp>
        <p:nvSpPr>
          <p:cNvPr id="3" name="Содержимое 2"/>
          <p:cNvSpPr>
            <a:spLocks noGrp="1"/>
          </p:cNvSpPr>
          <p:nvPr>
            <p:ph idx="1"/>
          </p:nvPr>
        </p:nvSpPr>
        <p:spPr/>
        <p:txBody>
          <a:bodyPr>
            <a:normAutofit fontScale="92500" lnSpcReduction="20000"/>
          </a:bodyPr>
          <a:lstStyle/>
          <a:p>
            <a:pPr fontAlgn="base"/>
            <a:endParaRPr lang="ru-RU" dirty="0" smtClean="0"/>
          </a:p>
          <a:p>
            <a:pPr fontAlgn="base"/>
            <a:r>
              <a:rPr lang="ru-RU" dirty="0" smtClean="0"/>
              <a:t>Мануйлов В.А. Михаил Юрьевич Лермонтов. Пособие для учащихся. Л., Просвещение, 1976</a:t>
            </a:r>
          </a:p>
          <a:p>
            <a:pPr fontAlgn="base"/>
            <a:r>
              <a:rPr lang="ru-RU" dirty="0" smtClean="0"/>
              <a:t>Библиотека учителя литературы. </a:t>
            </a:r>
            <a:r>
              <a:rPr lang="ru-RU" dirty="0" err="1" smtClean="0"/>
              <a:t>Межпредметные</a:t>
            </a:r>
            <a:r>
              <a:rPr lang="ru-RU" dirty="0" smtClean="0"/>
              <a:t> связи при изучении литературы в школе. М., Просвещение, 1990</a:t>
            </a:r>
          </a:p>
          <a:p>
            <a:pPr fontAlgn="base"/>
            <a:r>
              <a:rPr lang="ru-RU" dirty="0" err="1" smtClean="0"/>
              <a:t>Лермонтовская</a:t>
            </a:r>
            <a:r>
              <a:rPr lang="ru-RU" dirty="0" smtClean="0"/>
              <a:t>  энциклопедия, издательство Советская энциклопедия, 1981</a:t>
            </a:r>
          </a:p>
          <a:p>
            <a:pPr fontAlgn="base"/>
            <a:r>
              <a:rPr lang="ru-RU" dirty="0" smtClean="0"/>
              <a:t>Собрание сочинений М.Ю.Лермонтова в двух томах.</a:t>
            </a:r>
          </a:p>
          <a:p>
            <a:pPr fontAlgn="base"/>
            <a:r>
              <a:rPr lang="ru-RU" dirty="0" smtClean="0"/>
              <a:t>Т.А.Иванова. Лермонтов в Москве. Детская литература. М.1979</a:t>
            </a:r>
          </a:p>
          <a:p>
            <a:pPr fontAlgn="base"/>
            <a:r>
              <a:rPr lang="ru-RU" dirty="0" smtClean="0"/>
              <a:t>Живые страницы . М, Детская литература, 1970</a:t>
            </a:r>
            <a:endParaRPr lang="ru-RU"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184</TotalTime>
  <Words>192</Words>
  <Application>Microsoft Office PowerPoint</Application>
  <PresentationFormat>Экран (4:3)</PresentationFormat>
  <Paragraphs>45</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Апекс</vt:lpstr>
      <vt:lpstr>Проект на тему: «Михаил Юрьевич Лермонтов…Он больше, чем поэт» </vt:lpstr>
      <vt:lpstr>Оглавление</vt:lpstr>
      <vt:lpstr>Введение</vt:lpstr>
      <vt:lpstr>  Цель проекта:  приобретение новых знаний о жизни и творчестве великого русского поэта - М.Ю.Лермонтова </vt:lpstr>
      <vt:lpstr>Свою короткую жизнь Лермонтов прожил  очень ярко. В 26 лет успел стать  не только величайшим поэтом, но и глубоким мыслителем, художником, офицером. Его личность и творчество  до сих пор вызывают споры и восхищение.  Он был отражением своей бурной эпохи и предвестником будущего.</vt:lpstr>
      <vt:lpstr>    Лермонтов-философ Лермонтов не просто описывал мир, он задавался вечными вопросами: о смысле жизни, о предопределении, о свободе, о добре и зле. В его стихах и прозе звучат глубокие размышления о месте человека во вселенной, о его месте в обществе.   </vt:lpstr>
      <vt:lpstr>  Лермонтов—бунтарь  и вольнодумец С юных лет Лермонтов был остро восприимчив к несправедливости и лицемерию. Его стихи, особенно «Смерть Поэта» стали вызовом обществу и власти. Он не боялся отстаивать правду, что часто приводило к конфликтам и ссылкам. Его бунтарский дух делал его пророком и одновременно изгоем. </vt:lpstr>
      <vt:lpstr>Лермонтов—Герой своего времени Сам Лермонтов, со своим страстным, мятежным характером, со своим внутренними противоречиями, был настоящим героем своего времени. Его жизненный путь. полный любви, дружбы, битв, ссылок и трагического конца, отражает все главные черты его эпохи—романтизм, дуэльный кодекс, жажду подвигов и разочарование</vt:lpstr>
      <vt:lpstr>Лермонтов—художник  Талант Лермонтова не ограничивался словом. Он был превосходным художником-любителем. Его рисунки и акварели, в основном кавказских пейзажей, отличаются точностью изображения и лиризмом. Эти работы позволяют нам увидеть мир его глазами, понять, что вдохновляло его творчество</vt:lpstr>
      <vt:lpstr>  Лермонтов—Поэт  Но прежде всего Михаил Юрьевич—гений русской поэзии. Его стихи поражают музыкальностью, глубиной чувств, яркостью образов. Он создал бессмертные произведения, которые продолжают волновать сердца читателей спустя столетия, его поэзия—это исповедь души, страстная и искренняя. </vt:lpstr>
      <vt:lpstr>  Вывод: Михаил Юрьевич Лермонтов—это больше, чем поэт. Это явление., оставившее глубокий след в русской культуре. Его бунтарский дух, философские размышления, яркие образы и художественный талант делают его актуальным и сегодня. Он—вечный спутник тех, ищет истину, свободу и смысл жизни</vt:lpstr>
      <vt:lpstr>Стенгазета, посвященная М.Ю.Лермонтову</vt:lpstr>
      <vt:lpstr>Источники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Проект на тему: «Михаил Юрьевич ЛеОн больше, чем поэт»</dc:title>
  <dc:creator>Пользователь</dc:creator>
  <cp:lastModifiedBy>Пользователь</cp:lastModifiedBy>
  <cp:revision>20</cp:revision>
  <dcterms:created xsi:type="dcterms:W3CDTF">2026-02-01T14:16:18Z</dcterms:created>
  <dcterms:modified xsi:type="dcterms:W3CDTF">2026-01-11T17:26:41Z</dcterms:modified>
</cp:coreProperties>
</file>