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80" r:id="rId7"/>
    <p:sldId id="271" r:id="rId8"/>
    <p:sldId id="281" r:id="rId9"/>
    <p:sldId id="272" r:id="rId10"/>
    <p:sldId id="284" r:id="rId11"/>
    <p:sldId id="262" r:id="rId12"/>
    <p:sldId id="274" r:id="rId13"/>
    <p:sldId id="275" r:id="rId14"/>
    <p:sldId id="282" r:id="rId15"/>
    <p:sldId id="263" r:id="rId16"/>
    <p:sldId id="264" r:id="rId17"/>
    <p:sldId id="276" r:id="rId18"/>
    <p:sldId id="283" r:id="rId19"/>
    <p:sldId id="273" r:id="rId20"/>
    <p:sldId id="279" r:id="rId21"/>
    <p:sldId id="268" r:id="rId22"/>
    <p:sldId id="278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0307314-3261-4C6E-9B4E-687F9B9BF735}" type="datetimeFigureOut">
              <a:rPr lang="ru-RU" smtClean="0"/>
              <a:t>20.02.2024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93CDAC7-EB63-4F44-BFB8-81CD16E874B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27201" y="1556792"/>
            <a:ext cx="5723468" cy="2088231"/>
          </a:xfrm>
        </p:spPr>
        <p:txBody>
          <a:bodyPr>
            <a:no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>                                                                        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27200" y="4725144"/>
            <a:ext cx="5712179" cy="535478"/>
          </a:xfrm>
        </p:spPr>
        <p:txBody>
          <a:bodyPr>
            <a:normAutofit lnSpcReduction="10000"/>
          </a:bodyPr>
          <a:lstStyle/>
          <a:p>
            <a:r>
              <a:rPr lang="ru-RU" sz="1400" dirty="0" smtClean="0"/>
              <a:t>Подготовила учитель начальных классов </a:t>
            </a:r>
          </a:p>
          <a:p>
            <a:r>
              <a:rPr lang="ru-RU" sz="1400" dirty="0" smtClean="0"/>
              <a:t>Беккер</a:t>
            </a:r>
            <a:r>
              <a:rPr lang="ru-RU" sz="1400" dirty="0" smtClean="0"/>
              <a:t> </a:t>
            </a:r>
            <a:r>
              <a:rPr lang="ru-RU" sz="1400" dirty="0" smtClean="0"/>
              <a:t>Н.А.</a:t>
            </a:r>
            <a:endParaRPr lang="ru-RU" sz="1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556792"/>
            <a:ext cx="6444031" cy="228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6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Девиз урока:</a:t>
            </a:r>
            <a:br>
              <a:rPr lang="ru-RU" dirty="0" smtClean="0"/>
            </a:br>
            <a:r>
              <a:rPr lang="ru-RU" i="1" dirty="0" smtClean="0">
                <a:solidFill>
                  <a:srgbClr val="FF0000"/>
                </a:solidFill>
              </a:rPr>
              <a:t>Работай на </a:t>
            </a:r>
            <a:r>
              <a:rPr lang="ru-RU" i="1" dirty="0" smtClean="0">
                <a:solidFill>
                  <a:srgbClr val="FF0000"/>
                </a:solidFill>
              </a:rPr>
              <a:t>уроке…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</a:pPr>
            <a:endParaRPr lang="ru-RU" sz="4000" dirty="0" smtClean="0">
              <a:latin typeface="Times New Roman"/>
              <a:ea typeface="Calibri"/>
              <a:cs typeface="Times New Roman"/>
            </a:endParaRPr>
          </a:p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засучив </a:t>
            </a: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рукава</a:t>
            </a:r>
            <a:endParaRPr lang="ru-RU" sz="40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marL="18288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спустя </a:t>
            </a:r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рукава</a:t>
            </a:r>
            <a:endParaRPr lang="ru-RU" sz="4000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991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ама\Аттестация\Аттестация 2019г\Уроки\Школа молодого специалиста\ferjaz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76312"/>
            <a:ext cx="3886200" cy="490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10800000" flipV="1">
            <a:off x="1115616" y="2749102"/>
            <a:ext cx="270907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27584" y="2348881"/>
            <a:ext cx="2997111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Кафтан с широким подолом (до трёх метров) и длинными зауженными книзу рукавами назывался </a:t>
            </a:r>
            <a:r>
              <a:rPr lang="ru-RU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ферязь.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 Рукава были настолько длинными, что пока их не закатаешь (не засучишь), трудно было сделать руками что-либо полезное.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038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268760"/>
            <a:ext cx="7020272" cy="758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15000"/>
              </a:lnSpc>
              <a:spcAft>
                <a:spcPts val="0"/>
              </a:spcAft>
            </a:pPr>
            <a:endParaRPr lang="ru-RU" sz="4000" b="1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352" y="836712"/>
            <a:ext cx="691276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51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35696" y="2348880"/>
            <a:ext cx="5724644" cy="12858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72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6, 9, 12, 20, 28</a:t>
            </a:r>
            <a:endParaRPr lang="ru-RU" sz="72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30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20688"/>
            <a:ext cx="7416824" cy="55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39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700808"/>
            <a:ext cx="6147958" cy="35283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11760" y="908720"/>
            <a:ext cx="46465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Математическая разминка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505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20688"/>
            <a:ext cx="7416824" cy="55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46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42198" y="1700808"/>
            <a:ext cx="6102424" cy="3959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Сумму чисел 28 и 12 умножить на 2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(28 + 12)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=80            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Разность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чисел 62 и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58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умножить на 6	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(62 -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58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 =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                          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Сумму чисел 62 и 18 разделить на 8	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62 +18) : 8 = 10                      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Сумму чисел 30 и 12 разделить </a:t>
            </a: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3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 + 12): 3 = ?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49216" y="836712"/>
            <a:ext cx="5555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Математический диктант</a:t>
            </a:r>
            <a:endParaRPr lang="ru-RU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10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3203848" y="93108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1763713" y="942975"/>
            <a:ext cx="58324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4000" u="sng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Деление суммы на число</a:t>
            </a:r>
            <a:endParaRPr lang="ru-RU" altLang="ru-RU" sz="4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796857"/>
            <a:ext cx="6985000" cy="14335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9063" y="2471738"/>
            <a:ext cx="1511300" cy="7207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</p:txBody>
      </p:sp>
      <p:pic>
        <p:nvPicPr>
          <p:cNvPr id="24582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3" y="3509963"/>
            <a:ext cx="15303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Box 10"/>
          <p:cNvSpPr txBox="1">
            <a:spLocks noChangeArrowheads="1"/>
          </p:cNvSpPr>
          <p:nvPr/>
        </p:nvSpPr>
        <p:spPr bwMode="auto">
          <a:xfrm>
            <a:off x="131763" y="3586163"/>
            <a:ext cx="1487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3200" u="sng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13307" y="2559238"/>
            <a:ext cx="67471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делить сумму на число разными способами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5" name="TextBox 12"/>
          <p:cNvSpPr txBox="1">
            <a:spLocks noChangeArrowheads="1"/>
          </p:cNvSpPr>
          <p:nvPr/>
        </p:nvSpPr>
        <p:spPr bwMode="auto">
          <a:xfrm>
            <a:off x="-21037" y="4263546"/>
            <a:ext cx="27320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узнать… </a:t>
            </a:r>
          </a:p>
        </p:txBody>
      </p:sp>
      <p:sp>
        <p:nvSpPr>
          <p:cNvPr id="24586" name="TextBox 1"/>
          <p:cNvSpPr txBox="1">
            <a:spLocks noChangeArrowheads="1"/>
          </p:cNvSpPr>
          <p:nvPr/>
        </p:nvSpPr>
        <p:spPr bwMode="auto">
          <a:xfrm>
            <a:off x="87487" y="5060578"/>
            <a:ext cx="2147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хочу научиться…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406987" y="4306136"/>
            <a:ext cx="624681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разные способы деления суммы на число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всегда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 можно это сделать.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31185" y="5537621"/>
            <a:ext cx="5598418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делить сумму на число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05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  <p:bldP spid="3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Алгоритм.</a:t>
            </a:r>
            <a:br>
              <a:rPr lang="ru-RU" sz="3600" dirty="0" smtClean="0"/>
            </a:br>
            <a:r>
              <a:rPr lang="ru-RU" sz="3600" dirty="0" smtClean="0"/>
              <a:t>Как сумму разделить на число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2119256"/>
            <a:ext cx="6637352" cy="3613999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rgbClr val="FF0000"/>
                </a:solidFill>
              </a:rPr>
              <a:t>1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способ: </a:t>
            </a:r>
            <a:r>
              <a:rPr lang="ru-RU" dirty="0" smtClean="0"/>
              <a:t>сначала находим сумму, а потом выполняем деление.</a:t>
            </a:r>
          </a:p>
          <a:p>
            <a:pPr marL="0" indent="0">
              <a:buNone/>
            </a:pPr>
            <a:r>
              <a:rPr lang="ru-RU" sz="2800" dirty="0" smtClean="0">
                <a:solidFill>
                  <a:prstClr val="black"/>
                </a:solidFill>
              </a:rPr>
              <a:t>(</a:t>
            </a:r>
            <a:r>
              <a:rPr lang="ru-RU" sz="2800" u="sng" dirty="0">
                <a:solidFill>
                  <a:srgbClr val="0070C0"/>
                </a:solidFill>
              </a:rPr>
              <a:t>6</a:t>
            </a:r>
            <a:r>
              <a:rPr lang="ru-RU" sz="2800" u="sng" dirty="0" smtClean="0">
                <a:solidFill>
                  <a:prstClr val="black"/>
                </a:solidFill>
              </a:rPr>
              <a:t> </a:t>
            </a:r>
            <a:r>
              <a:rPr lang="ru-RU" sz="2800" u="sng" dirty="0">
                <a:solidFill>
                  <a:prstClr val="black"/>
                </a:solidFill>
              </a:rPr>
              <a:t>+ </a:t>
            </a:r>
            <a:r>
              <a:rPr lang="ru-RU" sz="2800" u="sng" dirty="0">
                <a:solidFill>
                  <a:srgbClr val="0070C0"/>
                </a:solidFill>
              </a:rPr>
              <a:t>4</a:t>
            </a:r>
            <a:r>
              <a:rPr lang="ru-RU" sz="2800" dirty="0" smtClean="0">
                <a:solidFill>
                  <a:prstClr val="black"/>
                </a:solidFill>
              </a:rPr>
              <a:t>) </a:t>
            </a:r>
            <a:r>
              <a:rPr lang="ru-RU" sz="2800" dirty="0">
                <a:solidFill>
                  <a:prstClr val="black"/>
                </a:solidFill>
              </a:rPr>
              <a:t>: </a:t>
            </a:r>
            <a:r>
              <a:rPr lang="ru-RU" sz="2800" dirty="0">
                <a:solidFill>
                  <a:prstClr val="black"/>
                </a:solidFill>
              </a:rPr>
              <a:t>2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 smtClean="0">
                <a:solidFill>
                  <a:prstClr val="black"/>
                </a:solidFill>
              </a:rPr>
              <a:t>= </a:t>
            </a:r>
            <a:r>
              <a:rPr lang="ru-RU" sz="2800" dirty="0" smtClean="0">
                <a:solidFill>
                  <a:prstClr val="black"/>
                </a:solidFill>
              </a:rPr>
              <a:t>10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 smtClean="0">
                <a:solidFill>
                  <a:prstClr val="black"/>
                </a:solidFill>
              </a:rPr>
              <a:t>: </a:t>
            </a:r>
            <a:r>
              <a:rPr lang="ru-RU" sz="2800" dirty="0" smtClean="0">
                <a:solidFill>
                  <a:prstClr val="black"/>
                </a:solidFill>
              </a:rPr>
              <a:t>2 </a:t>
            </a:r>
            <a:r>
              <a:rPr lang="ru-RU" sz="2800" dirty="0" smtClean="0">
                <a:solidFill>
                  <a:prstClr val="black"/>
                </a:solidFill>
              </a:rPr>
              <a:t>= </a:t>
            </a:r>
            <a:r>
              <a:rPr lang="ru-RU" sz="2800" dirty="0">
                <a:solidFill>
                  <a:prstClr val="black"/>
                </a:solidFill>
              </a:rPr>
              <a:t>5</a:t>
            </a:r>
            <a:endParaRPr lang="ru-RU" sz="2800" dirty="0" smtClean="0">
              <a:solidFill>
                <a:prstClr val="black"/>
              </a:solidFill>
            </a:endParaRPr>
          </a:p>
          <a:p>
            <a:pPr marL="0" lvl="0" indent="0">
              <a:buClr>
                <a:srgbClr val="AA2B1E"/>
              </a:buClr>
              <a:buNone/>
            </a:pPr>
            <a:endParaRPr lang="ru-RU" dirty="0" smtClean="0">
              <a:solidFill>
                <a:srgbClr val="FF0000"/>
              </a:solidFill>
            </a:endParaRPr>
          </a:p>
          <a:p>
            <a:pPr marL="0" lvl="0" indent="0">
              <a:buClr>
                <a:srgbClr val="AA2B1E"/>
              </a:buClr>
              <a:buNone/>
            </a:pPr>
            <a:r>
              <a:rPr lang="ru-RU" dirty="0" smtClean="0">
                <a:solidFill>
                  <a:srgbClr val="FF0000"/>
                </a:solidFill>
              </a:rPr>
              <a:t>2 </a:t>
            </a:r>
            <a:r>
              <a:rPr lang="ru-RU" dirty="0">
                <a:solidFill>
                  <a:srgbClr val="FF0000"/>
                </a:solidFill>
              </a:rPr>
              <a:t>способ: </a:t>
            </a:r>
            <a:r>
              <a:rPr lang="ru-RU" dirty="0">
                <a:solidFill>
                  <a:prstClr val="black"/>
                </a:solidFill>
              </a:rPr>
              <a:t>надо каждое слагаемое разделить на число, а результаты сложить.</a:t>
            </a:r>
          </a:p>
          <a:p>
            <a:pPr marL="0" lvl="0" indent="0">
              <a:buClr>
                <a:srgbClr val="AA2B1E"/>
              </a:buClr>
              <a:buNone/>
            </a:pPr>
            <a:r>
              <a:rPr lang="ru-RU" sz="2800" dirty="0" smtClean="0">
                <a:solidFill>
                  <a:prstClr val="black"/>
                </a:solidFill>
              </a:rPr>
              <a:t>(</a:t>
            </a:r>
            <a:r>
              <a:rPr lang="ru-RU" sz="2800" dirty="0">
                <a:solidFill>
                  <a:srgbClr val="0070C0"/>
                </a:solidFill>
              </a:rPr>
              <a:t>6</a:t>
            </a:r>
            <a:r>
              <a:rPr lang="ru-RU" sz="2800" dirty="0" smtClean="0">
                <a:solidFill>
                  <a:prstClr val="black"/>
                </a:solidFill>
              </a:rPr>
              <a:t> </a:t>
            </a:r>
            <a:r>
              <a:rPr lang="ru-RU" sz="2800" dirty="0">
                <a:solidFill>
                  <a:prstClr val="black"/>
                </a:solidFill>
              </a:rPr>
              <a:t>+ </a:t>
            </a:r>
            <a:r>
              <a:rPr lang="ru-RU" sz="2800" dirty="0">
                <a:solidFill>
                  <a:srgbClr val="0070C0"/>
                </a:solidFill>
              </a:rPr>
              <a:t>4</a:t>
            </a:r>
            <a:r>
              <a:rPr lang="ru-RU" sz="2800" dirty="0" smtClean="0">
                <a:solidFill>
                  <a:prstClr val="black"/>
                </a:solidFill>
              </a:rPr>
              <a:t>) </a:t>
            </a:r>
            <a:r>
              <a:rPr lang="ru-RU" sz="2800" dirty="0">
                <a:solidFill>
                  <a:prstClr val="black"/>
                </a:solidFill>
              </a:rPr>
              <a:t>: </a:t>
            </a:r>
            <a:r>
              <a:rPr lang="ru-RU" sz="2800" dirty="0" smtClean="0">
                <a:solidFill>
                  <a:prstClr val="black"/>
                </a:solidFill>
              </a:rPr>
              <a:t>2 </a:t>
            </a:r>
            <a:r>
              <a:rPr lang="ru-RU" sz="2800" dirty="0">
                <a:solidFill>
                  <a:prstClr val="black"/>
                </a:solidFill>
              </a:rPr>
              <a:t>= </a:t>
            </a:r>
            <a:r>
              <a:rPr lang="ru-RU" sz="2800" u="sng" dirty="0">
                <a:solidFill>
                  <a:srgbClr val="0070C0"/>
                </a:solidFill>
              </a:rPr>
              <a:t>6</a:t>
            </a:r>
            <a:r>
              <a:rPr lang="ru-RU" sz="2800" u="sng" dirty="0" smtClean="0">
                <a:solidFill>
                  <a:srgbClr val="0070C0"/>
                </a:solidFill>
              </a:rPr>
              <a:t> </a:t>
            </a:r>
            <a:r>
              <a:rPr lang="ru-RU" sz="2800" u="sng" dirty="0">
                <a:solidFill>
                  <a:prstClr val="black"/>
                </a:solidFill>
              </a:rPr>
              <a:t>: </a:t>
            </a:r>
            <a:r>
              <a:rPr lang="ru-RU" sz="2800" u="sng" dirty="0" smtClean="0">
                <a:solidFill>
                  <a:prstClr val="black"/>
                </a:solidFill>
              </a:rPr>
              <a:t>2 </a:t>
            </a:r>
            <a:r>
              <a:rPr lang="ru-RU" sz="2800" dirty="0">
                <a:solidFill>
                  <a:prstClr val="black"/>
                </a:solidFill>
              </a:rPr>
              <a:t>+ </a:t>
            </a:r>
            <a:r>
              <a:rPr lang="ru-RU" sz="2800" u="sng" dirty="0">
                <a:solidFill>
                  <a:srgbClr val="0070C0"/>
                </a:solidFill>
              </a:rPr>
              <a:t>4</a:t>
            </a:r>
            <a:r>
              <a:rPr lang="ru-RU" sz="2800" u="sng" dirty="0" smtClean="0">
                <a:solidFill>
                  <a:srgbClr val="0070C0"/>
                </a:solidFill>
              </a:rPr>
              <a:t> </a:t>
            </a:r>
            <a:r>
              <a:rPr lang="ru-RU" sz="2800" u="sng" dirty="0">
                <a:solidFill>
                  <a:prstClr val="black"/>
                </a:solidFill>
              </a:rPr>
              <a:t>: </a:t>
            </a:r>
            <a:r>
              <a:rPr lang="ru-RU" sz="2800" u="sng" dirty="0" smtClean="0">
                <a:solidFill>
                  <a:prstClr val="black"/>
                </a:solidFill>
              </a:rPr>
              <a:t>2</a:t>
            </a:r>
            <a:r>
              <a:rPr lang="ru-RU" sz="2800" dirty="0" smtClean="0">
                <a:solidFill>
                  <a:prstClr val="black"/>
                </a:solidFill>
              </a:rPr>
              <a:t>= 3 </a:t>
            </a:r>
            <a:r>
              <a:rPr lang="ru-RU" sz="2800" dirty="0">
                <a:solidFill>
                  <a:prstClr val="black"/>
                </a:solidFill>
              </a:rPr>
              <a:t>+ </a:t>
            </a:r>
            <a:r>
              <a:rPr lang="ru-RU" sz="2800" dirty="0" smtClean="0">
                <a:solidFill>
                  <a:prstClr val="black"/>
                </a:solidFill>
              </a:rPr>
              <a:t>2 </a:t>
            </a:r>
            <a:r>
              <a:rPr lang="ru-RU" sz="2800" dirty="0">
                <a:solidFill>
                  <a:prstClr val="black"/>
                </a:solidFill>
              </a:rPr>
              <a:t>= </a:t>
            </a:r>
            <a:r>
              <a:rPr lang="ru-RU" sz="2800" dirty="0" smtClean="0">
                <a:solidFill>
                  <a:prstClr val="black"/>
                </a:solidFill>
              </a:rPr>
              <a:t>5</a:t>
            </a:r>
            <a:endParaRPr lang="ru-RU" sz="2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6945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6" y="260648"/>
            <a:ext cx="9067253" cy="6120680"/>
          </a:xfrm>
          <a:prstGeom prst="rect">
            <a:avLst/>
          </a:prstGeom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8316416" y="6381328"/>
            <a:ext cx="776483" cy="4766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963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772816"/>
            <a:ext cx="7992888" cy="375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(80 +16): 4 = 80 : 4 + 16 : 4 = 20 + 4 =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(30 + 21) : 3 = 30: 3 + 21 : 3 = 10 + 7 =</a:t>
            </a:r>
            <a:r>
              <a:rPr lang="ru-RU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(11 + 13): 6 = 24 : 6= 4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Стрелка вправо 2">
            <a:hlinkClick r:id="rId2" action="ppaction://hlinksldjump"/>
          </p:cNvPr>
          <p:cNvSpPr/>
          <p:nvPr/>
        </p:nvSpPr>
        <p:spPr>
          <a:xfrm>
            <a:off x="7524328" y="5661248"/>
            <a:ext cx="79208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75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20688"/>
            <a:ext cx="7416824" cy="55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65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ама\Аттестация\Аттестация 2019г\Уроки\Школа молодого специалиста\slide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251936" cy="5439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72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03648" y="836712"/>
            <a:ext cx="6192688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4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Самостоятельная работа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1.Н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айди 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ошибки и выполни вычисления правильно.</a:t>
            </a:r>
            <a:endParaRPr lang="ru-RU" sz="24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(16 + 32) : 8 = 16 : 8 + 32 = 34</a:t>
            </a:r>
            <a:endParaRPr lang="ru-RU" sz="2400" dirty="0" smtClean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(27 + 9) : 3 = 27 : 9 + 9 : 3 = 6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dirty="0" smtClean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В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ыполни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вычисления.</a:t>
            </a:r>
            <a:endParaRPr lang="ru-RU" sz="24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(14 + 42) : 7 =</a:t>
            </a:r>
            <a:endParaRPr lang="ru-RU" sz="2400" dirty="0" smtClean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(12 + 18) : 3 =</a:t>
            </a:r>
            <a:endParaRPr lang="ru-RU" sz="2400" dirty="0" smtClean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(36 + 54) : 9 =</a:t>
            </a:r>
            <a:endParaRPr lang="ru-RU" sz="2400" dirty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27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03648" y="836712"/>
            <a:ext cx="6192688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4000" dirty="0" smtClean="0">
                <a:solidFill>
                  <a:srgbClr val="C00000"/>
                </a:solidFill>
                <a:effectLst/>
                <a:latin typeface="Times New Roman"/>
                <a:ea typeface="Times New Roman"/>
                <a:cs typeface="Times New Roman"/>
              </a:rPr>
              <a:t>Самостоятельная работа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latin typeface="Times New Roman"/>
                <a:ea typeface="Times New Roman"/>
                <a:cs typeface="Times New Roman"/>
              </a:rPr>
              <a:t>1.Н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айди </a:t>
            </a:r>
            <a:r>
              <a:rPr lang="ru-RU" sz="2400" dirty="0" smtClean="0">
                <a:effectLst/>
                <a:latin typeface="Times New Roman"/>
                <a:ea typeface="Times New Roman"/>
                <a:cs typeface="Times New Roman"/>
              </a:rPr>
              <a:t>ошибки и выполни вычисления правильно.</a:t>
            </a:r>
            <a:endParaRPr lang="ru-RU" sz="24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(16 + 32) : 8 = 16 : 8 + </a:t>
            </a:r>
            <a:r>
              <a:rPr lang="ru-RU" sz="24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32 </a:t>
            </a:r>
            <a:r>
              <a:rPr lang="ru-RU" sz="24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: 8</a:t>
            </a:r>
            <a:r>
              <a:rPr lang="ru-RU" sz="2400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= 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6</a:t>
            </a:r>
            <a:endParaRPr lang="ru-RU" sz="2400" dirty="0" smtClean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(27 + 9) : 3 = 27 :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3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+ 9 : 3 =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12</a:t>
            </a:r>
            <a:endParaRPr lang="ru-RU" sz="2400" dirty="0" smtClean="0">
              <a:solidFill>
                <a:srgbClr val="FF0000"/>
              </a:solidFill>
              <a:effectLst/>
              <a:latin typeface="Times New Roman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400" dirty="0" smtClean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В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ыполни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вычисления.</a:t>
            </a:r>
            <a:endParaRPr lang="ru-RU" sz="2400" dirty="0" smtClean="0"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(14 + 42) : 7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=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 8</a:t>
            </a:r>
            <a:endParaRPr lang="ru-RU" sz="2400" dirty="0" smtClean="0">
              <a:solidFill>
                <a:srgbClr val="0070C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(12 + 18) : 3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=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10</a:t>
            </a:r>
            <a:endParaRPr lang="ru-RU" sz="2400" dirty="0" smtClean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(36 + 54) : 9 </a:t>
            </a:r>
            <a:r>
              <a:rPr lang="ru-RU" sz="2400" dirty="0" smtClean="0">
                <a:solidFill>
                  <a:srgbClr val="0070C0"/>
                </a:solidFill>
                <a:effectLst/>
                <a:latin typeface="Times New Roman"/>
                <a:ea typeface="Times New Roman"/>
                <a:cs typeface="Times New Roman"/>
              </a:rPr>
              <a:t>=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/>
                <a:ea typeface="Times New Roman"/>
                <a:cs typeface="Times New Roman"/>
              </a:rPr>
              <a:t>10</a:t>
            </a:r>
            <a:endParaRPr lang="ru-RU" sz="2400" dirty="0">
              <a:solidFill>
                <a:srgbClr val="FF0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1925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620688"/>
            <a:ext cx="7416824" cy="55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0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3203848" y="93108"/>
            <a:ext cx="2079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</a:t>
            </a:r>
          </a:p>
        </p:txBody>
      </p:sp>
      <p:sp>
        <p:nvSpPr>
          <p:cNvPr id="24579" name="TextBox 2"/>
          <p:cNvSpPr txBox="1">
            <a:spLocks noChangeArrowheads="1"/>
          </p:cNvSpPr>
          <p:nvPr/>
        </p:nvSpPr>
        <p:spPr bwMode="auto">
          <a:xfrm>
            <a:off x="1763713" y="942975"/>
            <a:ext cx="58324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4000" u="sng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Деление суммы на число</a:t>
            </a:r>
            <a:endParaRPr lang="ru-RU" altLang="ru-RU" sz="4000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43608" y="796857"/>
            <a:ext cx="6985000" cy="14335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9063" y="2471738"/>
            <a:ext cx="1511300" cy="7207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</p:txBody>
      </p:sp>
      <p:pic>
        <p:nvPicPr>
          <p:cNvPr id="24582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3" y="3509963"/>
            <a:ext cx="15303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Box 10"/>
          <p:cNvSpPr txBox="1">
            <a:spLocks noChangeArrowheads="1"/>
          </p:cNvSpPr>
          <p:nvPr/>
        </p:nvSpPr>
        <p:spPr bwMode="auto">
          <a:xfrm>
            <a:off x="131763" y="3586163"/>
            <a:ext cx="1487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3200" u="sng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713307" y="2559238"/>
            <a:ext cx="674712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делить сумму на число разными способами</a:t>
            </a:r>
            <a:endParaRPr lang="ru-RU" alt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85" name="TextBox 12"/>
          <p:cNvSpPr txBox="1">
            <a:spLocks noChangeArrowheads="1"/>
          </p:cNvSpPr>
          <p:nvPr/>
        </p:nvSpPr>
        <p:spPr bwMode="auto">
          <a:xfrm>
            <a:off x="-21037" y="4263546"/>
            <a:ext cx="27320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хочу узнать… </a:t>
            </a:r>
          </a:p>
        </p:txBody>
      </p:sp>
      <p:sp>
        <p:nvSpPr>
          <p:cNvPr id="24586" name="TextBox 1"/>
          <p:cNvSpPr txBox="1">
            <a:spLocks noChangeArrowheads="1"/>
          </p:cNvSpPr>
          <p:nvPr/>
        </p:nvSpPr>
        <p:spPr bwMode="auto">
          <a:xfrm>
            <a:off x="87487" y="5060578"/>
            <a:ext cx="21478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хочу научиться…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406987" y="4306136"/>
            <a:ext cx="624681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разные способы деления суммы на число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всегда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 можно это сделать.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731185" y="5537621"/>
            <a:ext cx="5598418" cy="892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делить сумму на число</a:t>
            </a:r>
          </a:p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ru-RU" alt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47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  <p:bldP spid="3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764704"/>
            <a:ext cx="7122368" cy="534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51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Рефлексия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8288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Из данных фразеологических оборотов выберите 3 , которыми вы можете оценить свою работу на уроке.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не успел глазом моргнуть;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работал не покладая рук;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витал в облаках;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зарубил себе на носу;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бил баклуши;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работал в поте лица;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каша в голове;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Courier New"/>
              <a:buChar char="o"/>
            </a:pPr>
            <a:r>
              <a:rPr lang="ru-RU" dirty="0">
                <a:latin typeface="Times New Roman"/>
                <a:ea typeface="Calibri"/>
                <a:cs typeface="Times New Roman"/>
              </a:rPr>
              <a:t>ловил каждое слово.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034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z="5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71800" y="2209800"/>
            <a:ext cx="5943600" cy="25146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ru-RU" altLang="ru-RU" sz="4400" dirty="0" smtClean="0"/>
              <a:t>   </a:t>
            </a:r>
          </a:p>
        </p:txBody>
      </p:sp>
      <p:sp>
        <p:nvSpPr>
          <p:cNvPr id="43013" name="TextBox 2"/>
          <p:cNvSpPr txBox="1">
            <a:spLocks noChangeArrowheads="1"/>
          </p:cNvSpPr>
          <p:nvPr/>
        </p:nvSpPr>
        <p:spPr bwMode="auto">
          <a:xfrm>
            <a:off x="2619415" y="3005435"/>
            <a:ext cx="391645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ru-RU" alt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с.13 </a:t>
            </a:r>
            <a:r>
              <a:rPr lang="en-US" alt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alt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alt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alt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alt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7606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32737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46618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351</TotalTime>
  <Words>486</Words>
  <Application>Microsoft Office PowerPoint</Application>
  <PresentationFormat>Экран (4:3)</PresentationFormat>
  <Paragraphs>76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4" baseType="lpstr">
      <vt:lpstr>Arial</vt:lpstr>
      <vt:lpstr>Brush Script MT</vt:lpstr>
      <vt:lpstr>Calibri</vt:lpstr>
      <vt:lpstr>Constantia</vt:lpstr>
      <vt:lpstr>Courier New</vt:lpstr>
      <vt:lpstr>Franklin Gothic Book</vt:lpstr>
      <vt:lpstr>Rage Italic</vt:lpstr>
      <vt:lpstr>Symbol</vt:lpstr>
      <vt:lpstr>Times New Roman</vt:lpstr>
      <vt:lpstr>Wingdings</vt:lpstr>
      <vt:lpstr>Кнопка</vt:lpstr>
      <vt:lpstr>                                                                               </vt:lpstr>
      <vt:lpstr>Девиз урока: Работай на уроке…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Алгоритм. Как сумму разделить на число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Рефлексия</vt:lpstr>
      <vt:lpstr>Домашнее задание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математики  3 класс Деление суммы на число.</dc:title>
  <dc:creator>Home</dc:creator>
  <cp:lastModifiedBy>User</cp:lastModifiedBy>
  <cp:revision>28</cp:revision>
  <dcterms:created xsi:type="dcterms:W3CDTF">2019-01-27T17:04:01Z</dcterms:created>
  <dcterms:modified xsi:type="dcterms:W3CDTF">2024-02-20T15:41:53Z</dcterms:modified>
</cp:coreProperties>
</file>