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313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483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605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77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285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0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808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417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621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230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111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8491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7475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483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14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88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23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109423F-F247-434F-B6FF-C30F7399B8F7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85729-ED05-4430-8FCC-C073CA7D2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417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11ED66-5777-DA8C-9BBA-7E6A0CE9B8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>
                <a:solidFill>
                  <a:srgbClr val="FFFF00"/>
                </a:solidFill>
              </a:rPr>
              <a:t>Проблемное поведение </a:t>
            </a:r>
            <a:br>
              <a:rPr lang="ru-RU" sz="5400" dirty="0">
                <a:solidFill>
                  <a:srgbClr val="FFFF00"/>
                </a:solidFill>
              </a:rPr>
            </a:br>
            <a:r>
              <a:rPr lang="ru-RU" sz="5400" b="1" dirty="0">
                <a:solidFill>
                  <a:srgbClr val="FFFF00"/>
                </a:solidFill>
              </a:rPr>
              <a:t>и его коррекция у детей </a:t>
            </a:r>
            <a:br>
              <a:rPr lang="ru-RU" sz="5400" dirty="0">
                <a:solidFill>
                  <a:srgbClr val="FFFF00"/>
                </a:solidFill>
              </a:rPr>
            </a:br>
            <a:r>
              <a:rPr lang="ru-RU" sz="5400" b="1" dirty="0">
                <a:solidFill>
                  <a:srgbClr val="FFFF00"/>
                </a:solidFill>
              </a:rPr>
              <a:t>с интеллектуальными нарушениями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6581A1-C8A1-9403-97CA-C50EF61A0875}"/>
              </a:ext>
            </a:extLst>
          </p:cNvPr>
          <p:cNvSpPr txBox="1"/>
          <p:nvPr/>
        </p:nvSpPr>
        <p:spPr>
          <a:xfrm>
            <a:off x="1384917" y="4904475"/>
            <a:ext cx="10156054" cy="1156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Краевое государственное общеобразовательное бюджетное учреждение «Краснореченская специальная (коррекционное) общеобразовательная школа-интернат»     </a:t>
            </a:r>
            <a:endParaRPr lang="ru-RU" sz="16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Краснореченский г. Дальнегорск Приморский край</a:t>
            </a:r>
            <a:endParaRPr lang="ru-RU" sz="16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216740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DBBB60-7DE7-F2EA-DB72-5C7F5A36A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Что такое проблемное поведение? </a:t>
            </a:r>
            <a:r>
              <a:rPr lang="ru-RU" b="1" dirty="0"/>
              <a:t>	</a:t>
            </a:r>
            <a:br>
              <a:rPr lang="ru-RU" b="1" dirty="0"/>
            </a:br>
            <a:r>
              <a:rPr lang="ru-RU" sz="2000" dirty="0"/>
              <a:t>Это поведение, проявление которого препятствуют общению с ребенком и способствующее </a:t>
            </a:r>
            <a:r>
              <a:rPr lang="ru-RU" sz="1800" dirty="0"/>
              <a:t>социальной дезадаптации (погружению в себя, причинению физического вреда себе и окружающим и др.).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5770A7-6D41-DD2A-3F1C-8A00DF0326F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000"/>
          <a:stretch>
            <a:fillRect/>
          </a:stretch>
        </p:blipFill>
        <p:spPr>
          <a:xfrm>
            <a:off x="6729274" y="878889"/>
            <a:ext cx="4307772" cy="5424257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920729C-7F47-EECE-643A-840419E3D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3429000"/>
            <a:ext cx="5084979" cy="2758736"/>
          </a:xfrm>
        </p:spPr>
        <p:txBody>
          <a:bodyPr>
            <a:normAutofit fontScale="92500" lnSpcReduction="20000"/>
          </a:bodyPr>
          <a:lstStyle/>
          <a:p>
            <a:r>
              <a:rPr lang="ru-RU" sz="1500" dirty="0"/>
              <a:t>Можно выделить следующие </a:t>
            </a:r>
            <a:r>
              <a:rPr lang="ru-RU" sz="1500" b="1" dirty="0">
                <a:solidFill>
                  <a:srgbClr val="FF0000"/>
                </a:solidFill>
              </a:rPr>
              <a:t>виды проблемного поведения</a:t>
            </a:r>
            <a:r>
              <a:rPr lang="ru-RU" sz="1500" dirty="0">
                <a:solidFill>
                  <a:srgbClr val="FF0000"/>
                </a:solidFill>
              </a:rPr>
              <a:t>:</a:t>
            </a:r>
          </a:p>
          <a:p>
            <a:r>
              <a:rPr lang="ru-RU" sz="1500" dirty="0"/>
              <a:t>- стереотипии;</a:t>
            </a:r>
          </a:p>
          <a:p>
            <a:r>
              <a:rPr lang="ru-RU" sz="1500" dirty="0"/>
              <a:t>- неадекватные крик, смех, плач;</a:t>
            </a:r>
          </a:p>
          <a:p>
            <a:r>
              <a:rPr lang="ru-RU" sz="1500" dirty="0"/>
              <a:t>- негативизм и аффективные вспышки;</a:t>
            </a:r>
          </a:p>
          <a:p>
            <a:r>
              <a:rPr lang="ru-RU" sz="1500" dirty="0"/>
              <a:t>- агрессия;</a:t>
            </a:r>
          </a:p>
          <a:p>
            <a:r>
              <a:rPr lang="ru-RU" sz="1500" dirty="0"/>
              <a:t>- самоагрессия.</a:t>
            </a:r>
          </a:p>
          <a:p>
            <a:r>
              <a:rPr lang="ru-RU" sz="1500" dirty="0"/>
              <a:t>Разберём подробнее каждый из видов.</a:t>
            </a:r>
          </a:p>
          <a:p>
            <a:r>
              <a:rPr lang="ru-RU" sz="1500" dirty="0"/>
              <a:t>Выбор способа коррекции зависит от того, на достижение какой цели она направлена.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255544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8C2196-570A-6F31-9A06-30CD660DD47C}"/>
              </a:ext>
            </a:extLst>
          </p:cNvPr>
          <p:cNvSpPr txBox="1"/>
          <p:nvPr/>
        </p:nvSpPr>
        <p:spPr>
          <a:xfrm>
            <a:off x="603682" y="769922"/>
            <a:ext cx="11176987" cy="5192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Функции поведения: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01930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сенсорная стимуляция (формирование чувственного опыта);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01930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избегание требований или заданий;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01930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получение доступа к желаемому;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01930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привлечение внимания.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цель коррекционного процесса – научить ребенка адекватному способу поведения, помогающему ему реализовать ту же функцию поведения, что и данное проблемное поведение.8,1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Наиболее распространённое нарушения – </a:t>
            </a:r>
            <a:r>
              <a:rPr lang="ru-RU" sz="1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стереотипии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(это повторяющиеся, нефункциональные формы поведения или какой-либо деятельности). </a:t>
            </a: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Стереотипия бывает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двигательные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(например, прыжки, раскачивания, пробежки, хлопки, взмахивания, потряхивания руками, перебирание пальцами, хождение на носочках; 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оральные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стереотипии - беззвучные повторяющиеся движения губами, языком);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сенсорно-двигательные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дети перебирают пальцами у глаз; смотрят на руки; кружатся вокруг своей оси; надавливают пальцами на глаза и т.п.);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речевые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слова, фразы);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14013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2D217B-19CB-9DB8-AFE9-16E37118DB1A}"/>
              </a:ext>
            </a:extLst>
          </p:cNvPr>
          <p:cNvSpPr txBox="1"/>
          <p:nvPr/>
        </p:nvSpPr>
        <p:spPr>
          <a:xfrm>
            <a:off x="843379" y="857025"/>
            <a:ext cx="6125592" cy="5130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действия с частями объектов или нефункциональными компонентами игрового материала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раскручивание колёс; переливание воды);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эмоционально-аффективные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выполняются повторяющиеся действия, которые вызывают аффект либо у самого ребёнка, либо у других людей)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явно выраженные специфические нефункциональные ритуалы и привычки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ребёнку нужно, чтобы двери всегда оставались закрытыми или открытыми; обязательное следование одними и теми же маршрутами; одна и та же еда; ритуалы отношений);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активная деятельность по стереотипным и ограниченным видам интересов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(компьютерные игры; чтение книг на определённую тему и т.п.).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1B9A84-6644-B395-E2D8-98D872982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667" y="857025"/>
            <a:ext cx="4243527" cy="526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3477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438878-DD52-0B95-1A4B-124F17470D3E}"/>
              </a:ext>
            </a:extLst>
          </p:cNvPr>
          <p:cNvSpPr txBox="1"/>
          <p:nvPr/>
        </p:nvSpPr>
        <p:spPr>
          <a:xfrm>
            <a:off x="585925" y="601777"/>
            <a:ext cx="6356413" cy="5400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Неадекватные крик, смех, плач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не соответствующие конкретной социальной ситуации 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во время приёма пищи ребёнок начинает кричать, хотя внешних причин для крика нет).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Негативизм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это отказ от участия в какой-либо деятельности (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отказ от выполнения задания или от участия в игре и т.п.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Виды поведения, сопровождающие негативизм, могут быть различными: агрессия, крик, физическое сопротивление и т.д.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Аффективные вспышки</a:t>
            </a:r>
            <a:r>
              <a:rPr lang="ru-RU" sz="1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ярко выраженные короткие эпизоды крика, плача, иногда агрессии и самоагрессии.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Агрессия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ребёнок бьёт других людей (руками, ногами, головой и т.п.); кусает людей или предметы; бросается предметами, щипается, вцепляется в волосы, одежду, руки; царапает; плюется; ругается (вербальная агрессия).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Самоагрессия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ребёнок бьёт себя (например, по голове), ударяет себя другими предметами; бьётся о предметы (стены, поверхность стола и т.п.) или о других людей (о плечи, руки, голову); щипает, царапает, кусает себя и т.д.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2BA6642-21FA-EC52-A0E0-C786D8C5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913" y="601777"/>
            <a:ext cx="4520924" cy="568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88423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2D7435-3B8B-FB86-CF34-3CA76F51A6A1}"/>
              </a:ext>
            </a:extLst>
          </p:cNvPr>
          <p:cNvSpPr txBox="1"/>
          <p:nvPr/>
        </p:nvSpPr>
        <p:spPr>
          <a:xfrm>
            <a:off x="958788" y="738627"/>
            <a:ext cx="8833282" cy="504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Корректируемые виды проблемного поведения: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стереотипии;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неадекватный крик;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неадекватный смех;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неадекватный плач;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физическое сопротивление;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невыполнение инструкций, направленных на прерывание социально неприемлемого поведения;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агрессия;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самоагрессия.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Данные виды поведения корректируются только в том случае, если они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служат помехой при обучении и общении с ребенком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20644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81D7F8A-41E7-99D3-FFA3-2945A7761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987" y="372863"/>
            <a:ext cx="4677792" cy="61078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AB360D-D57D-AFDF-0690-09AB2790FDE8}"/>
              </a:ext>
            </a:extLst>
          </p:cNvPr>
          <p:cNvSpPr txBox="1"/>
          <p:nvPr/>
        </p:nvSpPr>
        <p:spPr>
          <a:xfrm>
            <a:off x="739066" y="760819"/>
            <a:ext cx="5040297" cy="4728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Стереотипии. Способы коррекции стереотипии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Замена проблемного поведения адекватными видами поведения, несовместимыми с проблемным поведением.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ребенок начинает трясти кистями рук, ему дается задание, в выполнении которого задействованы обе руки: физические упражнения, выполнение поделок и т.п.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Если речь идет о длительном переходе (например, по коридору), можно попросить ребенка положить руки в карманы или дать ему что-то нести (например, нетяжелые пакеты с пособиями).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523485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46430E-23E6-3EF7-3B09-7D19CAB8DCDE}"/>
              </a:ext>
            </a:extLst>
          </p:cNvPr>
          <p:cNvSpPr txBox="1"/>
          <p:nvPr/>
        </p:nvSpPr>
        <p:spPr>
          <a:xfrm>
            <a:off x="887768" y="492907"/>
            <a:ext cx="5397624" cy="5872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Поощрение при отсутствии проблемного поведения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предоставляется тогда, когда ребёнок адекватно занят какими-либо видами деятельности и не проявляет проблем поведения. Его можно 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похвалить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дать любимую игрушку (игровой материал) или лакомство, 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подчеркивая, что его хвалят за то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 хороший ученик, занимается спокойно.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Предотвращение утомления и психологического дискомфорта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заметить, в каких ситуациях стереотипии ребенка приобретают более выраженный характер, чаще проявляются. Подобные ситуации следует предотвращать: давать возможность ребенку передохнуть, не давать слишком трудных заданий.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091BC9-B816-6D5B-86CC-89485C96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784" y="692261"/>
            <a:ext cx="4634143" cy="5672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6378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2C5F93-3A02-59E6-B39F-9C0E6B01F064}"/>
              </a:ext>
            </a:extLst>
          </p:cNvPr>
          <p:cNvSpPr txBox="1"/>
          <p:nvPr/>
        </p:nvSpPr>
        <p:spPr>
          <a:xfrm>
            <a:off x="523783" y="344305"/>
            <a:ext cx="5992427" cy="6428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i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4)</a:t>
            </a:r>
            <a:r>
              <a:rPr lang="ru-RU" sz="14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Разграничение ситуаций, в которых нежелательно проблемное поведение и в которых оно допустимо</a:t>
            </a:r>
            <a:r>
              <a:rPr lang="ru-RU" sz="14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Такой способ коррекции может применяться, если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1) не удаётся перевести стереотипии в более адекватную форму;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2) ребенок проявляет выраженный дискомфорт при попытке завершить стереотипию.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Следует определить так называемую «зону отдыха», где ребёнку некоторое время (например, на переменах) позволяют проявлять стереотипии.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Время пребывания в такой «зоне отдыха» должно быть ограничено; временные рамки можно обозначить таймером или песочными часами.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i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5)</a:t>
            </a:r>
            <a:r>
              <a:rPr lang="ru-RU" sz="14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Медикаментозная коррекция</a:t>
            </a:r>
            <a:r>
              <a:rPr lang="ru-RU" sz="14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effectLst/>
                <a:ea typeface="Calibri" panose="020F0502020204030204" pitchFamily="34" charset="0"/>
              </a:rPr>
              <a:t>Стереотипии в большинстве случаев проявляются</a:t>
            </a:r>
            <a:r>
              <a:rPr lang="ru-RU" sz="1400" dirty="0">
                <a:effectLst/>
                <a:ea typeface="Calibri" panose="020F0502020204030204" pitchFamily="34" charset="0"/>
              </a:rPr>
              <a:t> вследствие внутренних факторов (например, незрелость нервной системы; утомления и дискомфорта; повышенная чувствительность к определенным стимулам и т.п.), возможности повлиять извне на данную проблему достаточно ограниченны.</a:t>
            </a:r>
            <a:r>
              <a:rPr lang="ru-RU" sz="1400" dirty="0"/>
              <a:t> Основным способом изменить данное </a:t>
            </a:r>
            <a:r>
              <a:rPr lang="ru-RU" sz="1400" b="1" dirty="0">
                <a:solidFill>
                  <a:srgbClr val="FF0000"/>
                </a:solidFill>
              </a:rPr>
              <a:t>проблемное поведение</a:t>
            </a:r>
            <a:r>
              <a:rPr lang="ru-RU" sz="1400" dirty="0"/>
              <a:t>, если </a:t>
            </a:r>
            <a:r>
              <a:rPr lang="ru-RU" sz="1400" dirty="0">
                <a:solidFill>
                  <a:srgbClr val="FF0000"/>
                </a:solidFill>
              </a:rPr>
              <a:t>оно </a:t>
            </a:r>
            <a:r>
              <a:rPr lang="ru-RU" sz="1400" b="1" dirty="0">
                <a:solidFill>
                  <a:srgbClr val="FF0000"/>
                </a:solidFill>
              </a:rPr>
              <a:t>мешает развитию и социализации ребенка</a:t>
            </a:r>
            <a:r>
              <a:rPr lang="ru-RU" sz="1400" dirty="0"/>
              <a:t>, является </a:t>
            </a:r>
            <a:r>
              <a:rPr lang="ru-RU" sz="1400" i="1" dirty="0"/>
              <a:t>медикаментозная коррекция.</a:t>
            </a:r>
            <a:endParaRPr lang="ru-RU" sz="1400" dirty="0"/>
          </a:p>
          <a:p>
            <a:pPr>
              <a:buNone/>
            </a:pP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76C275-2B43-043C-094C-1924E36C0E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934" y="619513"/>
            <a:ext cx="4199138" cy="572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2441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62E9E9-0AC9-D483-E02C-4397F85CAB4F}"/>
              </a:ext>
            </a:extLst>
          </p:cNvPr>
          <p:cNvSpPr txBox="1"/>
          <p:nvPr/>
        </p:nvSpPr>
        <p:spPr>
          <a:xfrm>
            <a:off x="630315" y="966735"/>
            <a:ext cx="5566300" cy="5314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Неадекватный крик</a:t>
            </a:r>
            <a:r>
              <a:rPr lang="ru-RU" sz="1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(ребенок громко вскрикивает или кричит на протяжении определенного времени. Такое поведение не связано с испугом или физическим дискомфортом.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Формирование адекватных способов получения желаемого или выхода из неприятной для ребенка ситуации.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ребенок говорит, то ему подсказывают, что он вместо крика может сказать, например, </a:t>
            </a:r>
            <a:r>
              <a:rPr lang="ru-RU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«помоги», «не хочу», «устал» и т.п.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используется система альтернативной коммуникации, то аналогичным образом ребенка учат подавать сигнал о своем желании/нежелании что-либо делать.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этом необходимо: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применять различные способы поощрения, привлекательные материалы;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учитывать такие факторы как утомляемость, истощаемость внимания;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искать способы мотивации в групповой работе.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984183-1C7D-4FA4-3A47-82BA64D60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640" y="435006"/>
            <a:ext cx="4377431" cy="601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0030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E66AC7-1268-B286-BF92-F77C766851C4}"/>
              </a:ext>
            </a:extLst>
          </p:cNvPr>
          <p:cNvSpPr txBox="1"/>
          <p:nvPr/>
        </p:nvSpPr>
        <p:spPr>
          <a:xfrm>
            <a:off x="594804" y="755191"/>
            <a:ext cx="10076155" cy="5347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Отсутствие подкрепления нежелательного поведения.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поощрять данное поведение (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нельзя давать то, что он просит криком, или нельзя прерывать задание, во время которого начал кричать ребёнок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Бывает необходимо увести ребенка в уединённое место.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Поощрение при отсутствии проблемного поведения. 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Может уменьшить частоту крика, если ребенок понимает, за какое именно поведение ему дают награду.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если ребенок криком добивается внимания взрослого, то похвала в то время, когда он ведет себя адекватно, может положительно повлиять на динамику проблемного поведения.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ребенок отслеживает сигнал таймера, можно предлагать ему поощрение за каждый период, когда он занимался спокойно.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  <a:tabLst>
                <a:tab pos="297815" algn="l"/>
              </a:tabLst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Тайм-аут.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во время выполнения задания ребенок начинает кричать, следует увести его в определённое место, дать ему успокоиться (стоя или сидя). Затем предложить несколько простых заданий, выполнение которых позволит ему переключиться. Потом надо вернуться в исходную ситуацию, во время которой возникло проблемное поведение.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5) Медикаментозная коррекция</a:t>
            </a: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(если причиной крика является внутреннее состояние ребенка).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01548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AD7126-C0A5-37EC-F22F-32A5DA32BE72}"/>
              </a:ext>
            </a:extLst>
          </p:cNvPr>
          <p:cNvSpPr txBox="1"/>
          <p:nvPr/>
        </p:nvSpPr>
        <p:spPr>
          <a:xfrm>
            <a:off x="523784" y="633862"/>
            <a:ext cx="5406500" cy="5836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Неадекватный плач</a:t>
            </a:r>
            <a:r>
              <a:rPr lang="ru-RU" sz="14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 течение дня отмечаются неоднократные периоды плача, не связанного с физическим дискомфортом и с ситуациями, которые могут огорчить ребенка с точки зрения социальных норм (обида, порицание и т.п.).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 </a:t>
            </a:r>
            <a:endParaRPr lang="ru-RU" sz="14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400" b="1" i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1) Прекращение эпизода неадекватного плача путём переключения. </a:t>
            </a:r>
            <a:endParaRPr lang="ru-RU" sz="14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Нужно предлагать простые задания, которые обычно </a:t>
            </a:r>
            <a:r>
              <a:rPr lang="ru-RU" sz="14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нравятся </a:t>
            </a: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ребенку</a:t>
            </a:r>
            <a:r>
              <a:rPr lang="ru-RU" sz="14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14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не вызывают у него затруднения</a:t>
            </a:r>
            <a:r>
              <a:rPr lang="ru-RU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или раздражения, например: задания на подражание (надуть щеки, высунуть язык), задания на повторение звуков. Выполнение таких заданий трудно совместить с плачем!</a:t>
            </a:r>
          </a:p>
          <a:p>
            <a:r>
              <a:rPr lang="ru-RU" sz="1400" b="1" i="1" dirty="0"/>
              <a:t> </a:t>
            </a:r>
            <a:r>
              <a:rPr lang="ru-RU" sz="1400" b="1" i="1" dirty="0">
                <a:solidFill>
                  <a:srgbClr val="FF0000"/>
                </a:solidFill>
              </a:rPr>
              <a:t>2) Предотвращение утомления и психологического дискомфорта. </a:t>
            </a:r>
            <a:endParaRPr lang="ru-RU" sz="1400" dirty="0">
              <a:solidFill>
                <a:srgbClr val="FF0000"/>
              </a:solidFill>
            </a:endParaRPr>
          </a:p>
          <a:p>
            <a:r>
              <a:rPr lang="ru-RU" sz="1400" dirty="0"/>
              <a:t>Помогут частая смена видов деятельности, перерывы для отдыха.</a:t>
            </a:r>
          </a:p>
          <a:p>
            <a:r>
              <a:rPr lang="ru-RU" sz="1400" b="1" i="1" dirty="0">
                <a:solidFill>
                  <a:srgbClr val="FF0000"/>
                </a:solidFill>
              </a:rPr>
              <a:t>3) Медикаментозная коррекция.</a:t>
            </a:r>
            <a:endParaRPr lang="ru-RU" sz="1400" dirty="0">
              <a:solidFill>
                <a:srgbClr val="FF0000"/>
              </a:solidFill>
            </a:endParaRPr>
          </a:p>
          <a:p>
            <a:r>
              <a:rPr lang="ru-RU" sz="1400" dirty="0"/>
              <a:t>(</a:t>
            </a:r>
            <a:r>
              <a:rPr lang="ru-RU" sz="1400" i="1" dirty="0"/>
              <a:t>в процессе медикаментозной коррекции необходимо наблюдать, как назначенные препараты влияют на частоту проявления данного поведения</a:t>
            </a:r>
            <a:r>
              <a:rPr lang="ru-RU" sz="1400" dirty="0"/>
              <a:t>).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F93617-5D07-8CC8-DBCA-154AA7C61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108" y="381740"/>
            <a:ext cx="4563863" cy="612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93930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7AAD4B-FAD0-4D19-2B46-2213E4DF898F}"/>
              </a:ext>
            </a:extLst>
          </p:cNvPr>
          <p:cNvSpPr txBox="1"/>
          <p:nvPr/>
        </p:nvSpPr>
        <p:spPr>
          <a:xfrm>
            <a:off x="889986" y="264756"/>
            <a:ext cx="5555201" cy="5502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Неадекватный смех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Неоднократные периоды смеха, не связанного с ситуациями, которые могут развеселить ребенка с точки зрения социальных норм (удовольствие от игры, шутка, забавное происшествие в классе).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Предотвращение утомления и психологического дискомфорта.</a:t>
            </a:r>
            <a:r>
              <a:rPr lang="ru-RU" sz="16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Обеспечить частую смену видов деятельности, перерывы для отдыха.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Тайм-аут и переключение.</a:t>
            </a:r>
            <a:r>
              <a:rPr lang="ru-RU" sz="16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Отвести ребёнка в уединенное место, дать простые задания, повторяющиеся физические упражнения, проводимые в энергичном темпе (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приседания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затем возвратить к исходной деятельности.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Медикаментозная коррекция.</a:t>
            </a:r>
            <a:endParaRPr lang="ru-RU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D5B5C9-7ED2-6E50-2096-7C1BC8086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929" y="264756"/>
            <a:ext cx="4226510" cy="565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2216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2DF9C9E-3300-552D-2524-E4778CBFA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316" y="410592"/>
            <a:ext cx="4686669" cy="6036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B425F5-0020-5AFA-8796-BA01B5E7F6EC}"/>
              </a:ext>
            </a:extLst>
          </p:cNvPr>
          <p:cNvSpPr txBox="1"/>
          <p:nvPr/>
        </p:nvSpPr>
        <p:spPr>
          <a:xfrm>
            <a:off x="634015" y="205392"/>
            <a:ext cx="5553721" cy="6470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Физическое сопротивление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время выполнения инструкций взрослого или следования привычному порядку (например, при одевании), ребёнок оказывает физическое сопротивление (отталкивает руки взрослого; вырывается, убегает с учебного кабинета и т.п.). Такое поведение не связано с пугающей или травмирующей ребёнка ситуацией.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 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Предотвращение ситуаций, приводящих к физическому сопротивлению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проанализировать ситуации, в которых возникает данное поведение (почему?).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Ребенок сопротивляться чаще всего</a:t>
            </a:r>
            <a:r>
              <a:rPr lang="ru-RU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не позволяют делать что-то, чего он хочет; принуждают к какому-то действию, которое ему непонятно или не нравится.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4179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07156D-1A43-FAE8-E386-2DB107B2FC4F}"/>
              </a:ext>
            </a:extLst>
          </p:cNvPr>
          <p:cNvSpPr txBox="1"/>
          <p:nvPr/>
        </p:nvSpPr>
        <p:spPr>
          <a:xfrm>
            <a:off x="905522" y="846509"/>
            <a:ext cx="6169981" cy="5151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Увеличить адекватную физическую активность вне класса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в спортивном зале, на прогулке), в результате чего он может стать спокойнее на учебных занятиях;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Заменить один вид помощи на другой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(словесная подсказка, моделирование)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Формирование адекватных способов получения желаемого или выхода из неприятной ситуации.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Учить ребенка использовать фразы: «дай», «хочу», «помоги», «устал» и т.п. или аналогичные им символы – карточки, жесты (если ребёнок не говорит).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Подобрать для ребёнка поощрения при отсутствии физического сопротивления во время обучения.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5) Медикаментозная коррекция.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768B97-2CC3-E254-A95A-669838452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222" y="570020"/>
            <a:ext cx="4421080" cy="570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33713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C564B8-74C3-343F-D038-61774DD09FF3}"/>
              </a:ext>
            </a:extLst>
          </p:cNvPr>
          <p:cNvSpPr txBox="1"/>
          <p:nvPr/>
        </p:nvSpPr>
        <p:spPr>
          <a:xfrm>
            <a:off x="674703" y="0"/>
            <a:ext cx="5992428" cy="6578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Невыполнение инструкций, направленных на прерывание социально неприемлемого поведения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ребёнок демонстрирует социально неприемлемое поведение (</a:t>
            </a:r>
            <a:r>
              <a:rPr lang="ru-RU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выбегает из класса; забирается на подоконник, сбрасывает тарелку со стола и т.п.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ему даётся инструкция, например, «стой», «слезай», «подними» и т.п.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 неприемлемое поведение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поведение, которое может повлечь опасность для ребёнка или окружающих.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 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Отработка необходимых инструкций в контексте, отличном от проблемной ситуации.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Наиболее распространенной инструкцией является инструкция «стой». Ее можно отрабатывать во время повторяющихся действий на месте (прыжки, хлопки), а затем во время движений в пространстве (например, в спортивном зале во время бега).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9F69B8-D1E8-57CD-AF33-99C368732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625" y="346229"/>
            <a:ext cx="4536490" cy="594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62315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DF0BBB-317C-AE0B-8C9E-C5308031724F}"/>
              </a:ext>
            </a:extLst>
          </p:cNvPr>
          <p:cNvSpPr txBox="1"/>
          <p:nvPr/>
        </p:nvSpPr>
        <p:spPr>
          <a:xfrm>
            <a:off x="801208" y="807098"/>
            <a:ext cx="10002915" cy="466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Поощрение выполнения инструкций.</a:t>
            </a:r>
            <a:r>
              <a:rPr lang="ru-RU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Поощрение может быть в начале обучения (не дольше первых одной-двух недель) и только в том случае, если ребёнок послушался с первого раза.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следует давать ребенку инструкцию, если расстояние между ним и взрослым более чем полметра. Необходимо действовать четко и оперативно, чтобы дать понять, насколько важно для всех, чтобы ребенок выполнил то, о чем его попросили.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Тайм-аут. 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Увести из класса в уединенное место, чтобы он успокоился.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Важно, чтобы: 1) нахождение в уединённом месте не являлось поощрением для данного ребенка; 2) не следует предлагать ребёнку привлекательные задания и награды до возвращения, например, в класс и нормализации его поведения.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Медикаментозная коррекция.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788339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3456D4-7C75-A540-AEC2-E0A95BDE29BB}"/>
              </a:ext>
            </a:extLst>
          </p:cNvPr>
          <p:cNvSpPr txBox="1"/>
          <p:nvPr/>
        </p:nvSpPr>
        <p:spPr>
          <a:xfrm>
            <a:off x="390618" y="186841"/>
            <a:ext cx="6738152" cy="5833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Агрессия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Ребенок бьет кого-либо рукой, ударяет по предметам рукой, пинает предметы или людей, щипается, кусается, рвет одежду или другие предметы, целенаправленно плюется, разбрасывает какие-то предметы; бранится.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коррекции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Переключение на другие действия с одновременным эмоциональным игнорированием агрессивного поведения.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Этот способ применим, когда агрессивное поведение направлено на взрослых, поскольку требовать от других детей не реагировать на то, что их кусают или бьют, невозможно.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Ребенок часто реагирует агрессией на трудные или непонятные учебные задания.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случае эпизодической агрессии можно сказать: «Положи руки на колени, возьми карандаш» и оказать помощь в выполнении задания.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282AB5-20E7-8441-9DFC-4D513EC79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041" y="506027"/>
            <a:ext cx="4184341" cy="600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2445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736667-C16A-DE84-6CFF-BACA725F6CDB}"/>
              </a:ext>
            </a:extLst>
          </p:cNvPr>
          <p:cNvSpPr txBox="1"/>
          <p:nvPr/>
        </p:nvSpPr>
        <p:spPr>
          <a:xfrm>
            <a:off x="719091" y="485770"/>
            <a:ext cx="9596761" cy="5557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Обучение альтернативным адекватным способам выражения недовольства или привлечения внимания. 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Заменить агрессивное поведение адекватными просьбами и сигналами: обучение фразам «помоги», «устал», «не хочу» и т.п.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Учить детей играть в веселые игры (в мяч, в мыльные пузыри и т.п.); организовывать хороводные, подвижные игры, чтобы ребенок получал позитивный опыт контакта со сверстниками и эмоционального внимания с их стороны.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Предотвращение ситуаций, ведущих к появлению агрессии.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Провоцировать агрессию могут трудные и непонятные задания. Предотвращению агрессии со стороны ученика помогут: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использование наглядных материалов;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правильная постановка задач;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использование принципа «от простого – к сложному».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Медикаментозная коррекция.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96324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25F79F-27C4-EDE4-56BB-6F67FAF79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381" y="410592"/>
            <a:ext cx="4011966" cy="60368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880C5-9DD3-924B-531E-A9E1F4707551}"/>
              </a:ext>
            </a:extLst>
          </p:cNvPr>
          <p:cNvSpPr txBox="1"/>
          <p:nvPr/>
        </p:nvSpPr>
        <p:spPr>
          <a:xfrm>
            <a:off x="540798" y="139894"/>
            <a:ext cx="5555202" cy="6578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Самоагрессия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(корректируемое поведение)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Ребенок проявляет по отношению к себе следующие виды поведения: бьет, кусает, щипает, целенаправленно ударяется о стену головой или другими частями тела.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Прерывание эпизода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самоагресии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переключением на адекватное поведение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эпизод самоагрессии краткий и не опасный для ребёнка, то лучше его проигнорировать и переключить на другую деятельность. 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самоагрессия длится дольше, то необходимо удержать ребёнка от такого поведения (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вложить ему в руку мягкий массажный мячик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дать какое-то интересное задание.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Если самоагрессия сильная и длительная, можно отвести ребёнка в уединенное место и удерживать его некоторое время до тех пор, пока он успокоится. После этого предложить несложные задания, а затем вернуть в исходную ситуацию.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974925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4C6B1DC-F489-2F44-9DB7-79C097BBE313}"/>
              </a:ext>
            </a:extLst>
          </p:cNvPr>
          <p:cNvSpPr txBox="1"/>
          <p:nvPr/>
        </p:nvSpPr>
        <p:spPr>
          <a:xfrm>
            <a:off x="745724" y="1038688"/>
            <a:ext cx="5246704" cy="3832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Предотвращение ситуаций, приводящих к самоагрессии.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детей, склонных к самоагрессии, часто характерна повышенная эмоциональная чувствительность (самоагрессия – реакция на конфликтные ситуации, на трудности в обучении и общении). Необходимо продумать занятость ребенка, стараясь дозировать нагрузку, вводить в занятия приятные и релаксирующие моменты.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Медикаментозная терапия незаменима при коррекции самоагрессии.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45029AD-B0BF-B985-81DE-7D335A172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270" y="310717"/>
            <a:ext cx="4626006" cy="599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96444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DF48D7-7170-6DCB-E80A-F512959CE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800" dirty="0">
                <a:solidFill>
                  <a:srgbClr val="FFFF00"/>
                </a:solidFill>
              </a:rPr>
              <a:t>Краевое государственное общеобразовательное бюджетное учреждение «Краснореченская специальная (коррекционное) общеобразовательная школа-интернат»     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с. Краснореченский г. Дальнегорск Приморский край</a:t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0160BC-4EBF-380B-2D74-65571BD43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dirty="0">
                <a:solidFill>
                  <a:srgbClr val="FFFF00"/>
                </a:solidFill>
              </a:rPr>
              <a:t>Воспитатель Бобков О.Н.</a:t>
            </a:r>
          </a:p>
          <a:p>
            <a:pPr algn="ctr"/>
            <a:r>
              <a:rPr lang="ru-RU" sz="1400">
                <a:solidFill>
                  <a:srgbClr val="FFFF00"/>
                </a:solidFill>
              </a:rPr>
              <a:t>2025 г.</a:t>
            </a:r>
            <a:endParaRPr lang="ru-RU" sz="1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747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109</TotalTime>
  <Words>2418</Words>
  <Application>Microsoft Office PowerPoint</Application>
  <PresentationFormat>Широкоэкранный</PresentationFormat>
  <Paragraphs>145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Century Gothic</vt:lpstr>
      <vt:lpstr>Times New Roman</vt:lpstr>
      <vt:lpstr>Wingdings 3</vt:lpstr>
      <vt:lpstr>Ион</vt:lpstr>
      <vt:lpstr>Проблемное поведение  и его коррекция у детей  с интеллектуальными нарушениями </vt:lpstr>
      <vt:lpstr>Что такое проблемное поведение?   Это поведение, проявление которого препятствуют общению с ребенком и способствующее социальной дезадаптации (погружению в себя, причинению физического вреда себе и окружающим и др.).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Краевое государственное общеобразовательное бюджетное учреждение «Краснореченская специальная (коррекционное) общеобразовательная школа-интернат»      с. Краснореченский г. Дальнегорск Приморский край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Олег Николаевич</dc:creator>
  <cp:lastModifiedBy>Олег Николаевич</cp:lastModifiedBy>
  <cp:revision>6</cp:revision>
  <dcterms:created xsi:type="dcterms:W3CDTF">2025-10-26T02:35:14Z</dcterms:created>
  <dcterms:modified xsi:type="dcterms:W3CDTF">2025-10-27T03:23:16Z</dcterms:modified>
</cp:coreProperties>
</file>