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57" r:id="rId3"/>
    <p:sldId id="289" r:id="rId4"/>
    <p:sldId id="293" r:id="rId5"/>
    <p:sldId id="290" r:id="rId6"/>
    <p:sldId id="291" r:id="rId7"/>
    <p:sldId id="292" r:id="rId8"/>
    <p:sldId id="267" r:id="rId9"/>
    <p:sldId id="261" r:id="rId10"/>
    <p:sldId id="258" r:id="rId11"/>
    <p:sldId id="259" r:id="rId12"/>
    <p:sldId id="265" r:id="rId13"/>
    <p:sldId id="283" r:id="rId14"/>
    <p:sldId id="288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Times New Roman" pitchFamily="18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2A5"/>
    <a:srgbClr val="FF37FF"/>
    <a:srgbClr val="FFFFFF"/>
    <a:srgbClr val="ED5D05"/>
    <a:srgbClr val="33CC33"/>
    <a:srgbClr val="B3E2FF"/>
    <a:srgbClr val="FF0000"/>
    <a:srgbClr val="0000FF"/>
    <a:srgbClr val="9900CC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0" autoAdjust="0"/>
    <p:restoredTop sz="67620" autoAdjust="0"/>
  </p:normalViewPr>
  <p:slideViewPr>
    <p:cSldViewPr>
      <p:cViewPr>
        <p:scale>
          <a:sx n="100" d="100"/>
          <a:sy n="100" d="100"/>
        </p:scale>
        <p:origin x="-194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810D5-19F7-4F77-ACF2-C2A40FD9A9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3CD922-5863-444E-9CC8-A623D450F0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D6316-7DF1-4DFE-A3DA-332A2A7347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E0073-A663-4F7F-848F-E7C486F6A0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BB06E-E770-4C31-AA84-62B5D9DDB7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7A522-B7A3-453D-9199-DE8E0B9CDD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DF3CC-F1E8-4955-B2A8-42138751BF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AA4D84-2ED1-4D1B-8733-7B7AFF445F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76086-4BA6-4D6E-B8E5-F311BAC933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06ACF-741B-4F95-9D67-E04D5EABEE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63DA3-61C9-48C8-B2AE-E240AF3DC2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fld id="{6FA5F6F0-0401-495F-989E-E2A8CADDED8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i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i="1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i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712" y="188640"/>
            <a:ext cx="6840760" cy="1368152"/>
          </a:xfrm>
        </p:spPr>
        <p:txBody>
          <a:bodyPr/>
          <a:lstStyle/>
          <a:p>
            <a:pPr>
              <a:lnSpc>
                <a:spcPts val="3600"/>
              </a:lnSpc>
            </a:pPr>
            <a:r>
              <a:rPr lang="ru-RU" sz="20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Воспитание самостоятельности у детей старшего дошкольного возраста</a:t>
            </a:r>
            <a:endParaRPr lang="ru-RU" sz="20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0" y="1988840"/>
            <a:ext cx="5004048" cy="4869160"/>
          </a:xfrm>
        </p:spPr>
        <p:txBody>
          <a:bodyPr/>
          <a:lstStyle/>
          <a:p>
            <a:pPr algn="ctr">
              <a:lnSpc>
                <a:spcPts val="3600"/>
              </a:lnSpc>
              <a:buFontTx/>
              <a:buNone/>
            </a:pP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charset="0"/>
              </a:rPr>
              <a:t>  </a:t>
            </a:r>
          </a:p>
          <a:p>
            <a:pPr algn="ctr">
              <a:lnSpc>
                <a:spcPts val="3600"/>
              </a:lnSpc>
              <a:buFontTx/>
              <a:buNone/>
            </a:pPr>
            <a:r>
              <a:rPr lang="ru-RU" b="1" dirty="0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charset="0"/>
              </a:rPr>
              <a:t/>
            </a:r>
            <a:br>
              <a:rPr lang="ru-RU" b="1" dirty="0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charset="0"/>
              </a:rPr>
            </a:br>
            <a:endParaRPr lang="ru-RU" b="1" dirty="0">
              <a:solidFill>
                <a:srgbClr val="33CC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cs typeface="Arial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683568" y="4869160"/>
            <a:ext cx="648072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lnSpc>
                <a:spcPts val="3600"/>
              </a:lnSpc>
            </a:pPr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  <a:t>Подготовила воспитатель группы№11 </a:t>
            </a:r>
            <a:r>
              <a:rPr lang="ru-RU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  <a:t>Умняшки</a:t>
            </a:r>
            <a:endParaRPr lang="ru-RU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lnSpc>
                <a:spcPts val="3600"/>
              </a:lnSpc>
            </a:pPr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  <a:t>Терешкина </a:t>
            </a:r>
            <a:r>
              <a:rPr lang="ru-RU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  <a:t>Г</a:t>
            </a:r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  <a:t>алина Григорьевна</a:t>
            </a:r>
            <a:b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</a:br>
            <a:endParaRPr lang="ru-RU" b="1" i="1" dirty="0"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700809"/>
            <a:ext cx="8352928" cy="4104456"/>
          </a:xfrm>
        </p:spPr>
        <p:txBody>
          <a:bodyPr/>
          <a:lstStyle/>
          <a:p>
            <a:pPr lvl="1" algn="ctr">
              <a:buNone/>
            </a:pPr>
            <a:endParaRPr lang="ru-RU" b="1" dirty="0" smtClean="0">
              <a:solidFill>
                <a:srgbClr val="0000FF"/>
              </a:solidFill>
              <a:latin typeface="Arial Black" pitchFamily="34" charset="0"/>
            </a:endParaRPr>
          </a:p>
          <a:p>
            <a:pPr lvl="1" algn="ctr">
              <a:buFontTx/>
              <a:buNone/>
            </a:pP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916833"/>
            <a:ext cx="820891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Самостоятельность - ценное качество, необходимое человеку в жизни, и оно должно воспитываться с раннего возраста. У маленького человечка появляется стремление к самостоятельности. И если его в этот момент не поддержать, не дать или не закрепить определённые навыки самообслуживания, то впоследствии ребёнок не приобретёт </a:t>
            </a:r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такие 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качества как трудолюбие и аккуратность, бережное отношение к вещам. </a:t>
            </a:r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Самостоятельность играет 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определённую роль в развитии ребёнка. Именно с раннего возраста начинают формироваться такие черты </a:t>
            </a:r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характера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как воля, уверенность в себе, желание добиться успеха, стремление к цели, активность и упорство в её достижении. А происходит это именно с привития навыков самообслуживания. Дети по своей природе активны. Задача взрослых развивать эту активность, направлять ее в нужное русло. </a:t>
            </a:r>
            <a:endParaRPr lang="ru-RU" sz="1400" b="1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Важно 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вовремя понять, что ребенок не так беспомощен, как нам кажется, и дать ему возможность освоить новые и интересные виды деятельности. Дайте ему почувствовать себя взрослым, и очень скоро он войдет во - вкус и многое будет делать сам. Чтобы обучить ребенка самостоятельности, не надо изобретать каких-то сложных методов. Жизнь сама предоставляет массу возможностей и ситуаций. </a:t>
            </a:r>
            <a:endParaRPr lang="ru-RU" sz="1400" b="1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Надо 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просто присмотреться и чаще привлекать его к своим взрослым заботам. </a:t>
            </a:r>
            <a:endParaRPr lang="ru-RU" sz="1400" b="1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Важно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чтобы задачи, предлагаемые малышу, были посильными </a:t>
            </a:r>
            <a:endParaRPr lang="ru-RU" sz="1400" b="1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 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безопасными для </a:t>
            </a:r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его здоровья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69269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+mn-lt"/>
              </a:rPr>
              <a:t>Ранний возраст является сложным для ребёнка и очень насыщенным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981200"/>
            <a:ext cx="8136904" cy="4114800"/>
          </a:xfrm>
        </p:spPr>
        <p:txBody>
          <a:bodyPr/>
          <a:lstStyle/>
          <a:p>
            <a:pPr marL="0" indent="0">
              <a:buNone/>
            </a:pP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Задача взрослых развивать эту </a:t>
            </a: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активность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.  Тем более в руках у взрослых имеется лучший </a:t>
            </a: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способ воспитание самостоятельности это 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– детская игра, то есть занятие, которое ребенок любит больше всего на свете. </a:t>
            </a: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Игра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занимает </a:t>
            </a: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центральное место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в жизни дошкольника, являясь преобладающим видом его деятельности. В отечественной психологии и педагогике игра рассматривается как деятельность, имеющая очень большое значение для развития ребенка дошкольного возраста. </a:t>
            </a: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Игра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создает положительный эмоциональный фон, на котором все психические процессы протекают наиболее активно. </a:t>
            </a: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Игра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не возникает стихийно, а складывается в процессе взаимодействия ребенка с предметным миром, обязательно при участии </a:t>
            </a: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взрослого. </a:t>
            </a: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Можно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сказать, что игра – это метод познания действительности. </a:t>
            </a: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Она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направляется внутренними силами и позволяет  ребенку в короткие </a:t>
            </a: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сроки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овладеть первоначальными, но весьма обширными основами </a:t>
            </a: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человеческой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культуры.</a:t>
            </a:r>
          </a:p>
        </p:txBody>
      </p:sp>
    </p:spTree>
    <p:extLst>
      <p:ext uri="{BB962C8B-B14F-4D97-AF65-F5344CB8AC3E}">
        <p14:creationId xmlns:p14="http://schemas.microsoft.com/office/powerpoint/2010/main" val="4115315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772816"/>
            <a:ext cx="7772400" cy="4323184"/>
          </a:xfrm>
        </p:spPr>
        <p:txBody>
          <a:bodyPr/>
          <a:lstStyle/>
          <a:p>
            <a:pPr marL="0" indent="0">
              <a:buNone/>
            </a:pPr>
            <a:endParaRPr lang="ru-RU" sz="1400" b="1" dirty="0" smtClean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endParaRPr lang="ru-RU" sz="1400" b="1" dirty="0">
              <a:solidFill>
                <a:srgbClr val="00B0F0"/>
              </a:solidFill>
              <a:latin typeface="Cambria" pitchFamily="18" charset="0"/>
              <a:ea typeface="Cambria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Выготский 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Л.С. видел в игре неиссякаемый источник развития личности, сферу определяющую «зону ближайшего развития». Отсюда - заключается влияние игры на развитие самостоятельности </a:t>
            </a:r>
            <a:r>
              <a:rPr lang="ru-RU" sz="1400" b="1" dirty="0" smtClean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детей</a:t>
            </a:r>
            <a:r>
              <a:rPr lang="ru-RU" sz="1400" b="1" dirty="0">
                <a:solidFill>
                  <a:srgbClr val="00B0F0"/>
                </a:solidFill>
                <a:latin typeface="Cambria" pitchFamily="18" charset="0"/>
                <a:ea typeface="Cambria" pitchFamily="18" charset="0"/>
              </a:rPr>
              <a:t> творческих способностей, личностных качеств. </a:t>
            </a:r>
            <a:endParaRPr lang="ru-RU" dirty="0"/>
          </a:p>
        </p:txBody>
      </p:sp>
      <p:pic>
        <p:nvPicPr>
          <p:cNvPr id="1026" name="Picture 2" descr="C:\Users\User\Desktop\Новая папка\IMG_1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51" y="3645024"/>
            <a:ext cx="3168352" cy="264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esktop\Новая папка\IMG_10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45024"/>
            <a:ext cx="2736304" cy="26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Новая папка\IMG_10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030" y="3645024"/>
            <a:ext cx="2843807" cy="26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456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981200"/>
            <a:ext cx="8134672" cy="4114800"/>
          </a:xfrm>
        </p:spPr>
        <p:txBody>
          <a:bodyPr/>
          <a:lstStyle/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Известно к трем годам у ребенка резко возрастает стремление к самостоятельности. У него появляется устойчивое желание самоутвердиться. Подавлять эти порывы детей ни в коем случае нельзя - это производит к существенным осложнениям в отношениях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ребенка и взрослого. Итак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дети стремятся к самостоятельности. Но возникает вопрос: «Что же они умеют выполнять самостоятельно?»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-Мыть руки, засучивая рукава; мыть лицо, не разбрызгивая воду; правильно пользоваться мылом; не мочить одежду;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насухо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вытираться полотенцем, без напоминания вешать его на отведенное место.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Одеваться и раздеваться в определенной последовательности: одежду складывать, вешать, расстегивать, застегивать пуговицы.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Замечать непорядок в одежде и самостоятельно устранять его или обращаться за помощью к взрослому.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Своевременно пользоваться носовым платком, туалетом.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Пить из чашки, есть, хорошо пережевывая пищу закрытым ртом.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Правильно пользоваться ложкой, вилкой, салфеткой.</a:t>
            </a:r>
          </a:p>
          <a:p>
            <a:pPr indent="0" algn="just">
              <a:lnSpc>
                <a:spcPts val="1690"/>
              </a:lnSpc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Убирать игрушки, строительный материал в определенное место.</a:t>
            </a:r>
          </a:p>
          <a:p>
            <a:endParaRPr lang="ru-RU" sz="1600" b="1" i="0" dirty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094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44824"/>
            <a:ext cx="8134672" cy="4251176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Для того, чтобы приобрести эти навыки требуется помощь взрослого. Надо создать необходимые условия для проявления самостоятельности. Но создание условий еще недостаточно для воспитания самостоятельности у детей. Необходимо правильно руководить действиями детей. Прежде, чем ожидать от ребенка самостоятельности, его нужно научить действиям, необходимым в процессе одевания, умывания, приема пищи. Для достижения положительных результатов эффективно использовать игру, или игровую ситуацию. В игровой ситуации использовать </a:t>
            </a:r>
            <a:r>
              <a:rPr lang="ru-RU" sz="1400" b="1" i="0" dirty="0" err="1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потешки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прибаутки. Например, во время умывания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проговаривать: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140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Без </a:t>
            </a:r>
            <a: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воды умылся котик.</a:t>
            </a:r>
            <a:b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</a:br>
            <a: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Лапкой вымыл глазки, ротик.</a:t>
            </a:r>
            <a:b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</a:br>
            <a: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А вот мне нельзя так мыться</a:t>
            </a:r>
            <a:b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</a:br>
            <a:r>
              <a:rPr lang="ru-RU" sz="140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Мама может рассердиться…и другие. </a:t>
            </a:r>
            <a:endParaRPr lang="ru-RU" sz="140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1400" b="1" i="0" dirty="0" err="1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Потешки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являются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эффективным средством обучения культурно- гигиеническим навыкам.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Использовать пальчиковые игры. Для начала предлагать простые упражнение </a:t>
            </a: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«Мытьё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рук», где вместе с детьми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имитировать мытьё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рук под струёй воды </a:t>
            </a: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разным напором. (Мыла мышка мылом лапки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)</a:t>
            </a:r>
            <a:endParaRPr lang="ru-RU" sz="1400" b="1" i="0" dirty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0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Aft>
                <a:spcPts val="0"/>
              </a:spcAft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Для закрепления навыка использовать дидактические игры, такие как: «Солнышко светит, водичку греет – мы не болеем», «Водичка, водичка ты наш лучший друг» и </a:t>
            </a:r>
            <a:r>
              <a:rPr lang="ru-RU" sz="1400" b="1" i="0" dirty="0" err="1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др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. Сюжетно ролевые игры, такие как, «Дочки матери», «Больница», «Парикмахерская». В игру включаются элементы гигиенических навыков, пояснительная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информация (врач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заботится об их здоровье, делает прививки, чтобы никто не болел)</a:t>
            </a: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Самая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больная тема– уборка игрушек – превращаем в игру! Обращаемся к детям с вопросом: «Давай проверим, есть ли у нас игрушки…данного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цвета,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квадратной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формы, из меха и т.д. Можно вызвать познавательный интерес: «А вы знаете, чего у нас больше: грузовиков или легковых автомобилей». Игра может оказать хорошую услугу и в другой проблеме – капризах за едой. Здесь как никогда необходима ваша фантазия. Волшебными свойствами можно наделить любую пищу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кто ест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эту кашу (</a:t>
            </a:r>
            <a:r>
              <a:rPr lang="ru-RU" sz="1400" b="1" i="0" dirty="0" err="1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Бэтмон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ru-RU" sz="1400" b="1" i="0" dirty="0" err="1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Лунтик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), становится сильнее и взрослее). Навыки правильного, последовательного одевания, раздевания, закрепляются также в процессе игр: «Хочу одеться правильно», «Одень куклу на прогулку», «Научим куклу Катю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раздеваться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после прогулки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.</a:t>
            </a:r>
          </a:p>
          <a:p>
            <a:pPr marL="0" lvl="0" indent="0">
              <a:spcAft>
                <a:spcPts val="0"/>
              </a:spcAft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процессе игр воспитывается у детей навыки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самостоятельности  </a:t>
            </a:r>
          </a:p>
          <a:p>
            <a:pPr marL="0" lvl="0" indent="0">
              <a:spcAft>
                <a:spcPts val="0"/>
              </a:spcAft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 самообслуживании.</a:t>
            </a:r>
            <a:endParaRPr lang="ru-RU" sz="1600" b="1" i="0" dirty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139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9144000" cy="1296144"/>
          </a:xfrm>
        </p:spPr>
        <p:txBody>
          <a:bodyPr/>
          <a:lstStyle/>
          <a:p>
            <a:r>
              <a:rPr lang="ru-RU" sz="2000" b="1" i="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Самообслуживание </a:t>
            </a:r>
            <a:endParaRPr lang="ru-RU" sz="2000" b="1" i="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0" y="1772816"/>
            <a:ext cx="9144000" cy="460851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1600" b="1" i="0" dirty="0" smtClean="0">
                <a:solidFill>
                  <a:srgbClr val="00B0F0"/>
                </a:solidFill>
              </a:rPr>
              <a:t>Это </a:t>
            </a:r>
            <a:r>
              <a:rPr lang="ru-RU" sz="1600" b="1" i="0" dirty="0">
                <a:solidFill>
                  <a:srgbClr val="00B0F0"/>
                </a:solidFill>
              </a:rPr>
              <a:t>основа освоения ребёнком культурно-гигиенических навыков</a:t>
            </a:r>
            <a:r>
              <a:rPr lang="ru-RU" sz="1600" b="1" i="0" dirty="0" smtClean="0">
                <a:solidFill>
                  <a:srgbClr val="00B0F0"/>
                </a:solidFill>
              </a:rPr>
              <a:t>:</a:t>
            </a:r>
          </a:p>
          <a:p>
            <a:pPr algn="ctr">
              <a:buFontTx/>
              <a:buNone/>
            </a:pPr>
            <a:r>
              <a:rPr lang="ru-RU" sz="1600" b="1" i="0" dirty="0" smtClean="0">
                <a:solidFill>
                  <a:srgbClr val="00B0F0"/>
                </a:solidFill>
              </a:rPr>
              <a:t> </a:t>
            </a:r>
            <a:r>
              <a:rPr lang="ru-RU" sz="1600" b="1" i="0" dirty="0">
                <a:solidFill>
                  <a:srgbClr val="00B0F0"/>
                </a:solidFill>
              </a:rPr>
              <a:t>навыков приёма пищи, </a:t>
            </a:r>
            <a:endParaRPr lang="ru-RU" sz="1600" b="1" i="0" dirty="0" smtClean="0">
              <a:solidFill>
                <a:srgbClr val="00B0F0"/>
              </a:solidFill>
            </a:endParaRPr>
          </a:p>
          <a:p>
            <a:pPr algn="ctr">
              <a:buFontTx/>
              <a:buNone/>
            </a:pPr>
            <a:r>
              <a:rPr lang="ru-RU" sz="1600" b="1" i="0" dirty="0" smtClean="0">
                <a:solidFill>
                  <a:srgbClr val="00B0F0"/>
                </a:solidFill>
              </a:rPr>
              <a:t>раздевания </a:t>
            </a:r>
            <a:r>
              <a:rPr lang="ru-RU" sz="1600" b="1" i="0" dirty="0">
                <a:solidFill>
                  <a:srgbClr val="00B0F0"/>
                </a:solidFill>
              </a:rPr>
              <a:t>и одевания, </a:t>
            </a:r>
            <a:endParaRPr lang="ru-RU" sz="1600" b="1" i="0" dirty="0" smtClean="0">
              <a:solidFill>
                <a:srgbClr val="00B0F0"/>
              </a:solidFill>
            </a:endParaRPr>
          </a:p>
          <a:p>
            <a:pPr algn="ctr">
              <a:buFontTx/>
              <a:buNone/>
            </a:pPr>
            <a:r>
              <a:rPr lang="ru-RU" sz="1600" b="1" i="0" dirty="0" smtClean="0">
                <a:solidFill>
                  <a:srgbClr val="00B0F0"/>
                </a:solidFill>
              </a:rPr>
              <a:t>умывания </a:t>
            </a:r>
            <a:r>
              <a:rPr lang="ru-RU" sz="1600" b="1" i="0" dirty="0">
                <a:solidFill>
                  <a:srgbClr val="00B0F0"/>
                </a:solidFill>
              </a:rPr>
              <a:t>и мытья </a:t>
            </a:r>
            <a:r>
              <a:rPr lang="ru-RU" sz="1600" b="1" i="0" dirty="0" smtClean="0">
                <a:solidFill>
                  <a:srgbClr val="00B0F0"/>
                </a:solidFill>
              </a:rPr>
              <a:t>рук,</a:t>
            </a:r>
          </a:p>
          <a:p>
            <a:pPr algn="ctr">
              <a:buFontTx/>
              <a:buNone/>
            </a:pPr>
            <a:r>
              <a:rPr lang="ru-RU" sz="1600" b="1" i="0" dirty="0">
                <a:solidFill>
                  <a:srgbClr val="00B0F0"/>
                </a:solidFill>
              </a:rPr>
              <a:t>з</a:t>
            </a:r>
            <a:r>
              <a:rPr lang="ru-RU" sz="1600" b="1" i="0" dirty="0" smtClean="0">
                <a:solidFill>
                  <a:srgbClr val="00B0F0"/>
                </a:solidFill>
              </a:rPr>
              <a:t>акаливающие процедуры </a:t>
            </a:r>
          </a:p>
          <a:p>
            <a:pPr algn="ctr">
              <a:buFontTx/>
              <a:buNone/>
            </a:pPr>
            <a:r>
              <a:rPr lang="ru-RU" sz="1600" b="1" i="0" dirty="0" smtClean="0">
                <a:solidFill>
                  <a:srgbClr val="00B0F0"/>
                </a:solidFill>
              </a:rPr>
              <a:t>после сна. </a:t>
            </a:r>
          </a:p>
        </p:txBody>
      </p:sp>
      <p:pic>
        <p:nvPicPr>
          <p:cNvPr id="1027" name="Picture 3" descr="C:\Users\User\Desktop\Новая папка\IMG_1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4077072"/>
            <a:ext cx="2592289" cy="198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Новая папка\IMG_1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132857"/>
            <a:ext cx="2160241" cy="182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Новая папка\IMG_1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77072"/>
            <a:ext cx="2736304" cy="2021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Новая папка\IMG_1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7"/>
            <a:ext cx="2304256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00808"/>
          </a:xfrm>
        </p:spPr>
        <p:txBody>
          <a:bodyPr/>
          <a:lstStyle/>
          <a:p>
            <a:r>
              <a:rPr lang="ru-RU" sz="20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Базовые навыки самообслуживания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2276872"/>
            <a:ext cx="7344816" cy="3456384"/>
          </a:xfrm>
        </p:spPr>
        <p:txBody>
          <a:bodyPr/>
          <a:lstStyle/>
          <a:p>
            <a:pPr algn="ctr" eaLnBrk="0" hangingPunct="0">
              <a:lnSpc>
                <a:spcPts val="3600"/>
              </a:lnSpc>
              <a:spcBef>
                <a:spcPts val="0"/>
              </a:spcBef>
              <a:buFontTx/>
              <a:buNone/>
            </a:pPr>
            <a:r>
              <a:rPr lang="ru-RU" sz="1800" b="1" i="0" dirty="0">
                <a:solidFill>
                  <a:srgbClr val="00B0F0"/>
                </a:solidFill>
              </a:rPr>
              <a:t>Навыки опрятности: </a:t>
            </a:r>
            <a:endParaRPr lang="ru-RU" sz="1800" b="1" i="0" dirty="0" smtClean="0">
              <a:solidFill>
                <a:srgbClr val="00B0F0"/>
              </a:solidFill>
            </a:endParaRPr>
          </a:p>
          <a:p>
            <a:pPr algn="ctr" eaLnBrk="0" hangingPunct="0">
              <a:lnSpc>
                <a:spcPts val="3600"/>
              </a:lnSpc>
              <a:spcBef>
                <a:spcPts val="0"/>
              </a:spcBef>
              <a:buFontTx/>
              <a:buAutoNum type="arabicPeriod"/>
            </a:pPr>
            <a:r>
              <a:rPr lang="ru-RU" sz="1800" b="1" i="0" dirty="0" smtClean="0">
                <a:solidFill>
                  <a:srgbClr val="00B0F0"/>
                </a:solidFill>
              </a:rPr>
              <a:t>При </a:t>
            </a:r>
            <a:r>
              <a:rPr lang="ru-RU" sz="1800" b="1" i="0" dirty="0">
                <a:solidFill>
                  <a:srgbClr val="00B0F0"/>
                </a:solidFill>
              </a:rPr>
              <a:t>небольшой помощи взрослых пользоваться: − носовым платком; − полотенцем; − горшком; − расчёской; − салфеткой. </a:t>
            </a:r>
            <a:endParaRPr lang="ru-RU" sz="1800" b="1" i="0" dirty="0" smtClean="0">
              <a:solidFill>
                <a:srgbClr val="00B0F0"/>
              </a:solidFill>
            </a:endParaRPr>
          </a:p>
          <a:p>
            <a:pPr marL="0" indent="0" algn="ctr" eaLnBrk="0" hangingPunc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sz="1800" b="1" i="0" dirty="0" smtClean="0">
                <a:solidFill>
                  <a:srgbClr val="00B0F0"/>
                </a:solidFill>
              </a:rPr>
              <a:t>2</a:t>
            </a:r>
            <a:r>
              <a:rPr lang="ru-RU" sz="1800" b="1" i="0" dirty="0">
                <a:solidFill>
                  <a:srgbClr val="00B0F0"/>
                </a:solidFill>
              </a:rPr>
              <a:t>. Замечать непорядок в одежде, устранять его при помощи взрослых.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52600"/>
          </a:xfrm>
        </p:spPr>
        <p:txBody>
          <a:bodyPr/>
          <a:lstStyle/>
          <a:p>
            <a:r>
              <a:rPr lang="ru-RU" sz="2000" b="1" i="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Навыки приёма пищи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5496" y="1988840"/>
            <a:ext cx="7416824" cy="3888432"/>
          </a:xfrm>
        </p:spPr>
        <p:txBody>
          <a:bodyPr/>
          <a:lstStyle/>
          <a:p>
            <a:pPr marL="2088000" lvl="5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1.Жевать </a:t>
            </a:r>
            <a:r>
              <a:rPr lang="ru-RU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с закрытым ртом</a:t>
            </a:r>
            <a:r>
              <a:rPr lang="ru-RU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. </a:t>
            </a:r>
          </a:p>
          <a:p>
            <a:pPr marL="2088000" lvl="5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2</a:t>
            </a:r>
            <a:r>
              <a:rPr lang="ru-RU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. Пользоваться ложкой (умение держать ложку, набрать в неё еду, поднести ко рту</a:t>
            </a:r>
            <a:r>
              <a:rPr lang="ru-RU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).</a:t>
            </a:r>
          </a:p>
          <a:p>
            <a:pPr marL="2088000" lvl="5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 </a:t>
            </a:r>
            <a:r>
              <a:rPr lang="ru-RU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3. Пить из чашки, держа её двумя руками. </a:t>
            </a:r>
            <a:endParaRPr lang="ru-RU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  <a:cs typeface="Verdana" pitchFamily="34" charset="0"/>
            </a:endParaRPr>
          </a:p>
          <a:p>
            <a:pPr marL="2088000" lvl="5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4</a:t>
            </a:r>
            <a:r>
              <a:rPr lang="ru-RU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. Брать самостоятельно, откусывать кусочки хлеба.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52600"/>
          </a:xfrm>
        </p:spPr>
        <p:txBody>
          <a:bodyPr/>
          <a:lstStyle/>
          <a:p>
            <a:r>
              <a:rPr lang="ru-RU" sz="20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Навыки одевания и раздевания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0" y="1844824"/>
            <a:ext cx="8748464" cy="4752528"/>
          </a:xfrm>
        </p:spPr>
        <p:txBody>
          <a:bodyPr/>
          <a:lstStyle/>
          <a:p>
            <a:pPr marL="0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1. Умение одевать (снимать) различные предметы одежды в определённой последовательности при небольшой помощи взрослых. </a:t>
            </a: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  <a:cs typeface="Verdana" pitchFamily="34" charset="0"/>
            </a:endParaRPr>
          </a:p>
          <a:p>
            <a:pPr marL="0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2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  <a:cs typeface="Verdana" pitchFamily="34" charset="0"/>
              </a:rPr>
              <a:t>. Застёгивание пуговиц, завязывание поясков, бантов на одежде при небольшой помощи взрослых.</a:t>
            </a:r>
          </a:p>
        </p:txBody>
      </p:sp>
      <p:pic>
        <p:nvPicPr>
          <p:cNvPr id="2050" name="Picture 2" descr="C:\Users\User\Desktop\Новая папка\IMG_10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66220"/>
            <a:ext cx="2736303" cy="24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Новая папка\IMG_1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270" y="3838761"/>
            <a:ext cx="2808312" cy="24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Новая папка\IMG_10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38761"/>
            <a:ext cx="2736304" cy="241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>
                <a:solidFill>
                  <a:srgbClr val="3333FF"/>
                </a:solidFill>
                <a:latin typeface="Arial Black" pitchFamily="34" charset="0"/>
              </a:rPr>
              <a:t/>
            </a:r>
            <a:br>
              <a:rPr lang="ru-RU" sz="3600" b="1">
                <a:solidFill>
                  <a:srgbClr val="3333FF"/>
                </a:solidFill>
                <a:latin typeface="Arial Black" pitchFamily="34" charset="0"/>
              </a:rPr>
            </a:br>
            <a:r>
              <a:rPr lang="ru-RU" sz="3600" b="1">
                <a:solidFill>
                  <a:srgbClr val="3333FF"/>
                </a:solidFill>
                <a:latin typeface="Arial Black" pitchFamily="34" charset="0"/>
              </a:rPr>
              <a:t/>
            </a:r>
            <a:br>
              <a:rPr lang="ru-RU" sz="3600" b="1">
                <a:solidFill>
                  <a:srgbClr val="3333FF"/>
                </a:solidFill>
                <a:latin typeface="Arial Black" pitchFamily="34" charset="0"/>
              </a:rPr>
            </a:br>
            <a:r>
              <a:rPr lang="ru-RU" sz="3600" b="1">
                <a:solidFill>
                  <a:srgbClr val="3333FF"/>
                </a:solidFill>
                <a:latin typeface="Arial Black" pitchFamily="34" charset="0"/>
              </a:rPr>
              <a:t/>
            </a:r>
            <a:br>
              <a:rPr lang="ru-RU" sz="3600" b="1">
                <a:solidFill>
                  <a:srgbClr val="3333FF"/>
                </a:solidFill>
                <a:latin typeface="Arial Black" pitchFamily="34" charset="0"/>
              </a:rPr>
            </a:br>
            <a:r>
              <a:rPr lang="ru-RU" sz="3600" b="1">
                <a:solidFill>
                  <a:srgbClr val="3333FF"/>
                </a:solidFill>
                <a:latin typeface="Arial Black" pitchFamily="34" charset="0"/>
              </a:rPr>
              <a:t/>
            </a:r>
            <a:br>
              <a:rPr lang="ru-RU" sz="3600" b="1">
                <a:solidFill>
                  <a:srgbClr val="3333FF"/>
                </a:solidFill>
                <a:latin typeface="Arial Black" pitchFamily="34" charset="0"/>
              </a:rPr>
            </a:br>
            <a:r>
              <a:rPr lang="ru-RU" sz="3600" b="1">
                <a:solidFill>
                  <a:srgbClr val="3333FF"/>
                </a:solidFill>
                <a:latin typeface="Arial Black" pitchFamily="34" charset="0"/>
              </a:rPr>
              <a:t/>
            </a:r>
            <a:br>
              <a:rPr lang="ru-RU" sz="3600" b="1">
                <a:solidFill>
                  <a:srgbClr val="3333FF"/>
                </a:solidFill>
                <a:latin typeface="Arial Black" pitchFamily="34" charset="0"/>
              </a:rPr>
            </a:br>
            <a:r>
              <a:rPr lang="ru-RU" sz="3600" b="1">
                <a:solidFill>
                  <a:srgbClr val="3333FF"/>
                </a:solidFill>
                <a:latin typeface="Arial Black" pitchFamily="34" charset="0"/>
              </a:rPr>
              <a:t/>
            </a:r>
            <a:br>
              <a:rPr lang="ru-RU" sz="3600" b="1">
                <a:solidFill>
                  <a:srgbClr val="3333FF"/>
                </a:solidFill>
                <a:latin typeface="Arial Black" pitchFamily="34" charset="0"/>
              </a:rPr>
            </a:br>
            <a:r>
              <a:rPr lang="ru-RU" sz="4000" b="1"/>
              <a:t/>
            </a:r>
            <a:br>
              <a:rPr lang="ru-RU" sz="4000" b="1"/>
            </a:br>
            <a:endParaRPr lang="ru-RU" sz="4000" b="1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0" y="332656"/>
            <a:ext cx="9144000" cy="144058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000" b="1" dirty="0">
                <a:solidFill>
                  <a:schemeClr val="bg1"/>
                </a:solidFill>
              </a:rPr>
              <a:t>Формирование навыков </a:t>
            </a:r>
            <a:r>
              <a:rPr lang="ru-RU" sz="2000" b="1" dirty="0" smtClean="0">
                <a:solidFill>
                  <a:schemeClr val="bg1"/>
                </a:solidFill>
              </a:rPr>
              <a:t>самообслуживания осуществляется в двух формах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795963" y="1700213"/>
            <a:ext cx="1547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endParaRPr lang="ru-RU" sz="2400">
              <a:latin typeface="Times New Roman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50825" y="2133600"/>
            <a:ext cx="8424863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endParaRPr lang="ru-RU">
              <a:latin typeface="Times New Roman" pitchFamily="18" charset="0"/>
            </a:endParaRPr>
          </a:p>
          <a:p>
            <a:pPr eaLnBrk="1" hangingPunct="1"/>
            <a:endParaRPr lang="ru-RU">
              <a:latin typeface="Times New Roman" pitchFamily="18" charset="0"/>
            </a:endParaRPr>
          </a:p>
          <a:p>
            <a:pPr eaLnBrk="1" hangingPunct="1"/>
            <a:endParaRPr lang="ru-RU">
              <a:latin typeface="Times New Roman" pitchFamily="18" charset="0"/>
            </a:endParaRPr>
          </a:p>
          <a:p>
            <a:pPr eaLnBrk="1" hangingPunct="1"/>
            <a:endParaRPr lang="ru-RU" sz="2400">
              <a:latin typeface="Times New Roman" pitchFamily="18" charset="0"/>
            </a:endParaRPr>
          </a:p>
          <a:p>
            <a:pPr eaLnBrk="1" hangingPunct="1"/>
            <a:endParaRPr lang="ru-RU" sz="2400"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2274838"/>
            <a:ext cx="68407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индивидуальной </a:t>
            </a:r>
            <a:r>
              <a:rPr lang="ru-RU" sz="14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(отрабатываются отдельные операции</a:t>
            </a:r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) </a:t>
            </a: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групповой (создаются объективные условия необходимости реализации данного навыка: поведение ребёнка подчиняется общему для всей группы детей правилу; при этом работает механизм подражания). </a:t>
            </a:r>
          </a:p>
          <a:p>
            <a:r>
              <a:rPr lang="ru-RU" sz="1400" b="1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В младшем дошкольном возрасте дети обладают большой подражательностью. Все виденное ими, и хорошее и плохое, отражается в их поведении. Поэтому, желая воспитать у детей самостоятельность, аккуратность, мы должны быть примером для подражания. </a:t>
            </a:r>
            <a:endParaRPr lang="ru-RU" sz="1400" b="1" dirty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52600"/>
          </a:xfrm>
        </p:spPr>
        <p:txBody>
          <a:bodyPr/>
          <a:lstStyle/>
          <a:p>
            <a:r>
              <a:rPr lang="ru-RU" sz="2000" b="1" dirty="0">
                <a:solidFill>
                  <a:schemeClr val="bg1"/>
                </a:solidFill>
                <a:latin typeface="+mn-lt"/>
              </a:rPr>
              <a:t>Методы формирования навыков самообслуживания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981200"/>
            <a:ext cx="6552728" cy="4114800"/>
          </a:xfrm>
        </p:spPr>
        <p:txBody>
          <a:bodyPr/>
          <a:lstStyle/>
          <a:p>
            <a:pPr marL="0" indent="0">
              <a:buNone/>
            </a:pPr>
            <a:r>
              <a:rPr lang="en-US" sz="1600" b="1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I</a:t>
            </a:r>
            <a:r>
              <a:rPr lang="ru-RU" sz="1600" b="1" u="sng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группа 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- Обеспечить 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создание у детей практического опыта общественного 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поведения. Показ 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действия. − Пример взрослого или других детей (деятельность подражания). 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Метод приучения (систематические упражнения). 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Целенаправленное наблюдение (питает детский опыт, исподволь формирует отношение к наблюдаемому и положительно влияет на формирование навыка). 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Метод 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игры (даёт возможность самостоятельно, свободно использовать полученные знания, навыки в процессе игры с куклой – одеть куклу, умыть и т.д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.)</a:t>
            </a:r>
          </a:p>
          <a:p>
            <a:pPr marL="0" indent="0">
              <a:buNone/>
            </a:pP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600" b="1" u="sng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II группа - 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методов 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Формирование эмоционального отношения к процессу самообслуживания − Использование литературных произведений, малых форм фольклорного жанра: песенок</a:t>
            </a:r>
            <a:r>
              <a:rPr lang="ru-RU" sz="16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ru-RU" sz="1600" b="1" i="0" dirty="0" err="1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потешек</a:t>
            </a:r>
            <a:r>
              <a:rPr lang="ru-RU" sz="16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. − Рассматривание иллюстраций, картин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(« Дети моют руки», « Дети обедают» и т.д.). − Вопросы к детям, побуждающие к решению проблемы («Кукла Катя испачкалась, что делать?»)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Развитие самостоятельности неразрывно связано с формированием у детей мотивов нравственного поведения и являются частью воспитания у них моральных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качеств. </a:t>
            </a:r>
          </a:p>
          <a:p>
            <a:pPr marL="0" indent="0">
              <a:spcBef>
                <a:spcPts val="0"/>
              </a:spcBef>
              <a:buNone/>
            </a:pP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Работу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по воспитанию 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самостоятельности  к самообслуживанию  детей осуществлять совместными </a:t>
            </a:r>
            <a:r>
              <a:rPr lang="en-US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у</a:t>
            </a: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силиями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 родителями. </a:t>
            </a: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400" b="1" i="0" dirty="0" smtClean="0">
              <a:solidFill>
                <a:srgbClr val="00B0F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b="1" i="0" dirty="0" smtClean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Разъяснять важность </a:t>
            </a:r>
            <a:r>
              <a:rPr lang="ru-RU" sz="1400" b="1" i="0" dirty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строгого выполнения в семье режима дня, установленного в ДОУ. </a:t>
            </a:r>
          </a:p>
          <a:p>
            <a:pPr marL="0" indent="0">
              <a:buNone/>
            </a:pPr>
            <a:r>
              <a:rPr lang="ru-RU" sz="1400" b="1" i="0">
                <a:solidFill>
                  <a:srgbClr val="00B0F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b="1" i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Важно</a:t>
            </a:r>
            <a:r>
              <a:rPr lang="ru-RU" b="1" i="0" dirty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, чтобы с раннего детства ребенок усвоил, что работать трудно, но почетно.</a:t>
            </a:r>
          </a:p>
        </p:txBody>
      </p:sp>
    </p:spTree>
    <p:extLst>
      <p:ext uri="{BB962C8B-B14F-4D97-AF65-F5344CB8AC3E}">
        <p14:creationId xmlns:p14="http://schemas.microsoft.com/office/powerpoint/2010/main" val="81438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Другая 1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940</TotalTime>
  <Words>1197</Words>
  <Application>Microsoft Office PowerPoint</Application>
  <PresentationFormat>Экран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Оформление по умолчанию</vt:lpstr>
      <vt:lpstr>Воспитание самостоятельности у детей старшего дошкольного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Самообслуживание </vt:lpstr>
      <vt:lpstr>Базовые навыки самообслуживания </vt:lpstr>
      <vt:lpstr>Навыки приёма пищи</vt:lpstr>
      <vt:lpstr>Навыки одевания и раздевания</vt:lpstr>
      <vt:lpstr>       </vt:lpstr>
      <vt:lpstr>Методы формирования навыков самообслуживания</vt:lpstr>
      <vt:lpstr>Презентация PowerPoint</vt:lpstr>
    </vt:vector>
  </TitlesOfParts>
  <Company>boy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Here…</dc:title>
  <dc:creator>side</dc:creator>
  <cp:lastModifiedBy>Пользователь Windows</cp:lastModifiedBy>
  <cp:revision>83</cp:revision>
  <dcterms:created xsi:type="dcterms:W3CDTF">2008-05-28T10:20:44Z</dcterms:created>
  <dcterms:modified xsi:type="dcterms:W3CDTF">2021-09-21T15:26:30Z</dcterms:modified>
</cp:coreProperties>
</file>