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310" r:id="rId3"/>
    <p:sldId id="312" r:id="rId4"/>
    <p:sldId id="311" r:id="rId5"/>
    <p:sldId id="257" r:id="rId6"/>
    <p:sldId id="258" r:id="rId7"/>
    <p:sldId id="284" r:id="rId8"/>
    <p:sldId id="285" r:id="rId9"/>
    <p:sldId id="286" r:id="rId10"/>
    <p:sldId id="287" r:id="rId11"/>
    <p:sldId id="289" r:id="rId12"/>
    <p:sldId id="293" r:id="rId13"/>
    <p:sldId id="292" r:id="rId14"/>
    <p:sldId id="291" r:id="rId15"/>
    <p:sldId id="290" r:id="rId16"/>
    <p:sldId id="294" r:id="rId17"/>
    <p:sldId id="295" r:id="rId18"/>
    <p:sldId id="298" r:id="rId19"/>
    <p:sldId id="297" r:id="rId20"/>
    <p:sldId id="296" r:id="rId21"/>
    <p:sldId id="299" r:id="rId22"/>
    <p:sldId id="300" r:id="rId23"/>
    <p:sldId id="302" r:id="rId24"/>
    <p:sldId id="303" r:id="rId25"/>
    <p:sldId id="301" r:id="rId26"/>
    <p:sldId id="304" r:id="rId27"/>
    <p:sldId id="305" r:id="rId28"/>
    <p:sldId id="306" r:id="rId29"/>
    <p:sldId id="307" r:id="rId30"/>
    <p:sldId id="308" r:id="rId31"/>
    <p:sldId id="309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F4CE6-4B2C-474B-954D-4BF59C7BCBBF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F5482-09F1-49E9-B33C-85B10517BD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F4CE6-4B2C-474B-954D-4BF59C7BCBB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05.06.2020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F5482-09F1-49E9-B33C-85B10517BDD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14.xml"/><Relationship Id="rId18" Type="http://schemas.openxmlformats.org/officeDocument/2006/relationships/slide" Target="slide17.xml"/><Relationship Id="rId26" Type="http://schemas.openxmlformats.org/officeDocument/2006/relationships/slide" Target="slide20.xml"/><Relationship Id="rId3" Type="http://schemas.openxmlformats.org/officeDocument/2006/relationships/slide" Target="slide7.xml"/><Relationship Id="rId21" Type="http://schemas.openxmlformats.org/officeDocument/2006/relationships/slide" Target="slide26.xml"/><Relationship Id="rId7" Type="http://schemas.openxmlformats.org/officeDocument/2006/relationships/slide" Target="slide23.xml"/><Relationship Id="rId12" Type="http://schemas.openxmlformats.org/officeDocument/2006/relationships/slide" Target="slide19.xml"/><Relationship Id="rId17" Type="http://schemas.openxmlformats.org/officeDocument/2006/relationships/slide" Target="slide22.xml"/><Relationship Id="rId25" Type="http://schemas.openxmlformats.org/officeDocument/2006/relationships/slide" Target="slide15.xml"/><Relationship Id="rId2" Type="http://schemas.openxmlformats.org/officeDocument/2006/relationships/slide" Target="slide5.xml"/><Relationship Id="rId16" Type="http://schemas.openxmlformats.org/officeDocument/2006/relationships/slide" Target="slide11.xml"/><Relationship Id="rId20" Type="http://schemas.openxmlformats.org/officeDocument/2006/relationships/slide" Target="slide2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24.xml"/><Relationship Id="rId24" Type="http://schemas.openxmlformats.org/officeDocument/2006/relationships/slide" Target="slide10.xml"/><Relationship Id="rId5" Type="http://schemas.openxmlformats.org/officeDocument/2006/relationships/slide" Target="slide9.xml"/><Relationship Id="rId15" Type="http://schemas.openxmlformats.org/officeDocument/2006/relationships/slide" Target="slide16.xml"/><Relationship Id="rId23" Type="http://schemas.openxmlformats.org/officeDocument/2006/relationships/slide" Target="slide28.xml"/><Relationship Id="rId10" Type="http://schemas.openxmlformats.org/officeDocument/2006/relationships/slide" Target="slide29.xml"/><Relationship Id="rId19" Type="http://schemas.openxmlformats.org/officeDocument/2006/relationships/slide" Target="slide12.xml"/><Relationship Id="rId4" Type="http://schemas.openxmlformats.org/officeDocument/2006/relationships/slide" Target="slide8.xml"/><Relationship Id="rId9" Type="http://schemas.openxmlformats.org/officeDocument/2006/relationships/slide" Target="slide13.xml"/><Relationship Id="rId14" Type="http://schemas.openxmlformats.org/officeDocument/2006/relationships/slide" Target="slide21.xml"/><Relationship Id="rId22" Type="http://schemas.openxmlformats.org/officeDocument/2006/relationships/slide" Target="slide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5716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Bookman Old Style" pitchFamily="18" charset="0"/>
              </a:rPr>
              <a:t>Обобщение по курсу ОРКСЭ Модуль «Основы исламской культуры»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5286388"/>
            <a:ext cx="6400800" cy="1071570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Учитель начальных классов ГБОУ школа 454</a:t>
            </a:r>
          </a:p>
          <a:p>
            <a:pPr algn="r"/>
            <a:r>
              <a:rPr lang="ru-RU" sz="2000" dirty="0" err="1" smtClean="0">
                <a:solidFill>
                  <a:schemeClr val="tx1"/>
                </a:solidFill>
                <a:latin typeface="Bookman Old Style" pitchFamily="18" charset="0"/>
              </a:rPr>
              <a:t>Колпинского</a:t>
            </a: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 района Санкт-Петербурга</a:t>
            </a:r>
          </a:p>
          <a:p>
            <a:pPr algn="r"/>
            <a:r>
              <a:rPr lang="ru-RU" sz="2000" dirty="0" err="1" smtClean="0">
                <a:solidFill>
                  <a:schemeClr val="tx1"/>
                </a:solidFill>
                <a:latin typeface="Bookman Old Style" pitchFamily="18" charset="0"/>
              </a:rPr>
              <a:t>Хруцкая</a:t>
            </a: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 Т.В.</a:t>
            </a:r>
            <a:endParaRPr lang="ru-RU" sz="20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796908"/>
          </a:xfrm>
        </p:spPr>
        <p:txBody>
          <a:bodyPr/>
          <a:lstStyle/>
          <a:p>
            <a:r>
              <a:rPr lang="ru-RU" dirty="0" smtClean="0">
                <a:latin typeface="Bookman Old Style" pitchFamily="18" charset="0"/>
              </a:rPr>
              <a:t>Правила игры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00108"/>
            <a:ext cx="8715436" cy="5257800"/>
          </a:xfrm>
        </p:spPr>
        <p:txBody>
          <a:bodyPr>
            <a:noAutofit/>
          </a:bodyPr>
          <a:lstStyle/>
          <a:p>
            <a:r>
              <a:rPr lang="ru-RU" sz="2100" dirty="0" smtClean="0">
                <a:latin typeface="Bookman Old Style" pitchFamily="18" charset="0"/>
              </a:rPr>
              <a:t>Группа делится на 2 команды.</a:t>
            </a:r>
          </a:p>
          <a:p>
            <a:r>
              <a:rPr lang="ru-RU" sz="2100" dirty="0" smtClean="0">
                <a:latin typeface="Bookman Old Style" pitchFamily="18" charset="0"/>
              </a:rPr>
              <a:t>Каждая команда поочередно выбирает сектор и ячейку с тем количеством баллов, которое хочет выиграть. </a:t>
            </a:r>
          </a:p>
          <a:p>
            <a:r>
              <a:rPr lang="ru-RU" sz="2100" dirty="0" smtClean="0">
                <a:latin typeface="Bookman Old Style" pitchFamily="18" charset="0"/>
              </a:rPr>
              <a:t>Если команда правильно ответила, то ей присуждается то количество баллов, которое указано на табло.</a:t>
            </a:r>
          </a:p>
          <a:p>
            <a:r>
              <a:rPr lang="ru-RU" sz="2100" dirty="0" smtClean="0">
                <a:latin typeface="Bookman Old Style" pitchFamily="18" charset="0"/>
              </a:rPr>
              <a:t>Если команда не смогла ответить на вопрос, то у неё вычитается количество баллов, указанных на табло.</a:t>
            </a:r>
          </a:p>
          <a:p>
            <a:r>
              <a:rPr lang="ru-RU" sz="2100" dirty="0" smtClean="0">
                <a:latin typeface="Bookman Old Style" pitchFamily="18" charset="0"/>
              </a:rPr>
              <a:t>Если команда ещё не заработала очки, и при этом не смогла ответить на вопрос, то у неё вычитается количество баллов, указанных на табло, в счет будущих баллов.</a:t>
            </a:r>
          </a:p>
          <a:p>
            <a:r>
              <a:rPr lang="ru-RU" sz="2100" dirty="0" smtClean="0">
                <a:latin typeface="Bookman Old Style" pitchFamily="18" charset="0"/>
              </a:rPr>
              <a:t>Вопрос нужно выслушивать до конца, обсудить с членами команды, заранее не выкрикивать ответ. Отвечает один человек от команды.</a:t>
            </a:r>
          </a:p>
          <a:p>
            <a:r>
              <a:rPr lang="ru-RU" sz="2100" dirty="0" smtClean="0">
                <a:latin typeface="Bookman Old Style" pitchFamily="18" charset="0"/>
              </a:rPr>
              <a:t>Команда, нарушившая правила лишается 10 баллов.</a:t>
            </a:r>
          </a:p>
          <a:p>
            <a:r>
              <a:rPr lang="ru-RU" sz="2100" dirty="0" smtClean="0">
                <a:latin typeface="Bookman Old Style" pitchFamily="18" charset="0"/>
              </a:rPr>
              <a:t>Команда, которая заработает больше баллов, выиграет.</a:t>
            </a:r>
          </a:p>
          <a:p>
            <a:endParaRPr lang="ru-RU" sz="2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714356"/>
            <a:ext cx="321471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Пророк Мухаммед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857364"/>
            <a:ext cx="321471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Священные писания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3000372"/>
            <a:ext cx="321471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Нравственные ценности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4214818"/>
            <a:ext cx="321471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Искусство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5357826"/>
            <a:ext cx="321471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Праздники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00496" y="71435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00496" y="3000372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3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00496" y="4214818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4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000496" y="535782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5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000496" y="1857364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6" action="ppaction://hlinksldjump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000892" y="4214818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7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00760" y="4214818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8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000628" y="4214818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9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929586" y="535782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0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000892" y="535782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1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000760" y="535782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2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00628" y="535782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3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000892" y="1857364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4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000760" y="1857364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5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000628" y="1857364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6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000892" y="3000372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7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000760" y="3000372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8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000628" y="3000372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19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929586" y="71435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0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929586" y="1857364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1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929586" y="3000372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2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929586" y="4214818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3" action="ppaction://hlinksldjump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000628" y="71435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4" action="ppaction://hlinksldjump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000760" y="71435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5" action="ppaction://hlinksldjump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7000892" y="71435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hlinkClick r:id="rId26" action="ppaction://hlinksldjump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6" name="Управляющая кнопка: в конец 35">
            <a:hlinkClick r:id="" action="ppaction://hlinkshowjump?jump=lastslide" highlightClick="1"/>
          </p:cNvPr>
          <p:cNvSpPr/>
          <p:nvPr/>
        </p:nvSpPr>
        <p:spPr>
          <a:xfrm>
            <a:off x="8286776" y="6429396"/>
            <a:ext cx="428628" cy="285728"/>
          </a:xfrm>
          <a:prstGeom prst="actionButtonEnd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769441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Год рождения Пророка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2123658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 называются священные писания ислама?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Назовите основные ценности ислама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Что можно увидеть на стенах мечети?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10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643050"/>
            <a:ext cx="7929618" cy="2123658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 называется мусульманский календарь?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Что означает имя «Мухаммед»?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 называются части Корана? Сколько их?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Закончите фразу: «Дружба и братство дороже …»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 называется искусство письма?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20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Главный мусульманский праздник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769441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Год кончины Пророка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 переводится название первой суры «</a:t>
            </a:r>
            <a:r>
              <a:rPr lang="ru-RU" sz="4400" dirty="0" err="1" smtClean="0">
                <a:latin typeface="Bookman Old Style" pitchFamily="18" charset="0"/>
              </a:rPr>
              <a:t>Фатиха</a:t>
            </a:r>
            <a:r>
              <a:rPr lang="ru-RU" sz="4400" dirty="0" smtClean="0">
                <a:latin typeface="Bookman Old Style" pitchFamily="18" charset="0"/>
              </a:rPr>
              <a:t>»?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 должны мусульмане относиться к старшим?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2123658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Что служит украшением для Корана, мечетей, книг?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30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2123658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 каким событием связан главный мусульманский праздник?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Сколько детей было у Пророка?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2800767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Сколько лет ангел </a:t>
            </a:r>
            <a:r>
              <a:rPr lang="ru-RU" sz="4400" dirty="0" err="1" smtClean="0">
                <a:latin typeface="Bookman Old Style" pitchFamily="18" charset="0"/>
              </a:rPr>
              <a:t>Джибрил</a:t>
            </a:r>
            <a:r>
              <a:rPr lang="ru-RU" sz="4400" dirty="0" smtClean="0">
                <a:latin typeface="Bookman Old Style" pitchFamily="18" charset="0"/>
              </a:rPr>
              <a:t> передавал Пророку Священный Коран?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Какие запреты существуют в исламе?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 называются картинки с изречениями из Корана?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40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42873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Второй по значимости мусульманский праздник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2123658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Какое чудесное событие произошло в детские годы Пророка?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2123658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О чем мусульмане узнают из Корана и о чем – из Сунны?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268760"/>
            <a:ext cx="7929618" cy="4832092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Bookman Old Style" pitchFamily="18" charset="0"/>
              </a:rPr>
              <a:t>Жил некогда человек. Однажды перед ним прошли хромой, слепой и отверженный. Увидев их, он впал в отчаяние и обратился к Аллаху: «О Создатель, как можешь ты быть Богом любви и не сделать ничего, чтобы помочь страдальцам?» </a:t>
            </a:r>
          </a:p>
          <a:p>
            <a:pPr algn="ctr"/>
            <a:r>
              <a:rPr lang="ru-RU" sz="2800" dirty="0" smtClean="0">
                <a:latin typeface="Bookman Old Style" pitchFamily="18" charset="0"/>
              </a:rPr>
              <a:t>В ответ прозвучало: «Я сделал для них многое. Я создал тебя…»</a:t>
            </a:r>
          </a:p>
          <a:p>
            <a:pPr algn="ctr"/>
            <a:endParaRPr lang="ru-RU" sz="2800" dirty="0" smtClean="0">
              <a:latin typeface="Bookman Old Style" pitchFamily="18" charset="0"/>
            </a:endParaRPr>
          </a:p>
          <a:p>
            <a:pPr algn="ctr"/>
            <a:r>
              <a:rPr lang="ru-RU" sz="2800" dirty="0" smtClean="0">
                <a:latin typeface="Bookman Old Style" pitchFamily="18" charset="0"/>
              </a:rPr>
              <a:t>Как вы продолжите эту притчу?</a:t>
            </a:r>
            <a:endParaRPr lang="ru-RU" sz="28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785926"/>
            <a:ext cx="7929618" cy="144655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Bookman Old Style" pitchFamily="18" charset="0"/>
              </a:rPr>
              <a:t>Почему арабы называют вязь «музыкой для глаз»?</a:t>
            </a:r>
            <a:endParaRPr lang="ru-RU" sz="44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357166"/>
            <a:ext cx="714380" cy="71438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50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357298"/>
            <a:ext cx="7929618" cy="4401205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Bookman Old Style" pitchFamily="18" charset="0"/>
              </a:rPr>
              <a:t>Как называется праздник, который отмечают некоторые народы Кавказа и Средней Азии в день весеннего равноденствия? Что символизирует этот праздник?</a:t>
            </a:r>
            <a:endParaRPr lang="ru-RU" sz="4000" dirty="0">
              <a:latin typeface="Bookman Old Style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285752" cy="214314"/>
          </a:xfrm>
          <a:prstGeom prst="actionButtonHom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643050"/>
            <a:ext cx="84249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n w="2857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Georgia" pitchFamily="18" charset="0"/>
              </a:rPr>
              <a:t>Спасибо </a:t>
            </a:r>
          </a:p>
          <a:p>
            <a:pPr algn="ctr"/>
            <a:r>
              <a:rPr lang="ru-RU" sz="8800" dirty="0" smtClean="0">
                <a:ln w="2857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Georgia" pitchFamily="18" charset="0"/>
              </a:rPr>
              <a:t>за игру!</a:t>
            </a:r>
            <a:endParaRPr lang="ru-RU" sz="8800" dirty="0">
              <a:ln w="28575">
                <a:solidFill>
                  <a:schemeClr val="accent3">
                    <a:lumMod val="50000"/>
                  </a:schemeClr>
                </a:solidFill>
              </a:ln>
              <a:solidFill>
                <a:srgbClr val="92D050"/>
              </a:solidFill>
              <a:latin typeface="Georgia" pitchFamily="18" charset="0"/>
            </a:endParaRPr>
          </a:p>
        </p:txBody>
      </p:sp>
      <p:sp>
        <p:nvSpPr>
          <p:cNvPr id="3" name="Управляющая кнопка: в начало 2">
            <a:hlinkClick r:id="rId2" action="ppaction://hlinksldjump" highlightClick="1"/>
          </p:cNvPr>
          <p:cNvSpPr/>
          <p:nvPr/>
        </p:nvSpPr>
        <p:spPr>
          <a:xfrm>
            <a:off x="8358214" y="6429396"/>
            <a:ext cx="357190" cy="214314"/>
          </a:xfrm>
          <a:prstGeom prst="actionButtonBeginning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7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7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</TotalTime>
  <Words>460</Words>
  <Application>Microsoft Office PowerPoint</Application>
  <PresentationFormat>Экран (4:3)</PresentationFormat>
  <Paragraphs>98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Тема Office</vt:lpstr>
      <vt:lpstr>1_Тема Office</vt:lpstr>
      <vt:lpstr>Обобщение по курсу ОРКСЭ Модуль «Основы исламской культуры»</vt:lpstr>
      <vt:lpstr>Слайд 2</vt:lpstr>
      <vt:lpstr>Правила игры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ACER</dc:creator>
  <cp:lastModifiedBy>Темыч</cp:lastModifiedBy>
  <cp:revision>40</cp:revision>
  <dcterms:created xsi:type="dcterms:W3CDTF">2019-05-27T15:25:53Z</dcterms:created>
  <dcterms:modified xsi:type="dcterms:W3CDTF">2020-06-05T19:45:08Z</dcterms:modified>
</cp:coreProperties>
</file>