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  <p:sldMasterId id="2147483754" r:id="rId2"/>
    <p:sldMasterId id="2147483766" r:id="rId3"/>
    <p:sldMasterId id="2147483790" r:id="rId4"/>
  </p:sldMasterIdLst>
  <p:notesMasterIdLst>
    <p:notesMasterId r:id="rId28"/>
  </p:notesMasterIdLst>
  <p:sldIdLst>
    <p:sldId id="362" r:id="rId5"/>
    <p:sldId id="405" r:id="rId6"/>
    <p:sldId id="492" r:id="rId7"/>
    <p:sldId id="493" r:id="rId8"/>
    <p:sldId id="380" r:id="rId9"/>
    <p:sldId id="426" r:id="rId10"/>
    <p:sldId id="357" r:id="rId11"/>
    <p:sldId id="495" r:id="rId12"/>
    <p:sldId id="468" r:id="rId13"/>
    <p:sldId id="503" r:id="rId14"/>
    <p:sldId id="502" r:id="rId15"/>
    <p:sldId id="478" r:id="rId16"/>
    <p:sldId id="481" r:id="rId17"/>
    <p:sldId id="433" r:id="rId18"/>
    <p:sldId id="496" r:id="rId19"/>
    <p:sldId id="321" r:id="rId20"/>
    <p:sldId id="381" r:id="rId21"/>
    <p:sldId id="450" r:id="rId22"/>
    <p:sldId id="461" r:id="rId23"/>
    <p:sldId id="460" r:id="rId24"/>
    <p:sldId id="498" r:id="rId25"/>
    <p:sldId id="408" r:id="rId26"/>
    <p:sldId id="407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7EAF7-8A6B-4197-813B-11FA36BFFD47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9A9E1-B97F-404B-917B-D23F862E6F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959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398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748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56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238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386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52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47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772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783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847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4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04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D9EC2-603C-4415-8785-87F8F9F790AC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3A2BC-E7C3-41E6-B035-827230239F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792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8F0D9-C52A-4E92-806E-B314F71C9836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6CB1C-B5B9-46B7-99FA-1E2C6030E3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533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D1B6C-9D64-4ADE-A774-27CFA58C7521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D4CF8-66A3-41C5-8816-B95C950F1E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115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46C6D-6AA5-4CC6-86C6-C5BF1A7FEA6A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D2AC5-AD38-4197-B39A-37C2C993A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184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724DD-818F-4A9B-9513-5861511786F6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F1862-137C-4C88-B88E-9DB4944910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534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D11B8-CBFC-4712-B3F3-FD026CE613CF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859F2-CA1D-40C1-AFF5-418C1478A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01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4D71-E1FA-4A41-BA34-FFD4023D51A5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D1717-C8BB-4BF1-B467-15BCB27FBC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436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BCC58-E3DA-48A6-BCAE-63BB94365EB9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EA323-F595-424C-8FDA-D63C6E61A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01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C91E3-3D1E-44D1-A515-FD6B7F3704D0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A4985-7F69-4807-86FC-55CDE8C146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175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EBC4-3212-409B-A2D1-704AA3AEE321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9FBE1-C4E3-4B88-B8CC-C09B7267FD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1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498BE-D2FF-4455-99BA-C409C9785D01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4E0EE-ACF5-4044-8FDD-452805E15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070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22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67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4456516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0960" y="285728"/>
            <a:ext cx="11430080" cy="657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04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906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918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933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22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756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077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865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816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894EE9-3708-4123-93DE-9BACA7FA6A9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98CE-8171-4A91-AA34-85BF5A9DEBCC}" type="slidenum">
              <a:rPr lang="ru-RU" altLang="ru-RU" smtClean="0"/>
              <a:pPr/>
              <a:t>‹#›</a:t>
            </a:fld>
            <a:endParaRPr lang="ru-RU" altLang="ru-RU"/>
          </a:p>
        </p:txBody>
      </p:sp>
      <p:pic>
        <p:nvPicPr>
          <p:cNvPr id="7" name="Рисунок 6" descr="post-279854-1298288370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251" y="-428625"/>
            <a:ext cx="2190749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post-279854-1298288370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4314"/>
            <a:ext cx="3143251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97e6b01896c7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340000">
            <a:off x="-838200" y="-349250"/>
            <a:ext cx="4440767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031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F29C8F-6687-4473-B2BB-D17E4DD82CD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E0FAE-16FF-4C70-87DC-BB7873DDDBF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060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40EC29-C7DA-4D24-8BB3-A38C33D8BDD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F3D40-5A43-4C78-8D13-EF714A33996D}" type="slidenum">
              <a:rPr lang="ru-RU" altLang="ru-RU" smtClean="0"/>
              <a:pPr/>
              <a:t>‹#›</a:t>
            </a:fld>
            <a:endParaRPr lang="ru-RU" altLang="ru-RU"/>
          </a:p>
        </p:txBody>
      </p:sp>
      <p:pic>
        <p:nvPicPr>
          <p:cNvPr id="7" name="Рисунок 6" descr="4456516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0960" y="285728"/>
            <a:ext cx="11430080" cy="657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23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55573B-929A-4D8B-9983-E589B6E134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5EF30-E717-4A2E-BA26-5ABFB2C8014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6607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3A8C7C-A6E9-429E-AF5E-D049BB69723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D5500-DA98-44C9-96E6-961FB610C6D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0707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AC1ABF-95A3-42C9-AE45-699F5620BC1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EA5-2824-4A6D-ADD9-E12B3CA48671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65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34F3F2-FEE2-4BD4-85F8-FF95C46CFA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1CC15-2AB8-4C4F-B95B-79561E14E37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640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26B2E1-FD37-49A8-8B0B-3189F38BF3F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B3266-101C-4884-845E-5E70D81C5B2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9549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7BC02C-99DE-43DE-9957-23CBAC6F67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FD81D-4904-43D4-8297-03EC7AB9D8A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8837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7491AF-DA63-4BBA-BF2A-9E352D0158D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7A63C-2630-4E00-830C-D0B2F3B0C6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8882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F6148-DC4D-4CC7-A586-454031FC269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6A75-E51B-4B75-8246-4EA842A6AEE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7229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476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402516-BF28-4CDC-87C2-ED2FC668DBBE}" type="datetimeFigureOut">
              <a:rPr lang="ru-RU"/>
              <a:pPr>
                <a:defRPr/>
              </a:pPr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7FF6D7-4BC6-4139-A9A6-82611ABABA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49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92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ACD8B-C019-4F22-A20A-1EF2E01E0A2B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A909E-3B3D-4BA2-A19E-1E204C73C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829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pn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gif"/><Relationship Id="rId7" Type="http://schemas.openxmlformats.org/officeDocument/2006/relationships/image" Target="../media/image72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7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jpeg"/><Relationship Id="rId7" Type="http://schemas.openxmlformats.org/officeDocument/2006/relationships/image" Target="../media/image85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jpeg"/><Relationship Id="rId9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10" Type="http://schemas.openxmlformats.org/officeDocument/2006/relationships/image" Target="../media/image102.jpeg"/><Relationship Id="rId4" Type="http://schemas.openxmlformats.org/officeDocument/2006/relationships/image" Target="../media/image96.jpeg"/><Relationship Id="rId9" Type="http://schemas.openxmlformats.org/officeDocument/2006/relationships/image" Target="../media/image10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0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111.png"/><Relationship Id="rId7" Type="http://schemas.openxmlformats.org/officeDocument/2006/relationships/image" Target="../media/image114.png"/><Relationship Id="rId2" Type="http://schemas.openxmlformats.org/officeDocument/2006/relationships/image" Target="../media/image110.gi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84.png"/><Relationship Id="rId9" Type="http://schemas.openxmlformats.org/officeDocument/2006/relationships/image" Target="../media/image1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картинка фонематический слух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298919" y="942857"/>
            <a:ext cx="3067579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872" y="669147"/>
            <a:ext cx="9951378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Фонематический слух – </a:t>
            </a:r>
            <a:b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основа правильной </a:t>
            </a:r>
            <a:b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речи</a:t>
            </a:r>
            <a:endParaRPr lang="ru-RU" dirty="0"/>
          </a:p>
        </p:txBody>
      </p:sp>
      <p:pic>
        <p:nvPicPr>
          <p:cNvPr id="1030" name="Picture 6" descr="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45661" y="4817992"/>
            <a:ext cx="21145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C:\Users\User\Downloads\003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58700" y="2205661"/>
            <a:ext cx="3012544" cy="1851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1522" y="4092790"/>
            <a:ext cx="2668339" cy="2241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bright="10000"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832" y="1815893"/>
            <a:ext cx="3026690" cy="2034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1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62604" y="4471917"/>
            <a:ext cx="2500313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578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1439"/>
            <a:ext cx="10972800" cy="1143000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Что такое фонематический слух?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314451"/>
            <a:ext cx="10972800" cy="505777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Фонематический слух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- </a:t>
            </a:r>
            <a:r>
              <a:rPr lang="ru-RU" dirty="0">
                <a:solidFill>
                  <a:srgbClr val="0000FF"/>
                </a:solidFill>
              </a:rPr>
              <a:t>это тонкий систематизированный слух, обладающий способностью осуществлять операции различения и узнавания фонем, составляющих звуковую оболочку слова.</a:t>
            </a:r>
          </a:p>
          <a:p>
            <a:pPr marL="0" indent="0" algn="just">
              <a:buNone/>
            </a:pPr>
            <a:endParaRPr lang="ru-RU" dirty="0"/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Фонематическое восприятие</a:t>
            </a:r>
            <a:r>
              <a:rPr lang="ru-RU" dirty="0"/>
              <a:t> </a:t>
            </a:r>
            <a:r>
              <a:rPr lang="ru-RU" dirty="0">
                <a:solidFill>
                  <a:srgbClr val="0000FF"/>
                </a:solidFill>
              </a:rPr>
              <a:t>— это способность воспринимать звуковой состав слова. Сколько слогов в слове? Сколько в нем звуков? Какой согласный звук стоит в конце слова? Какой гласный звук в середине слова? Именно фонематическое восприятие помогает ответить на эти вопросы.</a:t>
            </a:r>
          </a:p>
          <a:p>
            <a:pPr marL="0" indent="0" algn="just">
              <a:buNone/>
            </a:pPr>
            <a:endParaRPr lang="ru-RU" dirty="0"/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Фонематический анализ</a:t>
            </a:r>
            <a:r>
              <a:rPr lang="ru-RU" dirty="0"/>
              <a:t> </a:t>
            </a:r>
            <a:r>
              <a:rPr lang="ru-RU" dirty="0">
                <a:solidFill>
                  <a:srgbClr val="0000FF"/>
                </a:solidFill>
              </a:rPr>
              <a:t>– это разложение слова на составляющие его фонемы. Функция фонематического анализа не только сложная, но и многоплановая. Выделяют следующие формы оперирования фонемами: 1. узнавание звука на фоне слова; 2. выделение первого и последнего звуков из слова; 3. определение последовательности, количества звуков, их места в слове по отношению к другим звукам. </a:t>
            </a:r>
          </a:p>
        </p:txBody>
      </p:sp>
    </p:spTree>
    <p:extLst>
      <p:ext uri="{BB962C8B-B14F-4D97-AF65-F5344CB8AC3E}">
        <p14:creationId xmlns:p14="http://schemas.microsoft.com/office/powerpoint/2010/main" val="61249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85801"/>
            <a:ext cx="10972800" cy="1214437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Диагностика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 err="1">
                <a:solidFill>
                  <a:srgbClr val="C00000"/>
                </a:solidFill>
              </a:rPr>
              <a:t>сформированности</a:t>
            </a:r>
            <a:r>
              <a:rPr lang="ru-RU" sz="4000" b="1" dirty="0">
                <a:solidFill>
                  <a:srgbClr val="C00000"/>
                </a:solidFill>
              </a:rPr>
              <a:t> фонематического слуха у детей.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900238"/>
            <a:ext cx="10972800" cy="410051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00FF"/>
                </a:solidFill>
              </a:rPr>
              <a:t>Узнавание неречевых звуков.</a:t>
            </a:r>
          </a:p>
          <a:p>
            <a:r>
              <a:rPr lang="ru-RU" sz="3600" dirty="0">
                <a:solidFill>
                  <a:srgbClr val="0000FF"/>
                </a:solidFill>
              </a:rPr>
              <a:t>Различение высоты, силы, тембра голоса.</a:t>
            </a:r>
          </a:p>
          <a:p>
            <a:r>
              <a:rPr lang="ru-RU" sz="3600" dirty="0">
                <a:solidFill>
                  <a:srgbClr val="0000FF"/>
                </a:solidFill>
              </a:rPr>
              <a:t>Различение слов, близких по звуковому составу.</a:t>
            </a:r>
          </a:p>
          <a:p>
            <a:r>
              <a:rPr lang="ru-RU" sz="3600" dirty="0">
                <a:solidFill>
                  <a:srgbClr val="0000FF"/>
                </a:solidFill>
              </a:rPr>
              <a:t>Дифференциация слогов.</a:t>
            </a:r>
          </a:p>
          <a:p>
            <a:r>
              <a:rPr lang="ru-RU" sz="3600" dirty="0">
                <a:solidFill>
                  <a:srgbClr val="0000FF"/>
                </a:solidFill>
              </a:rPr>
              <a:t>Дифференциация фонем.</a:t>
            </a:r>
          </a:p>
          <a:p>
            <a:r>
              <a:rPr lang="ru-RU" sz="3600" dirty="0">
                <a:solidFill>
                  <a:srgbClr val="0000FF"/>
                </a:solidFill>
              </a:rPr>
              <a:t>Навыки элементарного звукового анализа.</a:t>
            </a:r>
          </a:p>
        </p:txBody>
      </p:sp>
    </p:spTree>
    <p:extLst>
      <p:ext uri="{BB962C8B-B14F-4D97-AF65-F5344CB8AC3E}">
        <p14:creationId xmlns:p14="http://schemas.microsoft.com/office/powerpoint/2010/main" val="3736478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88950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FF"/>
                </a:solidFill>
              </a:rPr>
              <a:t>Узнавание неречевых звуков.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Отгадай, что звучит?</a:t>
            </a:r>
          </a:p>
        </p:txBody>
      </p:sp>
      <p:pic>
        <p:nvPicPr>
          <p:cNvPr id="9" name="Picture 8" descr="http://mobiller.by/wp-content/uploads/2016/02/tt21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2709636"/>
            <a:ext cx="3613121" cy="361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картинка будильник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71958" y="2419821"/>
            <a:ext cx="2754098" cy="361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img-fotki.yandex.ru/get/9316/16969765.185/0_7c940_17c745df_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5293" y="2709636"/>
            <a:ext cx="3365612" cy="318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423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602" y="450740"/>
            <a:ext cx="10972800" cy="123666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FF"/>
                </a:solidFill>
              </a:rPr>
              <a:t>Различение слов, близких по звуковому составу </a:t>
            </a:r>
            <a:r>
              <a:rPr lang="ru-RU" b="1" dirty="0">
                <a:solidFill>
                  <a:srgbClr val="C00000"/>
                </a:solidFill>
              </a:rPr>
              <a:t>Покажи картинку</a:t>
            </a:r>
            <a:br>
              <a:rPr lang="ru-RU" b="1" dirty="0">
                <a:solidFill>
                  <a:srgbClr val="0000FF"/>
                </a:solidFill>
              </a:rPr>
            </a:b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6" name="Picture 8" descr="Картинки по запросу картинки уточка-удочка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7228" y="1504270"/>
            <a:ext cx="2800053" cy="225102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картинка почка-бочка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76816" y="4066414"/>
            <a:ext cx="1563067" cy="215740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://www.evince.ru/upload/goods_pic_sm/29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7401" y="1504270"/>
            <a:ext cx="2271714" cy="225102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" name="Рисунок 11" descr="http://aveweb.ru/up/down/img/psd/psd-trava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7312" y="4060884"/>
            <a:ext cx="2256503" cy="21574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3" name="Рисунок 12" descr="http://www.brennstoffe-saarland.de/media/wysiwyg/kaminholz_rinde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9004" y="4066415"/>
            <a:ext cx="2348277" cy="21574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0" name="Picture 2" descr="Картинки по запросу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59890" y="1504271"/>
            <a:ext cx="2016926" cy="225102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http://rebenky.com/pictures/00075734_bd1f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1569" y="1504270"/>
            <a:ext cx="2433080" cy="225102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2" name="Picture 4" descr="Картинки по запросу картинка бочк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7401" y="4060884"/>
            <a:ext cx="1679765" cy="216293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746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96296E-6 L 0.24844 -0.0067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22" y="-34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26093 0.0044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47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44444E-6 L -0.2306 0.00069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36" y="23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48148E-6 L 0.25495 -0.0004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3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762193" y="4109718"/>
            <a:ext cx="5319913" cy="21511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7909" y="1459735"/>
            <a:ext cx="5081587" cy="21132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62193" y="1459735"/>
            <a:ext cx="5319913" cy="21511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Картинки по запросу картинка лейк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7924" y="1884274"/>
            <a:ext cx="2530398" cy="1474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картинка скамейка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478322" y="1869517"/>
            <a:ext cx="2468487" cy="162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5941" y="1602866"/>
            <a:ext cx="1908170" cy="190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Картинки по запросу картинка гриб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09553" y="4207651"/>
            <a:ext cx="1652377" cy="195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85763" y="216791"/>
            <a:ext cx="11401425" cy="900112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00FF"/>
                </a:solidFill>
              </a:rPr>
              <a:t>Назови пары предметов, похожих по звучанию.</a:t>
            </a:r>
          </a:p>
        </p:txBody>
      </p:sp>
      <p:pic>
        <p:nvPicPr>
          <p:cNvPr id="12" name="Picture 4" descr="https://im2-tub-ru.yandex.net/i?id=131285c7ef5887383f65b4b8a18f0ea8&amp;n=33&amp;h=215&amp;w=28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2228" y="4299163"/>
            <a:ext cx="2280674" cy="170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377909" y="4125002"/>
            <a:ext cx="5081587" cy="21511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Картинки по запросу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77" t="6314" b="4480"/>
          <a:stretch/>
        </p:blipFill>
        <p:spPr bwMode="auto">
          <a:xfrm>
            <a:off x="6417645" y="4175766"/>
            <a:ext cx="2914460" cy="195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Похожее изображение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23083" y="4300752"/>
            <a:ext cx="2267527" cy="179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хожее изображение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9147" y="1559243"/>
            <a:ext cx="1935401" cy="193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398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118" y="864690"/>
            <a:ext cx="10972800" cy="68262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FF"/>
                </a:solidFill>
              </a:rPr>
              <a:t>Дифференциация слогов 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Повтори, как я скажу</a:t>
            </a:r>
            <a:br>
              <a:rPr lang="ru-RU" b="1" dirty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587" y="3055420"/>
            <a:ext cx="10972800" cy="3389769"/>
          </a:xfrm>
        </p:spPr>
        <p:txBody>
          <a:bodyPr>
            <a:normAutofit fontScale="55000" lnSpcReduction="20000"/>
          </a:bodyPr>
          <a:lstStyle/>
          <a:p>
            <a:r>
              <a:rPr lang="ru-RU" sz="5500" b="1" dirty="0"/>
              <a:t>Воспроизведение слоговых сочетаний с одним согласным и разными гласными звуками: </a:t>
            </a:r>
            <a:r>
              <a:rPr lang="ru-RU" sz="5500" b="1" i="1" dirty="0"/>
              <a:t>та – то – ту…</a:t>
            </a:r>
          </a:p>
          <a:p>
            <a:pPr marL="0" indent="0">
              <a:buNone/>
            </a:pPr>
            <a:endParaRPr lang="ru-RU" b="1" dirty="0"/>
          </a:p>
          <a:p>
            <a:r>
              <a:rPr lang="ru-RU" sz="5500" b="1" dirty="0"/>
              <a:t>Воспроизведение слоговых сочетаний с согласными звуками, различающимися по звонкости/глухости: </a:t>
            </a:r>
            <a:r>
              <a:rPr lang="ru-RU" sz="5500" b="1" i="1" dirty="0"/>
              <a:t>та – да – та …</a:t>
            </a:r>
            <a:endParaRPr lang="ru-RU" b="1" i="1" dirty="0"/>
          </a:p>
          <a:p>
            <a:pPr marL="0" indent="0">
              <a:buNone/>
            </a:pPr>
            <a:endParaRPr lang="ru-RU" sz="5500" b="1" dirty="0"/>
          </a:p>
          <a:p>
            <a:r>
              <a:rPr lang="ru-RU" sz="5500" b="1" dirty="0"/>
              <a:t>Воспроизведение слоговых сочетаний с согласными звуками, различающимися по мягкости/твердости: </a:t>
            </a:r>
            <a:r>
              <a:rPr lang="ru-RU" sz="5500" b="1" i="1" dirty="0" err="1"/>
              <a:t>тя</a:t>
            </a:r>
            <a:r>
              <a:rPr lang="ru-RU" sz="5500" b="1" i="1" dirty="0"/>
              <a:t> – та – </a:t>
            </a:r>
            <a:r>
              <a:rPr lang="ru-RU" sz="5500" b="1" i="1" dirty="0" err="1"/>
              <a:t>тя</a:t>
            </a:r>
            <a:r>
              <a:rPr lang="ru-RU" sz="5500" b="1" i="1" dirty="0"/>
              <a:t> …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9587" y="1547315"/>
            <a:ext cx="1109186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00FF"/>
                </a:solidFill>
              </a:rPr>
              <a:t>Цель </a:t>
            </a:r>
            <a:r>
              <a:rPr lang="ru-RU" sz="2800" dirty="0">
                <a:solidFill>
                  <a:srgbClr val="0000FF"/>
                </a:solidFill>
              </a:rPr>
              <a:t>– выявить умение детей запоминать на слух и повторять слоговые цепочки с согласными звуками, различающимися по звонкости/глухости, мягкости/твердости.</a:t>
            </a:r>
            <a:r>
              <a:rPr lang="ru-RU" sz="2800" b="1" dirty="0">
                <a:solidFill>
                  <a:srgbClr val="0000FF"/>
                </a:solidFill>
              </a:rPr>
              <a:t> </a:t>
            </a:r>
          </a:p>
          <a:p>
            <a:pPr algn="ctr"/>
            <a:endParaRPr lang="ru-RU" sz="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11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3" descr="https://pp.vk.me/c624429/v624429698/42c82/HseQLRcKF_U.jpg"/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34" y="1695848"/>
            <a:ext cx="3318702" cy="22840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Рисунок 9" descr="https://pp.vk.me/c624429/v624429698/42cb8/5_ovGuJtoCU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5069" y="1695848"/>
            <a:ext cx="3351087" cy="2286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Рисунок 10" descr="https://pp.vk.me/c624429/v624429698/42c8b/CBlyAiNyBN8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05188" y="1695848"/>
            <a:ext cx="3500438" cy="22840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Рисунок 11" descr="https://pp.vk.me/c624429/v624429698/42c94/WX9MPz1rVFA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34" y="4153146"/>
            <a:ext cx="3318702" cy="22352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3" name="Рисунок 12" descr="https://pp.vk.me/c624429/v624429698/42c9d/nO3MBukDC3M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5068" y="4153146"/>
            <a:ext cx="3351088" cy="22809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4" name="Прямоугольник 1"/>
          <p:cNvSpPr>
            <a:spLocks noGrp="1" noChangeArrowheads="1"/>
          </p:cNvSpPr>
          <p:nvPr>
            <p:ph type="title"/>
          </p:nvPr>
        </p:nvSpPr>
        <p:spPr bwMode="auto">
          <a:xfrm>
            <a:off x="677334" y="180643"/>
            <a:ext cx="109728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ru-RU" sz="3600" b="1" dirty="0">
                <a:solidFill>
                  <a:srgbClr val="C00000"/>
                </a:solidFill>
                <a:latin typeface="Calibri" pitchFamily="34" charset="0"/>
              </a:rPr>
              <a:t>                           Поймай звук в ладошку</a:t>
            </a:r>
            <a:br>
              <a:rPr lang="ru-RU" sz="3600" b="1" dirty="0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2800" dirty="0">
                <a:solidFill>
                  <a:srgbClr val="0000FF"/>
                </a:solidFill>
              </a:rPr>
              <a:t>Цель: выявить умение различать звуки родного языка. </a:t>
            </a:r>
            <a:r>
              <a:rPr lang="ru-RU" sz="28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ru-RU" sz="3200" b="1" dirty="0">
                <a:solidFill>
                  <a:srgbClr val="0000FF"/>
                </a:solidFill>
                <a:latin typeface="Calibri" pitchFamily="34" charset="0"/>
              </a:rPr>
              <a:t>Гласные звуки – </a:t>
            </a:r>
            <a:r>
              <a:rPr lang="ru-RU" sz="3200" b="1" dirty="0">
                <a:solidFill>
                  <a:srgbClr val="FF0000"/>
                </a:solidFill>
                <a:latin typeface="Calibri" pitchFamily="34" charset="0"/>
              </a:rPr>
              <a:t>А  У  О  Ы  И  Э</a:t>
            </a:r>
            <a:endParaRPr lang="ru-RU" sz="3200" b="1" dirty="0">
              <a:latin typeface="Calibri" pitchFamily="34" charset="0"/>
            </a:endParaRPr>
          </a:p>
        </p:txBody>
      </p:sp>
      <p:pic>
        <p:nvPicPr>
          <p:cNvPr id="14" name="Рисунок 13" descr="https://pp.vk.me/c624429/v624429698/42caf/dD_hx4oms0c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5188" y="4153146"/>
            <a:ext cx="3492246" cy="22383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92628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C:\Users\User\Downloads\003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89" y="4821796"/>
            <a:ext cx="2543174" cy="1621472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Игры и упражнения на узнавание согласных звуков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000252"/>
            <a:ext cx="10972800" cy="381476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«Поймай звук в ладошку»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«Хлопай, топай – не зевай»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«Подними флажок (фонарик)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«Светофор»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«Внимательное ушко»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«Найди картинку»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Игра «Различай и повторяй» 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 cstate="email">
            <a:lum bright="-10000"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15438" y="1212295"/>
            <a:ext cx="2366962" cy="1781175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5" name="Рисунок 4" descr="C:\Users\User\Downloads\003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1147" y="3025777"/>
            <a:ext cx="2628582" cy="1763712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email">
            <a:lum bright="10000"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63038" y="4438575"/>
            <a:ext cx="2519362" cy="1694179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050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1743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00FF"/>
                </a:solidFill>
              </a:rPr>
              <a:t>Помоги Незнайке собрать портфель</a:t>
            </a:r>
          </a:p>
        </p:txBody>
      </p:sp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711503"/>
            <a:ext cx="3841852" cy="268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Картинки по запросу картинка незнай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7" y="1435588"/>
            <a:ext cx="3108222" cy="496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01278" y="3970056"/>
            <a:ext cx="8402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Р</a:t>
            </a:r>
          </a:p>
        </p:txBody>
      </p:sp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6"/>
          <a:stretch/>
        </p:blipFill>
        <p:spPr bwMode="auto">
          <a:xfrm>
            <a:off x="3159277" y="1791220"/>
            <a:ext cx="1970602" cy="1432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Похожее изображение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9" b="14118"/>
          <a:stretch/>
        </p:blipFill>
        <p:spPr bwMode="auto">
          <a:xfrm>
            <a:off x="7204333" y="1302562"/>
            <a:ext cx="2227519" cy="1606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926" y="2908881"/>
            <a:ext cx="1861209" cy="186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картинка глобус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307" y="1546513"/>
            <a:ext cx="1921239" cy="192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картинка клей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25708"/>
          <a:stretch/>
        </p:blipFill>
        <p:spPr bwMode="auto">
          <a:xfrm>
            <a:off x="10761633" y="3711503"/>
            <a:ext cx="867187" cy="168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Картинки по запросу картинка карандаш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678" y="4410425"/>
            <a:ext cx="15430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Картинки по запросу картинка пенал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135" y="1343721"/>
            <a:ext cx="17145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Похожее изображение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9" t="7841" r="3740" b="7991"/>
          <a:stretch/>
        </p:blipFill>
        <p:spPr bwMode="auto">
          <a:xfrm>
            <a:off x="9754858" y="1374944"/>
            <a:ext cx="1731971" cy="158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662" y="93323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6377" y="742960"/>
            <a:ext cx="8577815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7.40741E-7 L 0.14805 0.3699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96" y="1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4.44444E-6 L -0.19427 0.4305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14" y="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22222E-6 L -0.23906 0.1736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53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44444E-6 L -0.31862 -0.01527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уб 3"/>
          <p:cNvSpPr/>
          <p:nvPr/>
        </p:nvSpPr>
        <p:spPr>
          <a:xfrm>
            <a:off x="609600" y="3824288"/>
            <a:ext cx="3214687" cy="2454276"/>
          </a:xfrm>
          <a:prstGeom prst="cub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уб 4"/>
          <p:cNvSpPr/>
          <p:nvPr/>
        </p:nvSpPr>
        <p:spPr>
          <a:xfrm>
            <a:off x="4488656" y="3824288"/>
            <a:ext cx="3214687" cy="2454276"/>
          </a:xfrm>
          <a:prstGeom prst="cub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уб 5"/>
          <p:cNvSpPr/>
          <p:nvPr/>
        </p:nvSpPr>
        <p:spPr>
          <a:xfrm>
            <a:off x="8367713" y="3824288"/>
            <a:ext cx="3214687" cy="2454276"/>
          </a:xfrm>
          <a:prstGeom prst="cub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13639" y="4668839"/>
            <a:ext cx="1800225" cy="1428750"/>
          </a:xfrm>
          <a:prstGeom prst="roundRect">
            <a:avLst/>
          </a:prstGeom>
          <a:ln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753473" y="4668839"/>
            <a:ext cx="1800225" cy="1428750"/>
          </a:xfrm>
          <a:prstGeom prst="roundRect">
            <a:avLst/>
          </a:prstGeom>
          <a:ln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03944" y="4668839"/>
            <a:ext cx="1800225" cy="1428750"/>
          </a:xfrm>
          <a:prstGeom prst="roundRect">
            <a:avLst/>
          </a:prstGeom>
          <a:ln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315672" y="4339572"/>
            <a:ext cx="119616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cap="none" spc="0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Ц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304560" y="4413718"/>
            <a:ext cx="99899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</a:rPr>
              <a:t>С</a:t>
            </a:r>
            <a:endParaRPr lang="ru-RU" sz="120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194485" y="4413718"/>
            <a:ext cx="92685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</a:rPr>
              <a:t>З</a:t>
            </a:r>
            <a:endParaRPr lang="ru-RU" sz="120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pic>
        <p:nvPicPr>
          <p:cNvPr id="13" name="Picture 4" descr="https://img2.wbstatic.net/big/new/1040000/1048548-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856" y="545264"/>
            <a:ext cx="1572354" cy="198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картинка слон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66447" y="786282"/>
            <a:ext cx="1874994" cy="169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картинка цыплёнок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5658" y="630938"/>
            <a:ext cx="1773148" cy="184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артинка цапля для детей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56016" y="659454"/>
            <a:ext cx="1458869" cy="179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023" y="747672"/>
            <a:ext cx="2015290" cy="173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Картинки по запросу картинка коза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23660" y="757238"/>
            <a:ext cx="2145857" cy="15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57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31876 0.2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44444E-6 L 0.16381 0.29723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0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46328 0.30903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64" y="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4 -4.81481E-6 L -0.6267 0.31158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62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01927 0.2497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4" y="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07407E-6 L 0.63203 0.30093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2" y="1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814513"/>
            <a:ext cx="10972800" cy="4525963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0000FF"/>
                </a:solidFill>
              </a:rPr>
              <a:t>Выделение гласного звука из начала слова</a:t>
            </a:r>
            <a:r>
              <a:rPr lang="ru-RU" b="1" dirty="0">
                <a:solidFill>
                  <a:srgbClr val="0000FF"/>
                </a:solidFill>
              </a:rPr>
              <a:t> </a:t>
            </a:r>
            <a:r>
              <a:rPr lang="ru-RU" i="1" dirty="0">
                <a:solidFill>
                  <a:srgbClr val="0000FF"/>
                </a:solidFill>
              </a:rPr>
              <a:t>(Аня, утка).</a:t>
            </a:r>
          </a:p>
          <a:p>
            <a:r>
              <a:rPr lang="ru-RU" dirty="0">
                <a:solidFill>
                  <a:srgbClr val="0000FF"/>
                </a:solidFill>
              </a:rPr>
              <a:t>Анализ и синтез сочетаний из двух гласных звуков;</a:t>
            </a:r>
          </a:p>
          <a:p>
            <a:r>
              <a:rPr lang="ru-RU" dirty="0">
                <a:solidFill>
                  <a:srgbClr val="0000FF"/>
                </a:solidFill>
              </a:rPr>
              <a:t>Определение гласного звука в середине </a:t>
            </a:r>
            <a:r>
              <a:rPr lang="ru-RU" b="1" dirty="0">
                <a:solidFill>
                  <a:srgbClr val="0000FF"/>
                </a:solidFill>
              </a:rPr>
              <a:t> </a:t>
            </a:r>
            <a:r>
              <a:rPr lang="ru-RU" i="1" dirty="0">
                <a:solidFill>
                  <a:srgbClr val="0000FF"/>
                </a:solidFill>
              </a:rPr>
              <a:t>(дом, мак, танк).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Выделение гласного звука из конца слова</a:t>
            </a:r>
            <a:r>
              <a:rPr lang="ru-RU" b="1" dirty="0">
                <a:solidFill>
                  <a:srgbClr val="0000FF"/>
                </a:solidFill>
              </a:rPr>
              <a:t> </a:t>
            </a:r>
            <a:r>
              <a:rPr lang="ru-RU" i="1" dirty="0">
                <a:solidFill>
                  <a:srgbClr val="0000FF"/>
                </a:solidFill>
              </a:rPr>
              <a:t>(окно, вода).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Выделение согласного звука из начала слова</a:t>
            </a:r>
            <a:r>
              <a:rPr lang="ru-RU" b="1" dirty="0">
                <a:solidFill>
                  <a:srgbClr val="0000FF"/>
                </a:solidFill>
              </a:rPr>
              <a:t> </a:t>
            </a:r>
            <a:r>
              <a:rPr lang="ru-RU" i="1" dirty="0">
                <a:solidFill>
                  <a:srgbClr val="0000FF"/>
                </a:solidFill>
              </a:rPr>
              <a:t>(мак, дом).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Выделение согласного звука из конца слова</a:t>
            </a:r>
            <a:r>
              <a:rPr lang="ru-RU" b="1" dirty="0">
                <a:solidFill>
                  <a:srgbClr val="0000FF"/>
                </a:solidFill>
              </a:rPr>
              <a:t> </a:t>
            </a:r>
            <a:r>
              <a:rPr lang="ru-RU" i="1" dirty="0">
                <a:solidFill>
                  <a:srgbClr val="0000FF"/>
                </a:solidFill>
              </a:rPr>
              <a:t>(мак, кот).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Определение позиции согласного звука в словах</a:t>
            </a:r>
            <a:r>
              <a:rPr lang="ru-RU" i="1" dirty="0">
                <a:solidFill>
                  <a:srgbClr val="0000FF"/>
                </a:solidFill>
              </a:rPr>
              <a:t>.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>
                <a:solidFill>
                  <a:srgbClr val="0000FF"/>
                </a:solidFill>
              </a:rPr>
              <a:t>Звуковой анализ и синтез слов из трех звуков.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09600" y="431801"/>
            <a:ext cx="1097280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Навыки элементарного звукового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>анализа и синтеза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686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197" y="1557535"/>
            <a:ext cx="2404084" cy="24576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782" y="1714349"/>
            <a:ext cx="3137988" cy="2037562"/>
          </a:xfrm>
          <a:prstGeom prst="rect">
            <a:avLst/>
          </a:prstGeom>
        </p:spPr>
      </p:pic>
      <p:pic>
        <p:nvPicPr>
          <p:cNvPr id="8" name="Рисунок 7" descr="http://felomena.com/wp-content/images/sonnik/bukva/a/astra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2157" y="1609180"/>
            <a:ext cx="1492721" cy="240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rebenky.com/pictures/00075734_bd1f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4545" y="4211485"/>
            <a:ext cx="243308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9210675" y="1609180"/>
            <a:ext cx="226695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stihi.ru/pics/2012/10/23/5320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0425" y="4015192"/>
            <a:ext cx="1955329" cy="2463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sadik110.ru/ckfinder/userfiles/images/dop/nitochka/igolki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91146" y="4164610"/>
            <a:ext cx="3023200" cy="2253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://dizim.ru/wp-content/uploads/2011/03/9785913150172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50" y="4151439"/>
            <a:ext cx="1762125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04825" y="159798"/>
            <a:ext cx="10972800" cy="78524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Игры и упражнения с гласными звуками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141281" y="766410"/>
            <a:ext cx="5213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Назови первый звук в слове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118819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2" descr="Похожее изображение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1411" y="2614481"/>
            <a:ext cx="2640240" cy="388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8071" y="1028700"/>
            <a:ext cx="2840420" cy="365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://www.molomo.ru/img/tiger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1651" y="1310478"/>
            <a:ext cx="1760922" cy="12269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1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7413" y="1061654"/>
            <a:ext cx="2822301" cy="358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2814" y="2614481"/>
            <a:ext cx="2640240" cy="388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10" y="1022768"/>
            <a:ext cx="2867893" cy="382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9742506" y="3898216"/>
            <a:ext cx="971549" cy="7858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http://ptzonline.ru/uploads/images/4/e/d/7/9/707aedcadf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9712" y="3125223"/>
            <a:ext cx="1841517" cy="158969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5" name="Скругленный прямоугольник 24"/>
          <p:cNvSpPr/>
          <p:nvPr/>
        </p:nvSpPr>
        <p:spPr>
          <a:xfrm>
            <a:off x="7553068" y="5699420"/>
            <a:ext cx="971549" cy="7858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542788" y="3944929"/>
            <a:ext cx="971549" cy="7858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393065" y="4073432"/>
            <a:ext cx="971549" cy="7858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557159" y="5718006"/>
            <a:ext cx="971549" cy="7858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629037" y="3802161"/>
            <a:ext cx="798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Ы</a:t>
            </a:r>
            <a:endParaRPr lang="ru-RU" sz="60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554309" y="3920069"/>
            <a:ext cx="65114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705527" y="5603080"/>
            <a:ext cx="7056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О</a:t>
            </a:r>
            <a:endParaRPr lang="ru-RU" sz="60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748403" y="5603080"/>
            <a:ext cx="6062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У</a:t>
            </a:r>
            <a:endParaRPr lang="ru-RU" sz="60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9885077" y="3775165"/>
            <a:ext cx="68640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</a:rPr>
              <a:t>И</a:t>
            </a:r>
            <a:endParaRPr lang="ru-RU" sz="60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35" name="Рисунок 34" descr="http://givotnie.com/wp-content/uploads/2012/02/kuprej_2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8061" y="1237527"/>
            <a:ext cx="1926153" cy="153988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1" name="Рисунок 10" descr="http://www.rybalka.ru/sites/default/files/10.11/fish/main/10305-8330.jpg?1291103751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9676" y="1310478"/>
            <a:ext cx="1838325" cy="12269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7" name="Рисунок 36" descr="http://www.greenrussia.ru/uploads/posts/2012-03/1330690017_image018.jpg"/>
          <p:cNvPicPr/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69" y="3028766"/>
            <a:ext cx="1489405" cy="18709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2205449" y="367215"/>
            <a:ext cx="78471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Какой гласный звук спрятался в середине слова?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14923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45272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00FF"/>
                </a:solidFill>
              </a:rPr>
              <a:t>Где же место звука </a:t>
            </a:r>
            <a:r>
              <a:rPr lang="en-US" sz="3600" b="1" dirty="0">
                <a:solidFill>
                  <a:srgbClr val="0000FF"/>
                </a:solidFill>
              </a:rPr>
              <a:t>[</a:t>
            </a:r>
            <a:r>
              <a:rPr lang="ru-RU" sz="3600" b="1" dirty="0">
                <a:solidFill>
                  <a:srgbClr val="0000FF"/>
                </a:solidFill>
              </a:rPr>
              <a:t>И</a:t>
            </a:r>
            <a:r>
              <a:rPr lang="en-US" sz="3600" b="1" dirty="0">
                <a:solidFill>
                  <a:srgbClr val="0000FF"/>
                </a:solidFill>
              </a:rPr>
              <a:t>]</a:t>
            </a:r>
            <a:r>
              <a:rPr lang="ru-RU" sz="3600" b="1" dirty="0">
                <a:solidFill>
                  <a:srgbClr val="0000FF"/>
                </a:solidFill>
              </a:rPr>
              <a:t> в словах </a:t>
            </a:r>
            <a:r>
              <a:rPr lang="ru-RU" sz="3600" b="1" i="1" dirty="0">
                <a:solidFill>
                  <a:srgbClr val="0000FF"/>
                </a:solidFill>
              </a:rPr>
              <a:t>ива, кит, коньки</a:t>
            </a:r>
            <a:r>
              <a:rPr lang="ru-RU" sz="3600" b="1" dirty="0">
                <a:solidFill>
                  <a:srgbClr val="0000FF"/>
                </a:solidFill>
              </a:rPr>
              <a:t>?</a:t>
            </a:r>
            <a:endParaRPr lang="ru-RU" sz="3600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900933" y="5488761"/>
          <a:ext cx="2571768" cy="642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8516171" y="5488761"/>
          <a:ext cx="2571768" cy="642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708552" y="5488761"/>
          <a:ext cx="2571768" cy="642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900933" y="5488761"/>
            <a:ext cx="899652" cy="6429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44610" y="5488761"/>
            <a:ext cx="899652" cy="6429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188287" y="5488761"/>
            <a:ext cx="899652" cy="6429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pic>
        <p:nvPicPr>
          <p:cNvPr id="17" name="Picture 4" descr="Картинки по запросу картинка конь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0787" y="1771650"/>
            <a:ext cx="3216224" cy="32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https://st.fl.ru/users/Dinara633/upload/f_4c98c0bf50ac7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7663" y="1771650"/>
            <a:ext cx="3560798" cy="2846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Объект 18"/>
          <p:cNvPicPr>
            <a:picLocks noGrp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609599" y="1771650"/>
            <a:ext cx="3376613" cy="33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897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Картинки по запросу картинка девочка кричит  Ау!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4523" y="780585"/>
            <a:ext cx="4194050" cy="522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6494" y="530194"/>
            <a:ext cx="62372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4000" b="1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Игра «Сколько звуков?»</a:t>
            </a:r>
          </a:p>
        </p:txBody>
      </p:sp>
      <p:pic>
        <p:nvPicPr>
          <p:cNvPr id="6" name="Picture 2" descr="Картинки по запросу символы гласных звуков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7720" y="2730408"/>
            <a:ext cx="1721548" cy="18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символы гласных звуков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46162" y="3219229"/>
            <a:ext cx="1068613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89542" y="4566116"/>
            <a:ext cx="238238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/>
              <a:t>А   У</a:t>
            </a:r>
          </a:p>
        </p:txBody>
      </p:sp>
    </p:spTree>
    <p:extLst>
      <p:ext uri="{BB962C8B-B14F-4D97-AF65-F5344CB8AC3E}">
        <p14:creationId xmlns:p14="http://schemas.microsoft.com/office/powerpoint/2010/main" val="717942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46063"/>
            <a:ext cx="10972800" cy="59941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Собери урожай</a:t>
            </a:r>
          </a:p>
        </p:txBody>
      </p:sp>
      <p:pic>
        <p:nvPicPr>
          <p:cNvPr id="4" name="Объект 3" descr="C:\Users\User\Pictures\img008.jpg"/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846138"/>
            <a:ext cx="3181515" cy="4018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Pictures\img002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0075" y="845479"/>
            <a:ext cx="316230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Pictures\img040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336" y="845479"/>
            <a:ext cx="31242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s47.radikal.ru/i118/0811/00/45f07457e18e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9338" y="4910118"/>
            <a:ext cx="1591780" cy="141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antalpiti.ru/files/99604/vegetables-1.pn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5300" y="4622935"/>
            <a:ext cx="1587005" cy="1824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Картинки по запросу картинка помидор на прозрачном фоне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3918" y="4799283"/>
            <a:ext cx="1560761" cy="152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Похожее изображение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5838" y="4836475"/>
            <a:ext cx="1636407" cy="156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://www.pikanta.ru/sites/default/files/chesnock350.pn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6901" y="4910119"/>
            <a:ext cx="1905442" cy="148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7719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44479 -0.3981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40" y="-1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7 L 0.18047 -0.38357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23" y="-1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41823 -0.4169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11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4.07407E-6 L -0.33294 -0.40996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54" y="-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44444E-6 L -0.3931 -0.40764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61" y="-2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792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Какой последний звук в словах съел Дракоша?</a:t>
            </a:r>
          </a:p>
        </p:txBody>
      </p:sp>
      <p:pic>
        <p:nvPicPr>
          <p:cNvPr id="3078" name="Picture 6" descr="Картинки по запросу картинка Дракош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1261932"/>
            <a:ext cx="2540000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Картинки по запросу картинка петух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685313" y="1540668"/>
            <a:ext cx="2040670" cy="217865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ка кот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18928" y="1197953"/>
            <a:ext cx="1812264" cy="231258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s://s-media-cache-ak0.pinimg.com/236x/e8/e4/f2/e8e4f2634ecd90390bbfc9255a75b6e8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4348" y="4310458"/>
            <a:ext cx="2018347" cy="20240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0" name="Picture 8" descr="Похожее изображени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52946" y="4187427"/>
            <a:ext cx="2494519" cy="214709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Картинки по запросу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716859" y="3827332"/>
            <a:ext cx="2345656" cy="250718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59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2159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Магазин </a:t>
            </a:r>
            <a:br>
              <a:rPr lang="ru-RU" dirty="0"/>
            </a:br>
            <a:r>
              <a:rPr lang="ru-RU" sz="3600" dirty="0">
                <a:solidFill>
                  <a:srgbClr val="002060"/>
                </a:solidFill>
              </a:rPr>
              <a:t>Оплатите первым звуком в названии покупки</a:t>
            </a:r>
          </a:p>
        </p:txBody>
      </p:sp>
      <p:pic>
        <p:nvPicPr>
          <p:cNvPr id="7" name="Picture 4" descr="Картинки по запросу картинка туфли детск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43662" y="4253876"/>
            <a:ext cx="2205038" cy="214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картинка сапоги детск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93" y="4315184"/>
            <a:ext cx="2061369" cy="206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картинка плать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745" y="1524890"/>
            <a:ext cx="2000251" cy="235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3368" y="1548671"/>
            <a:ext cx="2169568" cy="216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картинка халат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86950" y="1595407"/>
            <a:ext cx="1695450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Картинки по запросу картинка брюки детские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8792" y="1739213"/>
            <a:ext cx="2210879" cy="223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Картинки по запросу картинка кроссовки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3368" y="4547310"/>
            <a:ext cx="2659236" cy="177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Картинки по запросу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51898" y="4439959"/>
            <a:ext cx="1989137" cy="198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Картинки по запросу картинка шуба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68594" y="1595407"/>
            <a:ext cx="1487488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035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1481" y="3561390"/>
            <a:ext cx="3647319" cy="247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ка рысь для детей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0830" y="1417638"/>
            <a:ext cx="2241014" cy="1957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998848"/>
              </p:ext>
            </p:extLst>
          </p:nvPr>
        </p:nvGraphicFramePr>
        <p:xfrm>
          <a:off x="1243723" y="5272085"/>
          <a:ext cx="2159997" cy="600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9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13282" y="3561391"/>
            <a:ext cx="3647318" cy="247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35082" y="3561390"/>
            <a:ext cx="3647318" cy="247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936117"/>
              </p:ext>
            </p:extLst>
          </p:nvPr>
        </p:nvGraphicFramePr>
        <p:xfrm>
          <a:off x="8678742" y="5272084"/>
          <a:ext cx="2159997" cy="600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9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663835"/>
              </p:ext>
            </p:extLst>
          </p:nvPr>
        </p:nvGraphicFramePr>
        <p:xfrm>
          <a:off x="4956942" y="5272085"/>
          <a:ext cx="2159997" cy="600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9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609600" y="188913"/>
            <a:ext cx="10972800" cy="72866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Новоселье в зоопарке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243723" y="5668241"/>
            <a:ext cx="5934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185103" y="5668242"/>
            <a:ext cx="5934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714058" y="5668242"/>
            <a:ext cx="5934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Р</a:t>
            </a:r>
          </a:p>
        </p:txBody>
      </p:sp>
      <p:pic>
        <p:nvPicPr>
          <p:cNvPr id="8" name="Picture 14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5337" y="1346197"/>
            <a:ext cx="2959606" cy="205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Похожее изображение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82572" y="1257889"/>
            <a:ext cx="1956167" cy="223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0438" y="775101"/>
            <a:ext cx="99862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определение места звука в слове (начало, середина, конец)</a:t>
            </a:r>
          </a:p>
        </p:txBody>
      </p:sp>
    </p:spTree>
    <p:extLst>
      <p:ext uri="{BB962C8B-B14F-4D97-AF65-F5344CB8AC3E}">
        <p14:creationId xmlns:p14="http://schemas.microsoft.com/office/powerpoint/2010/main" val="341534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81481E-6 L -0.32161 0.2414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81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4.44444E-6 L -0.29909 0.2423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1" y="1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81481E-6 L 0.61993 0.27477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90" y="1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8256" y="2191922"/>
            <a:ext cx="2054782" cy="136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22147" y="1543138"/>
            <a:ext cx="4600575" cy="42147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42976" y="1543138"/>
            <a:ext cx="4600575" cy="42147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463" y="374595"/>
            <a:ext cx="10972800" cy="8352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00FF"/>
                </a:solidFill>
              </a:rPr>
              <a:t>Сколько звуков в слове? Составь звуковую схему слов.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924942" y="4486160"/>
          <a:ext cx="2640012" cy="738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00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847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21572" y="4486160"/>
            <a:ext cx="864491" cy="7384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800350" y="4486160"/>
            <a:ext cx="871538" cy="73847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686175" y="4486160"/>
            <a:ext cx="893066" cy="7384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815" y="1705394"/>
            <a:ext cx="1716881" cy="26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760433"/>
              </p:ext>
            </p:extLst>
          </p:nvPr>
        </p:nvGraphicFramePr>
        <p:xfrm>
          <a:off x="7011442" y="4484558"/>
          <a:ext cx="3621980" cy="740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5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5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4007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7945611" y="4486159"/>
            <a:ext cx="885825" cy="73847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011442" y="4486159"/>
            <a:ext cx="903833" cy="73847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831436" y="4484558"/>
            <a:ext cx="884140" cy="73847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9745912" y="4484558"/>
            <a:ext cx="885825" cy="73847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914" name="Picture 2" descr="http://illustrators.ru/uploads/illustration/image/523119/main_523119_original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2470" y="1694329"/>
            <a:ext cx="3608250" cy="26082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9249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3" grpId="0" animBg="1"/>
      <p:bldP spid="12" grpId="0" animBg="1"/>
      <p:bldP spid="14" grpId="0" animBg="1"/>
      <p:bldP spid="17" grpId="0" animBg="1"/>
      <p:bldP spid="1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458323" y="1176611"/>
            <a:ext cx="2124077" cy="2267781"/>
          </a:xfrm>
          <a:prstGeom prst="rect">
            <a:avLst/>
          </a:prstGeom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5406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Отгадай загадку (составьте слово по первым звукам слов)</a:t>
            </a:r>
          </a:p>
        </p:txBody>
      </p:sp>
      <p:pic>
        <p:nvPicPr>
          <p:cNvPr id="2050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96" t="3028" r="2852" b="8240"/>
          <a:stretch/>
        </p:blipFill>
        <p:spPr bwMode="auto">
          <a:xfrm>
            <a:off x="589149" y="1176612"/>
            <a:ext cx="2643130" cy="2066651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971" y="1176611"/>
            <a:ext cx="2019042" cy="2064035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0" name="Рисунок 9" descr="http://antalpiti.ru/files/99604/vegetables-1.pn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72611" y="1176610"/>
            <a:ext cx="2109789" cy="226778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2" name="Рисунок 11" descr="http://www.artsides.ru/big/item_2485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4664" y="3930130"/>
            <a:ext cx="2307516" cy="217305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4" name="Рисунок 13" descr="http://krasgmu.net/pics_publ/animal/osa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1777" y="3930129"/>
            <a:ext cx="2551430" cy="217305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5" name="Рисунок 14" descr="http://hi-testing.ru/upload/medialibrary/ade/test3_logo_big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149" y="3930129"/>
            <a:ext cx="2643130" cy="217305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058" name="Picture 10" descr="Картинки по запросу картинка кукла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4664" y="1176611"/>
            <a:ext cx="2307516" cy="206907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458323" y="3785902"/>
            <a:ext cx="2109787" cy="2317279"/>
          </a:xfrm>
          <a:prstGeom prst="rect">
            <a:avLst/>
          </a:prstGeom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4" descr="Картинки по запросу картинка нарисованный дом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458322" y="3785900"/>
            <a:ext cx="2109787" cy="231727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64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2353" y="1148328"/>
            <a:ext cx="101473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i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Спасибо за внимание!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5340" y="2800349"/>
            <a:ext cx="5366796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619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3">
  <a:themeElements>
    <a:clrScheme name="Другая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30A0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3">
  <a:themeElements>
    <a:clrScheme name="Другая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30A0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Тема11</Template>
  <TotalTime>9240</TotalTime>
  <Words>578</Words>
  <Application>Microsoft Office PowerPoint</Application>
  <PresentationFormat>Широкоэкранный</PresentationFormat>
  <Paragraphs>71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Arial Unicode MS</vt:lpstr>
      <vt:lpstr>Calibri</vt:lpstr>
      <vt:lpstr>Georgia</vt:lpstr>
      <vt:lpstr>Тема11</vt:lpstr>
      <vt:lpstr>1_Тема Office</vt:lpstr>
      <vt:lpstr>Тема3</vt:lpstr>
      <vt:lpstr>1_Тема3</vt:lpstr>
      <vt:lpstr>Фонематический слух –  основа правильной  речи</vt:lpstr>
      <vt:lpstr>Что такое фонематический слух?</vt:lpstr>
      <vt:lpstr>Диагностика  сформированности фонематического слуха у детей. </vt:lpstr>
      <vt:lpstr>Узнавание неречевых звуков. Отгадай, что звучит?</vt:lpstr>
      <vt:lpstr>Различение слов, близких по звуковому составу Покажи картинку </vt:lpstr>
      <vt:lpstr>Назови пары предметов, похожих по звучанию.</vt:lpstr>
      <vt:lpstr>Дифференциация слогов  Повтори, как я скажу </vt:lpstr>
      <vt:lpstr>                           Поймай звук в ладошку Цель: выявить умение различать звуки родного языка.   Гласные звуки – А  У  О  Ы  И  Э</vt:lpstr>
      <vt:lpstr>Игры и упражнения на узнавание согласных звуков</vt:lpstr>
      <vt:lpstr>Помоги Незнайке собрать портфель</vt:lpstr>
      <vt:lpstr>Презентация PowerPoint</vt:lpstr>
      <vt:lpstr>Навыки элементарного звукового  анализа и синтеза</vt:lpstr>
      <vt:lpstr>Игры и упражнения с гласными звуками</vt:lpstr>
      <vt:lpstr>Презентация PowerPoint</vt:lpstr>
      <vt:lpstr>Где же место звука [И] в словах ива, кит, коньки?</vt:lpstr>
      <vt:lpstr>Презентация PowerPoint</vt:lpstr>
      <vt:lpstr>Собери урожай</vt:lpstr>
      <vt:lpstr>Какой последний звук в словах съел Дракоша?</vt:lpstr>
      <vt:lpstr>Магазин  Оплатите первым звуком в названии покупки</vt:lpstr>
      <vt:lpstr>Новоселье в зоопарке</vt:lpstr>
      <vt:lpstr>Сколько звуков в слове? Составь звуковую схему слов.</vt:lpstr>
      <vt:lpstr>Отгадай загадку (составьте слово по первым звукам слов)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Речевая  готовность к школе</dc:title>
  <dc:creator>User</dc:creator>
  <cp:lastModifiedBy>василий василий</cp:lastModifiedBy>
  <cp:revision>756</cp:revision>
  <dcterms:created xsi:type="dcterms:W3CDTF">2016-10-03T15:09:37Z</dcterms:created>
  <dcterms:modified xsi:type="dcterms:W3CDTF">2021-11-13T19:26:14Z</dcterms:modified>
</cp:coreProperties>
</file>