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749B23-5013-4228-9CD5-D36F71A68C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9D87ADD-8918-4D6F-BD1F-5B73609ED1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25C73A-8C47-414C-A005-669EB4A34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D1093B-02B1-401F-90A7-5C5C847D4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6A17FA-87B1-4300-BF16-C8AA3A4B5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871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A67445-9241-4F37-877A-58FBC1045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E5CAFC-7399-4C5A-A35B-734FCDF7D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41594E-D874-435B-BBD1-F54834DE3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13476E-ABD1-4998-ABE2-A5235ED98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A03C45-8660-431E-8349-E0921C750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964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558909-0569-4DEA-91F4-3490FDDA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26C1E7-D6E4-4AD7-B1A9-C1C6D47C2A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1FEA5EF-52AB-4DDE-B4C5-31EA7A27F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39C6653-D000-42C6-81CC-57A625570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E7F27B-9239-4D37-A55E-5A208BE0A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54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9DD5B5-373B-44DE-A109-1A18AB18E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439556-3CA1-47F5-8846-95F50F3D0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C708EF-9555-4060-8E45-F9DCA6DB25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6CB07B1-F582-474F-81CF-419E2C123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68639CD-BC61-4E46-A5AE-576AD28D6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45440AD-EA23-479D-B946-C1C3FE3A8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346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C2D62E-4A91-41CA-BF98-D460BA4DB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E7F9CBB-4E7A-4E00-BDDF-303CEA783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BD66DD6-96C8-4FF3-9D70-2163803A24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E93AD8C-3E35-4ECF-80B7-18C0279DC1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3124B23-F4F7-4A8D-A026-4B84621C40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050B93F-D7BB-4F1C-BC99-989FF269F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5971E18-ADE8-4D47-9B0D-6FBADB310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55D9ACE-FBF7-4144-B4D1-7EF9AF4A3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796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B8C137-9DAA-457D-A6C1-4B9580C2A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F1981E5-6F40-42E5-93D0-9AE275941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F90940E-03F1-416A-AB3E-984D910D5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4AF7902-9CD0-4394-B671-8E9FEC5B6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23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31B9C43-3892-4476-B884-D0C4BFB2C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FA1E676-B83E-46A1-9A85-2B100E9AA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08B473-03D7-45FC-8DD7-DD8FF818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693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EF997E-FF1F-4087-BBF9-9743F79CD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4B24D4-9F41-4F29-A7E5-1C8713F6D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95C62B4-5DA0-4B47-B753-AF819CC885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DA36BFF-3635-4097-A07B-251C9FDAD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C290502-29A7-4C15-BE37-71C034A31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7DB6E91-144E-4818-9BDB-EE521B8B3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98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E9A746-D35A-4BF0-AE5D-8E7013AF5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D397898-1F24-40C5-A666-A4510400C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647E679-8C1F-45D2-A2B9-6DB83C7845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DC5EE9C-905D-4987-874F-E9181BFB4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FD6FAC-4A62-4260-B679-F690A44CF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D4CF1B9-07B2-4A31-AFAC-5C6B33FE1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428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2CF209-242F-4170-AD31-1B1D7ED05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B02654E-750E-4E66-90E1-3EF5F10372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D3E179-2513-41ED-9A94-AEBBA3087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1C7C77-FDE8-4794-8361-A463972C2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721741-5B3E-4865-BBB5-F315D2F68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016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0509282-B963-49FE-A53B-A252003E90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DDEC4A8-385A-409D-9DA0-3EB48E6F8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D983DAB-8A91-454F-A4F0-43C5AACDC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3C01497-E65F-46E8-B5E4-2488F18C3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2D94E4-8154-4B1C-8BBC-9CA0BF623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472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B17F80-946B-434C-8BDA-60621EC73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428695B-8E92-4141-BEB3-3484E7EC5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4C2970-EB95-416F-922D-F0A1A36791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AF945-A1B7-4751-8B78-688D66DDC6EC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F4454A-F1EA-4C71-A3AD-66D00E9F8B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0B63F4-464B-40F9-9297-6430822B3C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BFCD1-D62C-4B58-99B7-071D1F8DC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961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pt-online.org/778584" TargetMode="External"/><Relationship Id="rId2" Type="http://schemas.openxmlformats.org/officeDocument/2006/relationships/hyperlink" Target="https://avto-russia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&#1102;&#1080;&#1076;&#1088;&#1086;&#1089;&#1089;&#1080;&#1080;.&#1088;&#1092;/methods/naglyadnye-material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C7F3CF4-98A8-4277-B829-85ECC8C4EA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27923" y="4977206"/>
            <a:ext cx="3223994" cy="1690294"/>
          </a:xfrm>
        </p:spPr>
        <p:txBody>
          <a:bodyPr>
            <a:normAutofit/>
          </a:bodyPr>
          <a:lstStyle/>
          <a:p>
            <a:pPr algn="l"/>
            <a:r>
              <a:rPr lang="ru-RU" sz="1400" b="1" dirty="0"/>
              <a:t>Авторы:</a:t>
            </a:r>
          </a:p>
          <a:p>
            <a:pPr algn="l">
              <a:lnSpc>
                <a:spcPct val="100000"/>
              </a:lnSpc>
            </a:pPr>
            <a:r>
              <a:rPr lang="ru-RU" sz="1400" b="1" dirty="0"/>
              <a:t>Малеева Маргарита Юрьевна</a:t>
            </a:r>
            <a:r>
              <a:rPr lang="ru-RU" sz="1400" dirty="0"/>
              <a:t>,     педагог дополнительного образования</a:t>
            </a:r>
          </a:p>
          <a:p>
            <a:pPr algn="l">
              <a:lnSpc>
                <a:spcPct val="100000"/>
              </a:lnSpc>
            </a:pPr>
            <a:r>
              <a:rPr lang="ru-RU" sz="1400" b="1" dirty="0"/>
              <a:t>Пивкина Ольга Алексеевна</a:t>
            </a:r>
            <a:r>
              <a:rPr lang="ru-RU" sz="1400" dirty="0"/>
              <a:t>,  методист</a:t>
            </a:r>
          </a:p>
          <a:p>
            <a:pPr algn="l">
              <a:lnSpc>
                <a:spcPct val="100000"/>
              </a:lnSpc>
            </a:pPr>
            <a:r>
              <a:rPr lang="ru-RU" sz="1400" dirty="0"/>
              <a:t>МАУДО ЦДТ «Гармония», Хабаровск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9ED20D-2B8B-4F08-8D0D-B0CA98489282}"/>
              </a:ext>
            </a:extLst>
          </p:cNvPr>
          <p:cNvSpPr txBox="1"/>
          <p:nvPr/>
        </p:nvSpPr>
        <p:spPr>
          <a:xfrm>
            <a:off x="3977975" y="3833607"/>
            <a:ext cx="4639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ИНТЕРАКТИВНЫЙ ПЛАКАТ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5865E10-AFE2-4EE3-BBE7-54D68E3B09AD}"/>
              </a:ext>
            </a:extLst>
          </p:cNvPr>
          <p:cNvSpPr/>
          <p:nvPr/>
        </p:nvSpPr>
        <p:spPr>
          <a:xfrm>
            <a:off x="3196251" y="1651605"/>
            <a:ext cx="6202561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pattFill prst="pct50">
                  <a:fgClr>
                    <a:srgbClr val="669900"/>
                  </a:fgClr>
                  <a:bgClr>
                    <a:schemeClr val="bg1">
                      <a:lumMod val="95000"/>
                    </a:schemeClr>
                  </a:bgClr>
                </a:pattFill>
                <a:effectLst>
                  <a:outerShdw dist="38100" dir="2640000" algn="bl" rotWithShape="0">
                    <a:schemeClr val="accent6">
                      <a:lumMod val="50000"/>
                    </a:schemeClr>
                  </a:outerShdw>
                </a:effectLst>
              </a:rPr>
              <a:t>сигналы </a:t>
            </a:r>
          </a:p>
          <a:p>
            <a:pPr algn="ctr"/>
            <a:r>
              <a:rPr lang="ru-RU" sz="6000" b="1" cap="none" spc="0" dirty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pattFill prst="pct50">
                  <a:fgClr>
                    <a:srgbClr val="669900"/>
                  </a:fgClr>
                  <a:bgClr>
                    <a:schemeClr val="bg1">
                      <a:lumMod val="95000"/>
                    </a:schemeClr>
                  </a:bgClr>
                </a:pattFill>
                <a:effectLst>
                  <a:outerShdw dist="38100" dir="2640000" algn="bl" rotWithShape="0">
                    <a:schemeClr val="accent6">
                      <a:lumMod val="50000"/>
                    </a:schemeClr>
                  </a:outerShdw>
                </a:effectLst>
              </a:rPr>
              <a:t>РЕГУЛИРОВЩИКА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29E2D86-1556-4974-BCFD-228AAE39C6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7"/>
          <a:stretch/>
        </p:blipFill>
        <p:spPr>
          <a:xfrm>
            <a:off x="9532162" y="67375"/>
            <a:ext cx="2219755" cy="28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474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D94AEA4-9721-4010-8D19-6B59A62F97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1" t="3950" r="2283"/>
          <a:stretch/>
        </p:blipFill>
        <p:spPr>
          <a:xfrm>
            <a:off x="974567" y="1111870"/>
            <a:ext cx="10739328" cy="4873747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4E7A14FB-0308-49E4-9CD4-80D1E74337F0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&quot;Пустой&quot; 9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251D4C50-005F-443A-8123-B4A223946618}"/>
              </a:ext>
            </a:extLst>
          </p:cNvPr>
          <p:cNvSpPr/>
          <p:nvPr/>
        </p:nvSpPr>
        <p:spPr>
          <a:xfrm>
            <a:off x="5621955" y="6289790"/>
            <a:ext cx="948088" cy="347148"/>
          </a:xfrm>
          <a:prstGeom prst="actionButtonBlank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balance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ВЫХОД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037F8F-833C-48E2-A174-9C2D18945102}"/>
              </a:ext>
            </a:extLst>
          </p:cNvPr>
          <p:cNvSpPr txBox="1"/>
          <p:nvPr/>
        </p:nvSpPr>
        <p:spPr>
          <a:xfrm>
            <a:off x="2044735" y="1231796"/>
            <a:ext cx="83235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кликните по соответствующей картинке: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5F528D6-0F33-4094-9E25-5798902441B4}"/>
              </a:ext>
            </a:extLst>
          </p:cNvPr>
          <p:cNvSpPr/>
          <p:nvPr/>
        </p:nvSpPr>
        <p:spPr>
          <a:xfrm>
            <a:off x="680135" y="145630"/>
            <a:ext cx="1103376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pattFill prst="pct50">
                  <a:fgClr>
                    <a:srgbClr val="669900"/>
                  </a:fgClr>
                  <a:bgClr>
                    <a:schemeClr val="bg1">
                      <a:lumMod val="95000"/>
                    </a:schemeClr>
                  </a:bgClr>
                </a:pattFill>
                <a:effectLst>
                  <a:outerShdw dist="38100" dir="2640000" algn="bl" rotWithShape="0">
                    <a:schemeClr val="accent6">
                      <a:lumMod val="50000"/>
                    </a:schemeClr>
                  </a:outerShdw>
                </a:effectLst>
              </a:rPr>
              <a:t>С</a:t>
            </a:r>
            <a:r>
              <a:rPr lang="ru-RU" sz="6000" b="1" dirty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pattFill prst="pct50">
                  <a:fgClr>
                    <a:srgbClr val="669900"/>
                  </a:fgClr>
                  <a:bgClr>
                    <a:schemeClr val="bg1">
                      <a:lumMod val="95000"/>
                    </a:schemeClr>
                  </a:bgClr>
                </a:pattFill>
                <a:effectLst>
                  <a:outerShdw dist="38100" dir="2640000" algn="bl" rotWithShape="0">
                    <a:schemeClr val="accent6">
                      <a:lumMod val="50000"/>
                    </a:schemeClr>
                  </a:outerShdw>
                </a:effectLst>
              </a:rPr>
              <a:t>игналы регулировщика</a:t>
            </a:r>
            <a:endParaRPr lang="ru-RU" sz="6000" b="1" cap="none" spc="0" dirty="0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pattFill prst="pct50">
                <a:fgClr>
                  <a:srgbClr val="669900"/>
                </a:fgClr>
                <a:bgClr>
                  <a:schemeClr val="bg1">
                    <a:lumMod val="95000"/>
                  </a:schemeClr>
                </a:bgClr>
              </a:pattFill>
              <a:effectLst>
                <a:outerShdw dist="38100" dir="2640000" algn="bl" rotWithShape="0">
                  <a:schemeClr val="accent6">
                    <a:lumMod val="50000"/>
                  </a:schemeClr>
                </a:outerShdw>
              </a:effectLs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C2DC9D0-8BD5-455D-B56C-C68491BC637C}"/>
              </a:ext>
            </a:extLst>
          </p:cNvPr>
          <p:cNvSpPr txBox="1"/>
          <p:nvPr/>
        </p:nvSpPr>
        <p:spPr>
          <a:xfrm>
            <a:off x="1214689" y="5201153"/>
            <a:ext cx="19264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/>
              <a:t>Сигнал 1</a:t>
            </a:r>
          </a:p>
          <a:p>
            <a:pPr algn="ctr"/>
            <a:r>
              <a:rPr lang="ru-RU" sz="2000" dirty="0"/>
              <a:t>Правая рука поднята вверх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4FFDACD-A323-4E67-A4E3-D5E05C9171BA}"/>
              </a:ext>
            </a:extLst>
          </p:cNvPr>
          <p:cNvSpPr txBox="1"/>
          <p:nvPr/>
        </p:nvSpPr>
        <p:spPr>
          <a:xfrm>
            <a:off x="4404080" y="5203624"/>
            <a:ext cx="31433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/>
              <a:t>Сигнал 2</a:t>
            </a:r>
          </a:p>
          <a:p>
            <a:pPr algn="ctr"/>
            <a:r>
              <a:rPr lang="ru-RU" sz="2000" dirty="0"/>
              <a:t>Руки разведены в стороны или опущены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60114B8-2E12-49F7-AEDA-CD3BC5039DCB}"/>
              </a:ext>
            </a:extLst>
          </p:cNvPr>
          <p:cNvSpPr txBox="1"/>
          <p:nvPr/>
        </p:nvSpPr>
        <p:spPr>
          <a:xfrm>
            <a:off x="9349943" y="5193894"/>
            <a:ext cx="19264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/>
              <a:t>Сигнал 3</a:t>
            </a:r>
          </a:p>
          <a:p>
            <a:pPr algn="ctr"/>
            <a:r>
              <a:rPr lang="ru-RU" sz="2000" dirty="0"/>
              <a:t>Правая рука вытянута вверх</a:t>
            </a:r>
          </a:p>
        </p:txBody>
      </p:sp>
      <p:sp>
        <p:nvSpPr>
          <p:cNvPr id="3" name="Прямоугольник: скругленные углы 2">
            <a:hlinkClick r:id="rId4" action="ppaction://hlinksldjump"/>
            <a:extLst>
              <a:ext uri="{FF2B5EF4-FFF2-40B4-BE49-F238E27FC236}">
                <a16:creationId xmlns:a16="http://schemas.microsoft.com/office/drawing/2014/main" id="{E664513A-AFBA-4F84-85CF-E101F2CAF083}"/>
              </a:ext>
            </a:extLst>
          </p:cNvPr>
          <p:cNvSpPr/>
          <p:nvPr/>
        </p:nvSpPr>
        <p:spPr>
          <a:xfrm>
            <a:off x="278428" y="1613686"/>
            <a:ext cx="3189391" cy="3587467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6">
            <a:hlinkClick r:id="rId5" action="ppaction://hlinksldjump"/>
            <a:extLst>
              <a:ext uri="{FF2B5EF4-FFF2-40B4-BE49-F238E27FC236}">
                <a16:creationId xmlns:a16="http://schemas.microsoft.com/office/drawing/2014/main" id="{53672805-65E2-46E7-8902-8956097CCA0B}"/>
              </a:ext>
            </a:extLst>
          </p:cNvPr>
          <p:cNvSpPr/>
          <p:nvPr/>
        </p:nvSpPr>
        <p:spPr>
          <a:xfrm>
            <a:off x="3722088" y="1613686"/>
            <a:ext cx="4315007" cy="3587467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7">
            <a:hlinkClick r:id="rId6" action="ppaction://hlinksldjump"/>
            <a:extLst>
              <a:ext uri="{FF2B5EF4-FFF2-40B4-BE49-F238E27FC236}">
                <a16:creationId xmlns:a16="http://schemas.microsoft.com/office/drawing/2014/main" id="{6F9C4509-B082-4DFD-811D-921D684F50B0}"/>
              </a:ext>
            </a:extLst>
          </p:cNvPr>
          <p:cNvSpPr/>
          <p:nvPr/>
        </p:nvSpPr>
        <p:spPr>
          <a:xfrm>
            <a:off x="8773559" y="1613686"/>
            <a:ext cx="3189391" cy="3587467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88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D56E98-FDEE-4FA8-A217-70B087ED0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1 </a:t>
            </a:r>
            <a:r>
              <a:rPr lang="ru-RU" dirty="0"/>
              <a:t>– правая рука поднята вверх.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D0C637-7198-4963-890D-41A24C7F4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5742" y="2169173"/>
            <a:ext cx="6612555" cy="403032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b="1" dirty="0"/>
              <a:t>Всем стоять!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ru-RU" b="1" dirty="0"/>
              <a:t>На светофоры не смотреть!</a:t>
            </a:r>
            <a:endParaRPr lang="ru-RU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ru-RU" b="1" dirty="0"/>
              <a:t>На знаки приоритета не смотреть!</a:t>
            </a:r>
            <a:endParaRPr lang="ru-RU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ru-RU" dirty="0"/>
              <a:t> 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ru-RU" b="1" dirty="0"/>
              <a:t>С этого момента я, регулировщик, буду определять очерёдность движения на перекрёстке!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A91CFA-D6DF-4118-B2B8-7D022413A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76" y="1540043"/>
            <a:ext cx="2815566" cy="4659456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356CF005-241C-430F-8A9D-E39B40D9B1AC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&quot;Вперед&quot; или &quot;Следующий&quot;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9919104-13CE-4BFB-8A5C-52F6FF1CB42E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&quot;Назад&quot; или &quot;Предыдущий&quot; 5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055D0033-4EF5-450E-AFAD-65D7831874C6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07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D56E98-FDEE-4FA8-A217-70B087ED0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1</a:t>
            </a:r>
            <a:r>
              <a:rPr lang="ru-RU" dirty="0"/>
              <a:t>– правая рука поднята вверх.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D0C637-7198-4963-890D-41A24C7F4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3932" y="1953927"/>
            <a:ext cx="7843643" cy="4774131"/>
          </a:xfrm>
        </p:spPr>
        <p:txBody>
          <a:bodyPr>
            <a:normAutofit/>
          </a:bodyPr>
          <a:lstStyle/>
          <a:p>
            <a:r>
              <a:rPr lang="ru-RU" sz="2600" dirty="0"/>
              <a:t>Водителям, которые при поднятии регулировщиком руки вверх не могут остановиться, не прибегая к экстренному торможению, </a:t>
            </a:r>
            <a:r>
              <a:rPr lang="ru-RU" sz="2600" i="1" dirty="0"/>
              <a:t>разрешается дальнейшее движение</a:t>
            </a:r>
            <a:r>
              <a:rPr lang="ru-RU" sz="2600" dirty="0"/>
              <a:t>. </a:t>
            </a:r>
          </a:p>
          <a:p>
            <a:endParaRPr lang="ru-RU" sz="2600" dirty="0"/>
          </a:p>
          <a:p>
            <a:r>
              <a:rPr lang="ru-RU" sz="2600" dirty="0"/>
              <a:t>Пешеходы, которые при подаче сигнала находились на проезжей части, должны освободить её, а если это невозможно </a:t>
            </a:r>
            <a:r>
              <a:rPr lang="ru-RU" sz="2600" i="1" dirty="0"/>
              <a:t>– остановиться на линии, разделяющей транспортные потоки противоположных направлений.</a:t>
            </a:r>
            <a:endParaRPr lang="ru-RU" sz="2600" dirty="0"/>
          </a:p>
          <a:p>
            <a:pPr marL="0" indent="0" algn="r">
              <a:lnSpc>
                <a:spcPct val="100000"/>
              </a:lnSpc>
              <a:buNone/>
            </a:pPr>
            <a:r>
              <a:rPr lang="ru-RU" sz="2000" dirty="0"/>
              <a:t>(Правила. Раздел 6. Пункт 6.14.)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A91CFA-D6DF-4118-B2B8-7D022413A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76" y="1540043"/>
            <a:ext cx="2634762" cy="43602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16A823A-5882-428F-8BE1-A8B9634B6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76" y="1540043"/>
            <a:ext cx="2815566" cy="4659456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7E7DC241-E8E3-46AC-B4F8-A038F6869F3F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&quot;Вперед&quot; или &quot;Следующий&quot;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5D200BD2-F714-4556-BA79-B12F30BA0E0B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&quot;Назад&quot; или &quot;Предыдущий&quot; 8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33A72EED-CAB2-4216-B17E-E893C8A19891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41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D56E98-FDEE-4FA8-A217-70B087ED0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1</a:t>
            </a:r>
            <a:r>
              <a:rPr lang="ru-RU" dirty="0"/>
              <a:t>– правая рука поднята вверх.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D0C637-7198-4963-890D-41A24C7F4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3932" y="2367814"/>
            <a:ext cx="7843643" cy="3320717"/>
          </a:xfrm>
        </p:spPr>
        <p:txBody>
          <a:bodyPr>
            <a:normAutofit/>
          </a:bodyPr>
          <a:lstStyle/>
          <a:p>
            <a:r>
              <a:rPr lang="ru-RU" sz="2600" i="1" dirty="0"/>
              <a:t> </a:t>
            </a:r>
            <a:r>
              <a:rPr lang="ru-RU" sz="2600" dirty="0"/>
              <a:t>Появление регулировщика на перекрестке и смена сигналов может сопровождаться свистком.</a:t>
            </a:r>
          </a:p>
          <a:p>
            <a:endParaRPr lang="ru-RU" sz="2600" i="1" dirty="0"/>
          </a:p>
          <a:p>
            <a:r>
              <a:rPr lang="ru-RU" sz="2600" dirty="0"/>
              <a:t>Сигнал свистком подаётся </a:t>
            </a:r>
            <a:r>
              <a:rPr lang="ru-RU" sz="2600" b="1" i="1" dirty="0"/>
              <a:t>для привлечения внимания участников дорожного движения</a:t>
            </a:r>
            <a:r>
              <a:rPr lang="ru-RU" sz="2600" dirty="0"/>
              <a:t>. </a:t>
            </a:r>
          </a:p>
          <a:p>
            <a:endParaRPr lang="ru-RU" sz="2600" dirty="0"/>
          </a:p>
          <a:p>
            <a:pPr marL="0" indent="0" algn="r">
              <a:buNone/>
            </a:pPr>
            <a:r>
              <a:rPr lang="ru-RU" sz="2000" dirty="0"/>
              <a:t>(Правила. Раздел 6. Пункт 6.12.)</a:t>
            </a:r>
          </a:p>
          <a:p>
            <a:endParaRPr lang="ru-RU" sz="2000" dirty="0"/>
          </a:p>
          <a:p>
            <a:pPr marL="0" indent="0" algn="ctr">
              <a:lnSpc>
                <a:spcPct val="100000"/>
              </a:lnSpc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EC3177-531D-4F5C-8CC4-328119621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78" y="1765242"/>
            <a:ext cx="3696216" cy="490606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0088472-7EC2-46B8-8104-964B3E7BF1B1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&quot;Вперед&quot; или &quot;Следующий&quot;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D8C39814-FBB7-4C1E-8FC1-BD5A783A7B7B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&quot;Назад&quot; или &quot;Предыдущий&quot; 6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55446460-FB78-4427-B64D-4569F6697602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26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364B6-6843-47CD-8A8E-2E3FB7F7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60" y="237958"/>
            <a:ext cx="11685068" cy="88615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2 </a:t>
            </a:r>
            <a:r>
              <a:rPr lang="ru-RU" dirty="0"/>
              <a:t>– </a:t>
            </a:r>
            <a:r>
              <a:rPr lang="ru-RU" sz="3600" dirty="0"/>
              <a:t>руки разведены в стороны или опущены вниз.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EE1120-E40B-4D0E-9E41-4757F8611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530" y="1379819"/>
            <a:ext cx="11482938" cy="886159"/>
          </a:xfrm>
        </p:spPr>
        <p:txBody>
          <a:bodyPr>
            <a:noAutofit/>
          </a:bodyPr>
          <a:lstStyle/>
          <a:p>
            <a:r>
              <a:rPr lang="ru-RU" sz="2400" dirty="0"/>
              <a:t>Такое положение рук регулировщика </a:t>
            </a:r>
            <a:r>
              <a:rPr lang="ru-RU" sz="2400" b="1" i="1" dirty="0"/>
              <a:t>Запрещает движение на грудь и на спину регулировщика!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C19D00-B26E-484E-9FFC-9B0EA20949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82" y="2521685"/>
            <a:ext cx="7351197" cy="3542231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8A83F19D-5794-412C-97F7-2D746572DF47}"/>
              </a:ext>
            </a:extLst>
          </p:cNvPr>
          <p:cNvSpPr txBox="1">
            <a:spLocks/>
          </p:cNvSpPr>
          <p:nvPr/>
        </p:nvSpPr>
        <p:spPr>
          <a:xfrm>
            <a:off x="7998594" y="2598822"/>
            <a:ext cx="3946356" cy="39174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/>
              <a:t>Прямо и направо едут только те водители, по отношению к которым регулировщик  стоит боком. </a:t>
            </a:r>
          </a:p>
          <a:p>
            <a:endParaRPr lang="ru-RU" sz="2400" dirty="0"/>
          </a:p>
          <a:p>
            <a:r>
              <a:rPr lang="ru-RU" sz="2400" dirty="0"/>
              <a:t>Эта команда касается и пешеходов, они могут переходить дорогу только параллельно постовому.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400" dirty="0"/>
              <a:t> 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A3C5D0C-0C4D-4783-A6F5-DCBA7619146B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&quot;Вперед&quot; или &quot;Следующий&quot;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150F622-1C41-4081-A89F-964917B4EC4A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&quot;Назад&quot; или &quot;Предыдущий&quot; 8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C3CEAF73-23BE-48A0-B7BA-B5DB96FD4F2F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61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364B6-6843-47CD-8A8E-2E3FB7F7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60" y="237958"/>
            <a:ext cx="11685068" cy="88615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2 </a:t>
            </a:r>
            <a:r>
              <a:rPr lang="ru-RU" dirty="0"/>
              <a:t>– </a:t>
            </a:r>
            <a:r>
              <a:rPr lang="ru-RU" sz="3600" dirty="0"/>
              <a:t>руки разведены в стороны или опущены вниз.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EE1120-E40B-4D0E-9E41-4757F8611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054" y="1124117"/>
            <a:ext cx="5488357" cy="88615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b="1" dirty="0"/>
              <a:t>1</a:t>
            </a:r>
          </a:p>
          <a:p>
            <a:pPr marL="0" indent="0">
              <a:buNone/>
            </a:pPr>
            <a:r>
              <a:rPr lang="ru-RU" sz="1600" b="1" dirty="0"/>
              <a:t>Регулировщик стоит правым (или левым) боком для  </a:t>
            </a:r>
            <a:r>
              <a:rPr lang="ru-RU" sz="1600" b="1" i="1" u="sng" dirty="0"/>
              <a:t>водителей</a:t>
            </a:r>
            <a:r>
              <a:rPr lang="ru-RU" sz="1600" b="1" dirty="0"/>
              <a:t>  движение по зеленым стрелкам разрешено: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A3C5D0C-0C4D-4783-A6F5-DCBA7619146B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12D6DAD-5B27-4A4E-ABE0-08E125410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066" y="3584114"/>
            <a:ext cx="5420751" cy="207072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4337449-E547-4D41-B751-2B4AD28C3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14" y="4377292"/>
            <a:ext cx="5467097" cy="208843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976D5F4-F171-45A8-BC84-318B6955B1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11" y="2108981"/>
            <a:ext cx="5467100" cy="2088432"/>
          </a:xfrm>
          <a:prstGeom prst="rect">
            <a:avLst/>
          </a:prstGeom>
        </p:spPr>
      </p:pic>
      <p:sp>
        <p:nvSpPr>
          <p:cNvPr id="15" name="Объект 2">
            <a:extLst>
              <a:ext uri="{FF2B5EF4-FFF2-40B4-BE49-F238E27FC236}">
                <a16:creationId xmlns:a16="http://schemas.microsoft.com/office/drawing/2014/main" id="{B6C7E928-93E6-4B9A-AF43-5AE1AE4F50E5}"/>
              </a:ext>
            </a:extLst>
          </p:cNvPr>
          <p:cNvSpPr txBox="1">
            <a:spLocks/>
          </p:cNvSpPr>
          <p:nvPr/>
        </p:nvSpPr>
        <p:spPr>
          <a:xfrm>
            <a:off x="6296811" y="1347537"/>
            <a:ext cx="5488357" cy="31941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600" b="1" dirty="0"/>
              <a:t>2</a:t>
            </a:r>
          </a:p>
          <a:p>
            <a:r>
              <a:rPr lang="ru-RU" sz="1600" b="1" i="1" dirty="0"/>
              <a:t>Пешеходам</a:t>
            </a:r>
            <a:r>
              <a:rPr lang="ru-RU" sz="1600" dirty="0"/>
              <a:t> запрещается движение на грудь и на спину регулировщика. Разрешено движение  со стороны любого бока. </a:t>
            </a:r>
          </a:p>
          <a:p>
            <a:r>
              <a:rPr lang="ru-RU" sz="1600" b="1" dirty="0"/>
              <a:t>Водители</a:t>
            </a:r>
            <a:r>
              <a:rPr lang="ru-RU" sz="1600" dirty="0"/>
              <a:t>, поворачивающие направо, </a:t>
            </a:r>
            <a:r>
              <a:rPr lang="ru-RU" sz="1600" b="1" i="1" dirty="0"/>
              <a:t>должны уступать дорогу пешеходам</a:t>
            </a:r>
            <a:r>
              <a:rPr lang="ru-RU" sz="1600" dirty="0"/>
              <a:t>, переходящим проезжую часть на разрешающий сигнал регулировщика.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1600" b="1" dirty="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5CFE5C9C-B829-48FA-BFE4-3B7C3C1ED1DF}"/>
              </a:ext>
            </a:extLst>
          </p:cNvPr>
          <p:cNvSpPr/>
          <p:nvPr/>
        </p:nvSpPr>
        <p:spPr>
          <a:xfrm>
            <a:off x="2964580" y="1044437"/>
            <a:ext cx="404261" cy="404261"/>
          </a:xfrm>
          <a:prstGeom prst="ellipse">
            <a:avLst/>
          </a:prstGeom>
          <a:solidFill>
            <a:srgbClr val="669900"/>
          </a:solidFill>
          <a:ln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88A14AAE-E73B-4C63-A5E1-C5388A713DEC}"/>
              </a:ext>
            </a:extLst>
          </p:cNvPr>
          <p:cNvSpPr/>
          <p:nvPr/>
        </p:nvSpPr>
        <p:spPr>
          <a:xfrm>
            <a:off x="8838858" y="1276416"/>
            <a:ext cx="404261" cy="404261"/>
          </a:xfrm>
          <a:prstGeom prst="ellipse">
            <a:avLst/>
          </a:prstGeom>
          <a:solidFill>
            <a:srgbClr val="669900"/>
          </a:solidFill>
          <a:ln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</a:t>
            </a:r>
          </a:p>
        </p:txBody>
      </p:sp>
      <p:sp>
        <p:nvSpPr>
          <p:cNvPr id="11" name="Управляющая кнопка: &quot;Вперед&quot; или &quot;Следующий&quot; 10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A312348-791A-4066-A636-3A4AB278E152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&quot;Назад&quot; или &quot;Предыдущий&quot; 12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FB3D590A-D07C-4C53-B5AD-DFBE81166AC1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40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364B6-6843-47CD-8A8E-2E3FB7F7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60" y="237958"/>
            <a:ext cx="11685068" cy="886159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3</a:t>
            </a:r>
            <a:r>
              <a:rPr lang="ru-RU" b="1" dirty="0"/>
              <a:t> </a:t>
            </a:r>
            <a:r>
              <a:rPr lang="ru-RU" dirty="0"/>
              <a:t>– правая рука вытянута вперёд.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EE1120-E40B-4D0E-9E41-4757F8611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951" y="5603792"/>
            <a:ext cx="11182350" cy="88615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Действия всех участников дорожного движения зависят от того каким боком к ним стоит регулировщик. Подробнее…</a:t>
            </a:r>
            <a:endParaRPr lang="ru-RU" sz="2400" b="1" i="1" dirty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A3C5D0C-0C4D-4783-A6F5-DCBA7619146B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37FF6B7-3A91-464E-A38E-2699291902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225" y="1246568"/>
            <a:ext cx="9861331" cy="3966447"/>
          </a:xfrm>
          <a:prstGeom prst="rect">
            <a:avLst/>
          </a:prstGeom>
        </p:spPr>
      </p:pic>
      <p:sp>
        <p:nvSpPr>
          <p:cNvPr id="6" name="Управляющая кнопка: &quot;Вперед&quot; или &quot;Следующий&quot;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026566CA-D7C8-4419-AB7D-C09C1A8F8116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&quot;Назад&quot; или &quot;Предыдущий&quot; 8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01399C4F-AAD1-4547-9D2C-F1003DECC3FA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76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364B6-6843-47CD-8A8E-2E3FB7F7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60" y="237958"/>
            <a:ext cx="11685068" cy="886159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3 </a:t>
            </a:r>
            <a:r>
              <a:rPr lang="ru-RU" dirty="0"/>
              <a:t>– правая рука вытянута вперёд.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EE1120-E40B-4D0E-9E41-4757F8611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895" y="5229198"/>
            <a:ext cx="11189367" cy="1260753"/>
          </a:xfrm>
        </p:spPr>
        <p:txBody>
          <a:bodyPr>
            <a:noAutofit/>
          </a:bodyPr>
          <a:lstStyle/>
          <a:p>
            <a:r>
              <a:rPr lang="ru-RU" dirty="0"/>
              <a:t>Регулировщик обращен </a:t>
            </a:r>
            <a:r>
              <a:rPr lang="ru-RU" u="sng" dirty="0"/>
              <a:t>к водителю </a:t>
            </a:r>
            <a:r>
              <a:rPr lang="ru-RU" dirty="0"/>
              <a:t>лицом, правая рука вытянута вперед.</a:t>
            </a:r>
          </a:p>
          <a:p>
            <a:r>
              <a:rPr lang="ru-RU" b="1" dirty="0"/>
              <a:t>Разрешено движение  только направо!</a:t>
            </a:r>
            <a:endParaRPr lang="ru-RU" dirty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A3C5D0C-0C4D-4783-A6F5-DCBA7619146B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37FF6B7-3A91-464E-A38E-2699291902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26" r="27818"/>
          <a:stretch/>
        </p:blipFill>
        <p:spPr>
          <a:xfrm>
            <a:off x="519764" y="1380731"/>
            <a:ext cx="2589196" cy="39664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74290F-1370-40E0-9AB5-235543708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003" y="1628801"/>
            <a:ext cx="7748938" cy="2960094"/>
          </a:xfrm>
          <a:prstGeom prst="rect">
            <a:avLst/>
          </a:prstGeom>
        </p:spPr>
      </p:pic>
      <p:sp>
        <p:nvSpPr>
          <p:cNvPr id="9" name="Управляющая кнопка: &quot;Вперед&quot; или &quot;Следующий&quot;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DA72C02-24CA-437C-BC5F-911EAC2692DA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&quot;Назад&quot; или &quot;Предыдущий&quot; 9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E58459B-6DE6-4195-A219-BE2E26DBF482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92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364B6-6843-47CD-8A8E-2E3FB7F7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60" y="237958"/>
            <a:ext cx="11685068" cy="886159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3</a:t>
            </a:r>
            <a:r>
              <a:rPr lang="ru-RU" b="1" dirty="0"/>
              <a:t> </a:t>
            </a:r>
            <a:r>
              <a:rPr lang="ru-RU" dirty="0"/>
              <a:t>– правая рука вытянута вперёд.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EE1120-E40B-4D0E-9E41-4757F8611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895" y="5229198"/>
            <a:ext cx="11189367" cy="1260753"/>
          </a:xfrm>
        </p:spPr>
        <p:txBody>
          <a:bodyPr>
            <a:noAutofit/>
          </a:bodyPr>
          <a:lstStyle/>
          <a:p>
            <a:r>
              <a:rPr lang="ru-RU" dirty="0"/>
              <a:t>Регулировщик обращен </a:t>
            </a:r>
            <a:r>
              <a:rPr lang="ru-RU" u="sng" dirty="0"/>
              <a:t>к водителю</a:t>
            </a:r>
            <a:r>
              <a:rPr lang="ru-RU" dirty="0"/>
              <a:t> правым боком, правая рука вытянута вперед</a:t>
            </a:r>
          </a:p>
          <a:p>
            <a:r>
              <a:rPr lang="ru-RU" b="1" dirty="0"/>
              <a:t>Движение в любых направлениях запрещено!</a:t>
            </a:r>
            <a:endParaRPr lang="ru-RU" dirty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A3C5D0C-0C4D-4783-A6F5-DCBA7619146B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37FF6B7-3A91-464E-A38E-2699291902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70" t="900" r="54661" b="-900"/>
          <a:stretch/>
        </p:blipFill>
        <p:spPr>
          <a:xfrm>
            <a:off x="827773" y="1246568"/>
            <a:ext cx="2136808" cy="396644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6DF24D1-E7B7-4266-AB41-83B42DA58F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543" y="1540042"/>
            <a:ext cx="7865859" cy="2957563"/>
          </a:xfrm>
          <a:prstGeom prst="rect">
            <a:avLst/>
          </a:prstGeom>
        </p:spPr>
      </p:pic>
      <p:sp>
        <p:nvSpPr>
          <p:cNvPr id="9" name="Управляющая кнопка: &quot;Вперед&quot; или &quot;Следующий&quot;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844FE93-B616-4DCB-A52F-0CAB06B11B5E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&quot;Назад&quot; или &quot;Предыдущий&quot; 9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AE719EC6-F245-4B94-9579-8A5FC681ADB3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22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364B6-6843-47CD-8A8E-2E3FB7F7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60" y="237958"/>
            <a:ext cx="11685068" cy="886159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3</a:t>
            </a:r>
            <a:r>
              <a:rPr lang="ru-RU" b="1" dirty="0"/>
              <a:t> </a:t>
            </a:r>
            <a:r>
              <a:rPr lang="ru-RU" dirty="0"/>
              <a:t>– правая рука вытянута вперёд.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EE1120-E40B-4D0E-9E41-4757F8611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895" y="5229198"/>
            <a:ext cx="11189367" cy="1260753"/>
          </a:xfrm>
        </p:spPr>
        <p:txBody>
          <a:bodyPr>
            <a:noAutofit/>
          </a:bodyPr>
          <a:lstStyle/>
          <a:p>
            <a:r>
              <a:rPr lang="ru-RU" dirty="0"/>
              <a:t>Регулировщик обращен </a:t>
            </a:r>
            <a:r>
              <a:rPr lang="ru-RU" u="sng" dirty="0"/>
              <a:t>к водителю</a:t>
            </a:r>
            <a:r>
              <a:rPr lang="ru-RU" dirty="0"/>
              <a:t> спиной, правая рука вытянута вперед</a:t>
            </a:r>
          </a:p>
          <a:p>
            <a:r>
              <a:rPr lang="ru-RU" b="1" dirty="0"/>
              <a:t>Движение в любых направлениях запрещено!</a:t>
            </a:r>
            <a:endParaRPr lang="ru-RU" dirty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A3C5D0C-0C4D-4783-A6F5-DCBA7619146B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37FF6B7-3A91-464E-A38E-2699291902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09" t="5319" r="3222" b="-5319"/>
          <a:stretch/>
        </p:blipFill>
        <p:spPr>
          <a:xfrm>
            <a:off x="827773" y="1246568"/>
            <a:ext cx="2136808" cy="39664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78328D3-E64A-4295-85D8-6A87BF050C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49" y="1357162"/>
            <a:ext cx="7891457" cy="2967188"/>
          </a:xfrm>
          <a:prstGeom prst="rect">
            <a:avLst/>
          </a:prstGeom>
        </p:spPr>
      </p:pic>
      <p:sp>
        <p:nvSpPr>
          <p:cNvPr id="9" name="Управляющая кнопка: &quot;Вперед&quot; или &quot;Следующий&quot;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51CA6A0-15EE-40B0-AF36-C85CBDC8CCEB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&quot;Назад&quot; или &quot;Предыдущий&quot; 9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084BD53E-47E1-44F0-96CC-101B51C85B99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46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364B6-6843-47CD-8A8E-2E3FB7F7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60" y="237958"/>
            <a:ext cx="11685068" cy="886159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3</a:t>
            </a:r>
            <a:r>
              <a:rPr lang="ru-RU" b="1" dirty="0"/>
              <a:t> </a:t>
            </a:r>
            <a:r>
              <a:rPr lang="ru-RU" dirty="0"/>
              <a:t>– правая рука вытянута вперёд.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EE1120-E40B-4D0E-9E41-4757F8611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895" y="5229198"/>
            <a:ext cx="11189367" cy="1260753"/>
          </a:xfrm>
        </p:spPr>
        <p:txBody>
          <a:bodyPr>
            <a:noAutofit/>
          </a:bodyPr>
          <a:lstStyle/>
          <a:p>
            <a:r>
              <a:rPr lang="ru-RU" dirty="0"/>
              <a:t>Регулировщик обращен </a:t>
            </a:r>
            <a:r>
              <a:rPr lang="ru-RU" u="sng" dirty="0"/>
              <a:t>к водителю</a:t>
            </a:r>
            <a:r>
              <a:rPr lang="ru-RU" dirty="0"/>
              <a:t> левым боком,  правая рука вытянута вперед</a:t>
            </a:r>
          </a:p>
          <a:p>
            <a:r>
              <a:rPr lang="ru-RU" b="1" dirty="0"/>
              <a:t>Движение разрешено в любых направлениях!</a:t>
            </a:r>
            <a:endParaRPr lang="ru-RU" dirty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A3C5D0C-0C4D-4783-A6F5-DCBA7619146B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37FF6B7-3A91-464E-A38E-2699291902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" t="-441" r="77257" b="441"/>
          <a:stretch/>
        </p:blipFill>
        <p:spPr>
          <a:xfrm>
            <a:off x="827773" y="1246568"/>
            <a:ext cx="2136808" cy="396644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C53D2DD-CE0C-4CA1-A6C0-A8D82FFB1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1414914"/>
            <a:ext cx="7737862" cy="2909436"/>
          </a:xfrm>
          <a:prstGeom prst="rect">
            <a:avLst/>
          </a:prstGeom>
        </p:spPr>
      </p:pic>
      <p:sp>
        <p:nvSpPr>
          <p:cNvPr id="9" name="Управляющая кнопка: &quot;Вперед&quot; или &quot;Следующий&quot;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78BADBA6-6A9C-4653-A3C8-E7DF2E942C44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&quot;Назад&quot; или &quot;Предыдущий&quot; 9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BAA7A1C5-0D44-4FA4-A09C-B2631C0E056F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73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364B6-6843-47CD-8A8E-2E3FB7F7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60" y="237958"/>
            <a:ext cx="11685068" cy="886159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Сигнал 3</a:t>
            </a:r>
            <a:r>
              <a:rPr lang="ru-RU" b="1" dirty="0"/>
              <a:t> </a:t>
            </a:r>
            <a:r>
              <a:rPr lang="ru-RU" dirty="0"/>
              <a:t>– правая рука вытянута вперёд.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EE1120-E40B-4D0E-9E41-4757F8611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7900" y="1953928"/>
            <a:ext cx="3846763" cy="4350619"/>
          </a:xfrm>
        </p:spPr>
        <p:txBody>
          <a:bodyPr>
            <a:noAutofit/>
          </a:bodyPr>
          <a:lstStyle/>
          <a:p>
            <a:r>
              <a:rPr lang="ru-RU" dirty="0"/>
              <a:t>Регулировщик обращен </a:t>
            </a:r>
            <a:r>
              <a:rPr lang="ru-RU" u="sng" dirty="0"/>
              <a:t>к ПЕШЕХОДУ</a:t>
            </a:r>
            <a:r>
              <a:rPr lang="ru-RU" dirty="0"/>
              <a:t> левым боком,  правая рука вытянута вперед</a:t>
            </a:r>
          </a:p>
          <a:p>
            <a:endParaRPr lang="ru-RU" dirty="0"/>
          </a:p>
          <a:p>
            <a:r>
              <a:rPr lang="ru-RU" b="1" dirty="0"/>
              <a:t>Переходить можно </a:t>
            </a:r>
            <a:r>
              <a:rPr lang="ru-RU" b="1" u="sng" dirty="0"/>
              <a:t>только за спиной</a:t>
            </a:r>
            <a:r>
              <a:rPr lang="ru-RU" b="1" dirty="0"/>
              <a:t> регулировщика!</a:t>
            </a:r>
            <a:endParaRPr lang="ru-RU" dirty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A3C5D0C-0C4D-4783-A6F5-DCBA7619146B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99B61E-49E3-43F5-863D-7C8617676B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" r="7332"/>
          <a:stretch/>
        </p:blipFill>
        <p:spPr>
          <a:xfrm>
            <a:off x="794220" y="4929883"/>
            <a:ext cx="6241847" cy="169015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9E48C-0983-4271-B449-BCBC11E480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60" y="1246568"/>
            <a:ext cx="7262577" cy="292117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F540227-2E09-4275-B4AF-F6497C03C3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0753">
            <a:off x="1436011" y="3921201"/>
            <a:ext cx="408561" cy="25866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6E3F160-9A00-4DA7-A6B5-52222C1CBD97}"/>
              </a:ext>
            </a:extLst>
          </p:cNvPr>
          <p:cNvSpPr txBox="1"/>
          <p:nvPr/>
        </p:nvSpPr>
        <p:spPr>
          <a:xfrm>
            <a:off x="235954" y="4156856"/>
            <a:ext cx="7570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*на грудь и на спину переходить всегда нельзя, но сейчас нельзя и вдоль груди – </a:t>
            </a:r>
            <a:r>
              <a:rPr lang="ru-RU" b="1" i="1" dirty="0"/>
              <a:t>перед этими пешеходами регулировщик «опустил шлагбаум»</a:t>
            </a:r>
            <a:endParaRPr lang="ru-RU" dirty="0"/>
          </a:p>
        </p:txBody>
      </p:sp>
      <p:sp>
        <p:nvSpPr>
          <p:cNvPr id="10" name="Управляющая кнопка: &quot;Вперед&quot; или &quot;Следующий&quot; 9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F36AC475-4227-46CE-9194-6EE3B7A9E1C3}"/>
              </a:ext>
            </a:extLst>
          </p:cNvPr>
          <p:cNvSpPr/>
          <p:nvPr/>
        </p:nvSpPr>
        <p:spPr>
          <a:xfrm>
            <a:off x="11130014" y="6319815"/>
            <a:ext cx="548640" cy="293377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зад&quot; или &quot;Предыдущий&quot; 11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5B5342C9-830B-4AEE-9DCB-03CF2375B76A}"/>
              </a:ext>
            </a:extLst>
          </p:cNvPr>
          <p:cNvSpPr/>
          <p:nvPr/>
        </p:nvSpPr>
        <p:spPr>
          <a:xfrm>
            <a:off x="9897979" y="6319815"/>
            <a:ext cx="548640" cy="288758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45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4E7A14FB-0308-49E4-9CD4-80D1E74337F0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9D08D33-1555-441A-9A88-356CDB527B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6" r="3419"/>
          <a:stretch/>
        </p:blipFill>
        <p:spPr>
          <a:xfrm>
            <a:off x="244592" y="909911"/>
            <a:ext cx="11702815" cy="5029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931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4E7A14FB-0308-49E4-9CD4-80D1E74337F0}"/>
              </a:ext>
            </a:extLst>
          </p:cNvPr>
          <p:cNvSpPr/>
          <p:nvPr/>
        </p:nvSpPr>
        <p:spPr>
          <a:xfrm>
            <a:off x="134051" y="115507"/>
            <a:ext cx="11878279" cy="6618003"/>
          </a:xfrm>
          <a:prstGeom prst="roundRect">
            <a:avLst>
              <a:gd name="adj" fmla="val 4450"/>
            </a:avLst>
          </a:prstGeom>
          <a:noFill/>
          <a:ln w="31750"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FD06DDEC-04D7-4DD3-ACB4-C7313E19B5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/>
              <a:t>В презентации использованы изображения с открытых интернет источников: </a:t>
            </a:r>
            <a:endParaRPr lang="en-US" b="1" i="1" dirty="0"/>
          </a:p>
          <a:p>
            <a:pPr marL="0" indent="0">
              <a:buNone/>
            </a:pPr>
            <a:endParaRPr lang="en-US" b="1" i="1" dirty="0"/>
          </a:p>
          <a:p>
            <a:pPr marL="514350" indent="-514350">
              <a:buFont typeface="+mj-lt"/>
              <a:buAutoNum type="arabicPeriod"/>
            </a:pPr>
            <a:r>
              <a:rPr lang="en-US" b="1" i="1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https://avto-russia.ru/</a:t>
            </a:r>
            <a:endParaRPr lang="en-US" b="1" i="1" dirty="0">
              <a:solidFill>
                <a:srgbClr val="0563C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i="1" dirty="0">
                <a:solidFill>
                  <a:srgbClr val="0563C1"/>
                </a:solidFill>
                <a:hlinkClick r:id="rId3"/>
              </a:rPr>
              <a:t>https://ppt-online.org/778584</a:t>
            </a:r>
            <a:r>
              <a:rPr lang="en-US" b="1" i="1" dirty="0">
                <a:solidFill>
                  <a:srgbClr val="0563C1"/>
                </a:solidFill>
              </a:rPr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i="1" dirty="0">
                <a:solidFill>
                  <a:srgbClr val="0563C1"/>
                </a:solidFill>
                <a:hlinkClick r:id="rId4"/>
              </a:rPr>
              <a:t>https://</a:t>
            </a:r>
            <a:r>
              <a:rPr lang="ru-RU" b="1" i="1" dirty="0" err="1">
                <a:solidFill>
                  <a:srgbClr val="0563C1"/>
                </a:solidFill>
                <a:hlinkClick r:id="rId4"/>
              </a:rPr>
              <a:t>юидроссии.рф</a:t>
            </a:r>
            <a:r>
              <a:rPr lang="ru-RU" b="1" i="1" dirty="0">
                <a:solidFill>
                  <a:srgbClr val="0563C1"/>
                </a:solidFill>
                <a:hlinkClick r:id="rId4"/>
              </a:rPr>
              <a:t>/</a:t>
            </a:r>
            <a:r>
              <a:rPr lang="en-US" b="1" i="1" dirty="0">
                <a:solidFill>
                  <a:srgbClr val="0563C1"/>
                </a:solidFill>
                <a:hlinkClick r:id="rId4"/>
              </a:rPr>
              <a:t>methods/</a:t>
            </a:r>
            <a:r>
              <a:rPr lang="en-US" b="1" i="1" dirty="0" err="1">
                <a:solidFill>
                  <a:srgbClr val="0563C1"/>
                </a:solidFill>
                <a:hlinkClick r:id="rId4"/>
              </a:rPr>
              <a:t>naglyadnye-materialy</a:t>
            </a:r>
            <a:r>
              <a:rPr lang="en-US" b="1" i="1" dirty="0">
                <a:solidFill>
                  <a:srgbClr val="0563C1"/>
                </a:solidFill>
                <a:hlinkClick r:id="rId4"/>
              </a:rPr>
              <a:t>/</a:t>
            </a:r>
            <a:endParaRPr lang="en-US" b="1" i="1" dirty="0">
              <a:solidFill>
                <a:srgbClr val="0563C1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b="1" i="1" dirty="0">
              <a:solidFill>
                <a:srgbClr val="0563C1"/>
              </a:solidFill>
            </a:endParaRPr>
          </a:p>
          <a:p>
            <a:pPr marL="0" indent="0">
              <a:buNone/>
            </a:pPr>
            <a:endParaRPr lang="en-US" b="1" i="1" dirty="0">
              <a:solidFill>
                <a:srgbClr val="0563C1"/>
              </a:solidFill>
            </a:endParaRPr>
          </a:p>
          <a:p>
            <a:pPr marL="0" indent="0">
              <a:buNone/>
            </a:pPr>
            <a:endParaRPr lang="en-US" b="1" i="1" dirty="0">
              <a:solidFill>
                <a:srgbClr val="0563C1"/>
              </a:solidFill>
            </a:endParaRPr>
          </a:p>
          <a:p>
            <a:pPr marL="0" indent="0">
              <a:buNone/>
            </a:pPr>
            <a:endParaRPr lang="en-US" b="1" i="1" dirty="0">
              <a:solidFill>
                <a:srgbClr val="0563C1"/>
              </a:solidFill>
            </a:endParaRPr>
          </a:p>
          <a:p>
            <a:pPr marL="0" indent="0">
              <a:buNone/>
            </a:pPr>
            <a:endParaRPr lang="ru-RU" b="1" i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54431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529</Words>
  <Application>Microsoft Office PowerPoint</Application>
  <PresentationFormat>Широкоэкранный</PresentationFormat>
  <Paragraphs>75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Сигнал 1 – правая рука поднята вверх.</vt:lpstr>
      <vt:lpstr>Сигнал 1– правая рука поднята вверх.</vt:lpstr>
      <vt:lpstr>Сигнал 1– правая рука поднята вверх.</vt:lpstr>
      <vt:lpstr>Сигнал 2 – руки разведены в стороны или опущены вниз.</vt:lpstr>
      <vt:lpstr>Сигнал 2 – руки разведены в стороны или опущены вниз.</vt:lpstr>
      <vt:lpstr>Сигнал 3 – правая рука вытянута вперёд.</vt:lpstr>
      <vt:lpstr>Сигнал 3 – правая рука вытянута вперёд.</vt:lpstr>
      <vt:lpstr>Сигнал 3 – правая рука вытянута вперёд.</vt:lpstr>
      <vt:lpstr>Сигнал 3 – правая рука вытянута вперёд.</vt:lpstr>
      <vt:lpstr>Сигнал 3 – правая рука вытянута вперёд.</vt:lpstr>
      <vt:lpstr>Сигнал 3 – правая рука вытянута вперёд.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Регулировщик</dc:title>
  <dc:creator>User</dc:creator>
  <cp:lastModifiedBy>User</cp:lastModifiedBy>
  <cp:revision>29</cp:revision>
  <dcterms:created xsi:type="dcterms:W3CDTF">2025-02-19T10:01:43Z</dcterms:created>
  <dcterms:modified xsi:type="dcterms:W3CDTF">2025-03-03T08:22:21Z</dcterms:modified>
</cp:coreProperties>
</file>