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8" r:id="rId2"/>
    <p:sldId id="261" r:id="rId3"/>
    <p:sldId id="279" r:id="rId4"/>
    <p:sldId id="282" r:id="rId5"/>
    <p:sldId id="280" r:id="rId6"/>
    <p:sldId id="281" r:id="rId7"/>
    <p:sldId id="26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3" r:id="rId18"/>
    <p:sldId id="296" r:id="rId19"/>
    <p:sldId id="295" r:id="rId20"/>
    <p:sldId id="292" r:id="rId21"/>
    <p:sldId id="275" r:id="rId22"/>
    <p:sldId id="294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548" autoAdjust="0"/>
  </p:normalViewPr>
  <p:slideViewPr>
    <p:cSldViewPr>
      <p:cViewPr>
        <p:scale>
          <a:sx n="50" d="100"/>
          <a:sy n="50" d="100"/>
        </p:scale>
        <p:origin x="-1314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D9B79D-EAD6-42C8-AF91-CFA72CA8A121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6EE0A7-9329-4395-9F0E-6CF3882F01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3996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530C4-6CF4-4C5C-9C6E-F3E45412FF8D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26.pn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к\Desktop\Русский язык 3В\board_mel.pg"/>
          <p:cNvPicPr>
            <a:picLocks noChangeAspect="1" noChangeArrowheads="1"/>
          </p:cNvPicPr>
          <p:nvPr/>
        </p:nvPicPr>
        <p:blipFill>
          <a:blip r:embed="rId2" cstate="print"/>
          <a:srcRect l="7948" t="11392" r="8960" b="10912"/>
          <a:stretch>
            <a:fillRect/>
          </a:stretch>
        </p:blipFill>
        <p:spPr bwMode="auto">
          <a:xfrm>
            <a:off x="2771800" y="188640"/>
            <a:ext cx="6120680" cy="4131177"/>
          </a:xfrm>
          <a:prstGeom prst="rect">
            <a:avLst/>
          </a:prstGeom>
          <a:noFill/>
        </p:spPr>
      </p:pic>
      <p:pic>
        <p:nvPicPr>
          <p:cNvPr id="1026" name="Picture 2" descr="C:\Users\пк\Desktop\Окружающий мир 3 класс\78772702_large_school03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2321256"/>
            <a:ext cx="4608512" cy="45367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347864" y="836712"/>
            <a:ext cx="5040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bg1"/>
                </a:solidFill>
                <a:latin typeface="Monotype Corsiva" pitchFamily="66" charset="0"/>
              </a:rPr>
              <a:t>Окружающий мир</a:t>
            </a:r>
            <a:endParaRPr lang="ru-RU" sz="72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591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s://w-dog.ru/wallpapers/5/6/375740083859399/lisa-lisica-ryzhaya-zima-sne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214290"/>
            <a:ext cx="27860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Лиса</a:t>
            </a:r>
            <a:endParaRPr lang="ru-RU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s://avatars.mds.yandex.net/get-pdb/872807/69ba1a55-39c1-4b97-a25f-198b74ecf215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72066" y="0"/>
            <a:ext cx="44291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Иван-да-Марья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http://rasfokus.ru/images/photos/medium/e5aa480edee8e078aae6666e38dfbd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5" y="-357214"/>
            <a:ext cx="9429785" cy="721521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5008" y="-285776"/>
            <a:ext cx="34289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Лютики</a:t>
            </a:r>
            <a:endParaRPr lang="ru-RU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https://im0-tub-ru.yandex.net/i?id=f751f30ad0c472fbba38b1fc4f710bf2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43042" y="285728"/>
            <a:ext cx="62218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spc="150" dirty="0" smtClean="0">
                <a:ln w="11430">
                  <a:solidFill>
                    <a:schemeClr val="bg1">
                      <a:lumMod val="65000"/>
                    </a:schemeClr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sz="5400" b="1" spc="150" dirty="0">
              <a:ln w="11430">
                <a:solidFill>
                  <a:schemeClr val="bg1">
                    <a:lumMod val="65000"/>
                  </a:schemeClr>
                </a:solidFill>
              </a:ln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s://avatars.mds.yandex.net/get-zen_doc/62917/pub_5b14bea05a104ffc19653289_5b14bf6f77d0e6b3a92ab6ad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107913" cy="4071942"/>
          </a:xfrm>
          <a:prstGeom prst="rect">
            <a:avLst/>
          </a:prstGeom>
          <a:noFill/>
        </p:spPr>
      </p:pic>
      <p:pic>
        <p:nvPicPr>
          <p:cNvPr id="49156" name="Picture 4" descr="https://www.velvet.by/files/userfiles/309/126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274" y="3189058"/>
            <a:ext cx="5500726" cy="3668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s://avatars.mds.yandex.net/get-zen_doc/169683/pub_5a64129c482677d5af744f40_5a6413293c50f7a2e26e2fd9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http://900igr.net/up/datai/159459/0008-015-.jpg"/>
          <p:cNvPicPr>
            <a:picLocks noChangeAspect="1" noChangeArrowheads="1"/>
          </p:cNvPicPr>
          <p:nvPr/>
        </p:nvPicPr>
        <p:blipFill>
          <a:blip r:embed="rId2"/>
          <a:srcRect r="-1429"/>
          <a:stretch>
            <a:fillRect/>
          </a:stretch>
        </p:blipFill>
        <p:spPr bwMode="auto">
          <a:xfrm>
            <a:off x="0" y="61212"/>
            <a:ext cx="5072098" cy="679678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4857760"/>
            <a:ext cx="1785950" cy="200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http://900igr.net/up/datai/159459/0008-015-.jpg"/>
          <p:cNvPicPr>
            <a:picLocks noChangeAspect="1" noChangeArrowheads="1"/>
          </p:cNvPicPr>
          <p:nvPr/>
        </p:nvPicPr>
        <p:blipFill>
          <a:blip r:embed="rId2"/>
          <a:srcRect r="-1429"/>
          <a:stretch>
            <a:fillRect/>
          </a:stretch>
        </p:blipFill>
        <p:spPr bwMode="auto">
          <a:xfrm>
            <a:off x="4071902" y="61212"/>
            <a:ext cx="5072098" cy="67967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786050" y="4857760"/>
            <a:ext cx="2857520" cy="200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00892" y="4714884"/>
            <a:ext cx="2143108" cy="2428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http://900igr.net/up/datai/159459/0008-015-.jpg"/>
          <p:cNvPicPr>
            <a:picLocks noChangeAspect="1" noChangeArrowheads="1"/>
          </p:cNvPicPr>
          <p:nvPr/>
        </p:nvPicPr>
        <p:blipFill>
          <a:blip r:embed="rId2"/>
          <a:srcRect r="-1429"/>
          <a:stretch>
            <a:fillRect/>
          </a:stretch>
        </p:blipFill>
        <p:spPr bwMode="auto">
          <a:xfrm>
            <a:off x="2143108" y="61212"/>
            <a:ext cx="5072098" cy="67967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72066" y="4786322"/>
            <a:ext cx="3571900" cy="2071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4857760"/>
            <a:ext cx="1785950" cy="200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250" name="Picture 2" descr="https://im0-tub-ru.yandex.net/i?id=74c4c0aba20764569d831ac3aef035cb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1487660" cy="1000108"/>
          </a:xfrm>
          <a:prstGeom prst="rect">
            <a:avLst/>
          </a:prstGeom>
          <a:noFill/>
        </p:spPr>
      </p:pic>
      <p:pic>
        <p:nvPicPr>
          <p:cNvPr id="53252" name="Picture 4" descr="https://img2.freepng.ru/20180328/uqq/kisspng-chipmunk-squirrel-rodent-clip-art-squirrel-5abb2b1fa4c597.971328261522215711674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000240"/>
            <a:ext cx="1507409" cy="1440413"/>
          </a:xfrm>
          <a:prstGeom prst="rect">
            <a:avLst/>
          </a:prstGeom>
          <a:noFill/>
        </p:spPr>
      </p:pic>
      <p:pic>
        <p:nvPicPr>
          <p:cNvPr id="53254" name="Picture 6" descr="https://img2.freepng.ru/20180322/iuw/kisspng-great-spotted-woodpecker-bird-finch-middle-spotted-stork-5ab43870a96146.733308931521760368693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1214422"/>
            <a:ext cx="1285884" cy="1514485"/>
          </a:xfrm>
          <a:prstGeom prst="rect">
            <a:avLst/>
          </a:prstGeom>
          <a:noFill/>
        </p:spPr>
      </p:pic>
      <p:pic>
        <p:nvPicPr>
          <p:cNvPr id="53256" name="Picture 8" descr="http://greensteps-assets.rec.org/organisms/birds/607-illustration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1142984"/>
            <a:ext cx="1902621" cy="1428761"/>
          </a:xfrm>
          <a:prstGeom prst="rect">
            <a:avLst/>
          </a:prstGeom>
          <a:noFill/>
        </p:spPr>
      </p:pic>
      <p:pic>
        <p:nvPicPr>
          <p:cNvPr id="53258" name="Picture 10" descr="https://img-2007-09.photosight.ru/15/2303442.jpg"/>
          <p:cNvPicPr>
            <a:picLocks noChangeAspect="1" noChangeArrowheads="1"/>
          </p:cNvPicPr>
          <p:nvPr/>
        </p:nvPicPr>
        <p:blipFill>
          <a:blip r:embed="rId7" cstate="print"/>
          <a:srcRect t="33784" b="16553"/>
          <a:stretch>
            <a:fillRect/>
          </a:stretch>
        </p:blipFill>
        <p:spPr bwMode="auto">
          <a:xfrm>
            <a:off x="285720" y="6000744"/>
            <a:ext cx="2705569" cy="857256"/>
          </a:xfrm>
          <a:prstGeom prst="rect">
            <a:avLst/>
          </a:prstGeom>
          <a:noFill/>
        </p:spPr>
      </p:pic>
      <p:pic>
        <p:nvPicPr>
          <p:cNvPr id="53260" name="Picture 12" descr="https://avatars.mds.yandex.net/get-pdb/1325329/ede21504-b4bb-42d8-a23b-9b686ad30b31/s1200"/>
          <p:cNvPicPr>
            <a:picLocks noChangeAspect="1" noChangeArrowheads="1"/>
          </p:cNvPicPr>
          <p:nvPr/>
        </p:nvPicPr>
        <p:blipFill>
          <a:blip r:embed="rId8" cstate="print"/>
          <a:srcRect l="10265"/>
          <a:stretch>
            <a:fillRect/>
          </a:stretch>
        </p:blipFill>
        <p:spPr bwMode="auto">
          <a:xfrm>
            <a:off x="6857984" y="4000504"/>
            <a:ext cx="2286016" cy="2857496"/>
          </a:xfrm>
          <a:prstGeom prst="rect">
            <a:avLst/>
          </a:prstGeom>
          <a:noFill/>
        </p:spPr>
      </p:pic>
      <p:pic>
        <p:nvPicPr>
          <p:cNvPr id="53262" name="Picture 14" descr="https://img2.pngindir.com/20180816/hhs/kisspng-red-fox-portable-network-graphics-animal-computer-5b759f0e9bace7.9378010715344350866377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10505" t="15152" r="12457"/>
          <a:stretch>
            <a:fillRect/>
          </a:stretch>
        </p:blipFill>
        <p:spPr bwMode="auto">
          <a:xfrm>
            <a:off x="5572132" y="4214818"/>
            <a:ext cx="1571636" cy="2000240"/>
          </a:xfrm>
          <a:prstGeom prst="rect">
            <a:avLst/>
          </a:prstGeom>
          <a:noFill/>
        </p:spPr>
      </p:pic>
      <p:pic>
        <p:nvPicPr>
          <p:cNvPr id="53264" name="Picture 16" descr="http://900igr.net/up/datai/165699/0004-003-.pn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4668852"/>
            <a:ext cx="1558905" cy="2189148"/>
          </a:xfrm>
          <a:prstGeom prst="rect">
            <a:avLst/>
          </a:prstGeom>
          <a:noFill/>
        </p:spPr>
      </p:pic>
      <p:pic>
        <p:nvPicPr>
          <p:cNvPr id="53266" name="Picture 18" descr="https://4fasol.com/img/encycl/60418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4572008"/>
            <a:ext cx="1058839" cy="2130474"/>
          </a:xfrm>
          <a:prstGeom prst="rect">
            <a:avLst/>
          </a:prstGeom>
          <a:noFill/>
        </p:spPr>
      </p:pic>
      <p:pic>
        <p:nvPicPr>
          <p:cNvPr id="53268" name="Picture 20" descr="http://www.free-lancers.net/posted_files/N3BEB35867DDF.jpg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164479">
            <a:off x="639220" y="4256457"/>
            <a:ext cx="2390733" cy="1714512"/>
          </a:xfrm>
          <a:prstGeom prst="rect">
            <a:avLst/>
          </a:prstGeom>
          <a:noFill/>
        </p:spPr>
      </p:pic>
      <p:pic>
        <p:nvPicPr>
          <p:cNvPr id="53270" name="Picture 22" descr="https://i.pinimg.com/736x/68/72/5e/68725e0878f0577750608bf70f1ff7c1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4818209"/>
            <a:ext cx="1149992" cy="20397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https://evermotion.org/files/model_images/12284e5e68306bf57751f8a1a6336d7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" name="Таблица 76"/>
          <p:cNvGraphicFramePr>
            <a:graphicFrameLocks noGrp="1"/>
          </p:cNvGraphicFramePr>
          <p:nvPr/>
        </p:nvGraphicFramePr>
        <p:xfrm>
          <a:off x="428596" y="1785926"/>
          <a:ext cx="7215237" cy="4371339"/>
        </p:xfrm>
        <a:graphic>
          <a:graphicData uri="http://schemas.openxmlformats.org/drawingml/2006/table">
            <a:tbl>
              <a:tblPr/>
              <a:tblGrid>
                <a:gridCol w="685413"/>
                <a:gridCol w="746766"/>
                <a:gridCol w="571469"/>
                <a:gridCol w="669636"/>
                <a:gridCol w="746766"/>
                <a:gridCol w="745013"/>
                <a:gridCol w="692721"/>
                <a:gridCol w="642942"/>
                <a:gridCol w="480418"/>
                <a:gridCol w="667882"/>
                <a:gridCol w="566211"/>
              </a:tblGrid>
              <a:tr h="10232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232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232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7158" y="1857364"/>
            <a:ext cx="5000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  О З Д 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Х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5984" y="3071810"/>
            <a:ext cx="3929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С 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Е Д 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4143380"/>
            <a:ext cx="42148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Ч  В 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5143512"/>
            <a:ext cx="83582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  О Л О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О Л  Ь Ч И К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bipbap.ru/wp-content/uploads/2018/02/0_14ab8d_8403501c_orig-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14290"/>
            <a:ext cx="2571736" cy="3143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193687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https://i.artfile.me/wallpaper/14-03-2017/1920x1080/priroda-les-beryoza-derevya-leto-beryozo-11409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2391"/>
            <a:ext cx="9144000" cy="69703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83568" y="1052736"/>
            <a:ext cx="8229600" cy="5376672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 Не разорять птичьи гнёзда.</a:t>
            </a:r>
          </a:p>
          <a:p>
            <a:pPr>
              <a:buFont typeface="Wingdings" pitchFamily="2" charset="2"/>
              <a:buChar char="Ø"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 В лесу стараться ходить по тропинкам, чтобы не вытоптать траву и почву.</a:t>
            </a:r>
          </a:p>
          <a:p>
            <a:pPr>
              <a:buFont typeface="Wingdings" pitchFamily="2" charset="2"/>
              <a:buChar char="Ø"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 Не шуми в лесу.</a:t>
            </a:r>
          </a:p>
          <a:p>
            <a:pPr>
              <a:buFont typeface="Wingdings" pitchFamily="2" charset="2"/>
              <a:buChar char="Ø"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 Не оставляй мусор.</a:t>
            </a:r>
          </a:p>
          <a:p>
            <a:pPr>
              <a:buFont typeface="Wingdings" pitchFamily="2" charset="2"/>
              <a:buChar char="Ø"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 Не лови бабочек, шмелей, стрекоз и других насекомых.</a:t>
            </a:r>
          </a:p>
          <a:p>
            <a:pPr>
              <a:buFont typeface="Wingdings" pitchFamily="2" charset="2"/>
              <a:buChar char="Ø"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 Не ломай ветки деревьев и кустарников.</a:t>
            </a:r>
          </a:p>
          <a:p>
            <a:pPr>
              <a:buFont typeface="Wingdings" pitchFamily="2" charset="2"/>
              <a:buChar char="Ø"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 Не обрывай в лесу паутину и не убивай пауков.</a:t>
            </a:r>
          </a:p>
          <a:p>
            <a:pPr>
              <a:buFont typeface="Wingdings" pitchFamily="2" charset="2"/>
              <a:buChar char="Ø"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 Не разоряй муравейники.</a:t>
            </a:r>
          </a:p>
          <a:p>
            <a:pPr>
              <a:buFont typeface="Wingdings" pitchFamily="2" charset="2"/>
              <a:buChar char="Ø"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 Не рви цветы.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0"/>
            <a:ext cx="8820472" cy="114300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Экологические правила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85367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pPr>
              <a:buNone/>
            </a:pPr>
            <a:endParaRPr lang="ru-RU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Желтые кружки: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с.36-37-учить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Зеленые кружки: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создать книжку-малышку « В берёзовой роще»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://schoolsar48.ucoz.ru/Den_zaschitnika/dom_zadani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7848600" cy="1838325"/>
          </a:xfrm>
          <a:prstGeom prst="rect">
            <a:avLst/>
          </a:prstGeom>
          <a:noFill/>
        </p:spPr>
      </p:pic>
      <p:pic>
        <p:nvPicPr>
          <p:cNvPr id="55300" name="Picture 4" descr="https://sch609zg.mskobr.ru/files/hello_html_39f2f9f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30" y="4143380"/>
            <a:ext cx="3643370" cy="3128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пк\Desktop\Русский язык 3В\board_mel.pg"/>
          <p:cNvPicPr>
            <a:picLocks noChangeAspect="1" noChangeArrowheads="1"/>
          </p:cNvPicPr>
          <p:nvPr/>
        </p:nvPicPr>
        <p:blipFill>
          <a:blip r:embed="rId2" cstate="print"/>
          <a:srcRect l="7948" t="11392" r="8960" b="10912"/>
          <a:stretch>
            <a:fillRect/>
          </a:stretch>
        </p:blipFill>
        <p:spPr bwMode="auto">
          <a:xfrm>
            <a:off x="2771800" y="188640"/>
            <a:ext cx="6120680" cy="4131177"/>
          </a:xfrm>
          <a:prstGeom prst="rect">
            <a:avLst/>
          </a:prstGeom>
          <a:noFill/>
        </p:spPr>
      </p:pic>
      <p:pic>
        <p:nvPicPr>
          <p:cNvPr id="2" name="Picture 2" descr="C:\Users\пк\Desktop\Окружающий мир 3 класс\78772702_large_school03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2321256"/>
            <a:ext cx="4608512" cy="45367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635896" y="988273"/>
            <a:ext cx="547260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solidFill>
                  <a:schemeClr val="bg1"/>
                </a:solidFill>
                <a:latin typeface="Monotype Corsiva" pitchFamily="66" charset="0"/>
              </a:rPr>
              <a:t>До новых встреч! </a:t>
            </a:r>
            <a:r>
              <a:rPr lang="ru-RU" sz="8800" dirty="0" smtClean="0">
                <a:solidFill>
                  <a:schemeClr val="bg1"/>
                </a:solidFill>
                <a:latin typeface="Monotype Corsiva" pitchFamily="66" charset="0"/>
                <a:sym typeface="Wingdings" pitchFamily="2" charset="2"/>
              </a:rPr>
              <a:t></a:t>
            </a:r>
            <a:endParaRPr lang="ru-RU" sz="88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921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1714488"/>
            <a:ext cx="50366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357430"/>
            <a:ext cx="8929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рассуждать, рассказывать, развивать мышление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3214686"/>
            <a:ext cx="492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критически мыслить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786058"/>
            <a:ext cx="6534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открывать новые знания, обсуждать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785926"/>
            <a:ext cx="74676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учиться, узнавать новое, удивляться</a:t>
            </a:r>
            <a:endParaRPr lang="ru-RU" sz="1600" dirty="0"/>
          </a:p>
        </p:txBody>
      </p:sp>
      <p:pic>
        <p:nvPicPr>
          <p:cNvPr id="25602" name="Picture 2" descr="https://i.pinimg.com/736x/05/60/ff/0560ffec0cfeb3a95a836cf4da405cc4-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214686"/>
            <a:ext cx="4357686" cy="3643314"/>
          </a:xfrm>
          <a:prstGeom prst="rect">
            <a:avLst/>
          </a:prstGeom>
          <a:noFill/>
        </p:spPr>
      </p:pic>
      <p:pic>
        <p:nvPicPr>
          <p:cNvPr id="25604" name="Picture 4" descr="https://im0-tub-ru.yandex.net/i?id=c9a56c0925fdc5c951c25a3eb8e09c0a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809999"/>
            <a:ext cx="4124325" cy="304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5857892"/>
            <a:ext cx="5929322" cy="64633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Сколько крыльев у бабочки?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два;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четыре;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у всех по-разному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85010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 Что такое окружающая среда?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деревья, кустарники, травы;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всё, что окружает живые существа;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звери, насекомые, птицы, рыбы.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142984"/>
            <a:ext cx="48577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2.Отметь то, что необходимо для жизни растений.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свет;     г) вода;         ж) почва;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тепло;   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друзья;   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музыка;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пища;    е) воздух;    и) топливо.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571744"/>
            <a:ext cx="3714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На опушке леса: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темно      б) светло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143248"/>
            <a:ext cx="5857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опушке леса растут: 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колокольчики       б) розы       в) иван-чай        г) пионы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3786190"/>
            <a:ext cx="6286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 На опушке леса живут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бабочки     б) волки      в) жуки       г) медведи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572008"/>
            <a:ext cx="57150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 Чем покрыто тело бабочки?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красивой кожей;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мельчайшими чешуйками;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перьями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 animBg="1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1172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69875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1-б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269875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2-а,б,г,е,ж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269875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3-а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269875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4-а,в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269875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5-б,в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269875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6-б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269875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7-б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AutoShape 2" descr="https://www.stihi.ru/pics/2012/08/23/40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https://www.stihi.ru/pics/2012/08/23/40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2" name="AutoShape 6" descr="https://www.stihi.ru/pics/2012/08/23/40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4" name="Picture 8" descr="https://cdn.photosight.ru/img/2/627/6175248_x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730312"/>
            <a:ext cx="4643438" cy="3127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08050"/>
            <a:ext cx="8496300" cy="578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0034" y="0"/>
            <a:ext cx="80010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берёзовой роще</a:t>
            </a:r>
            <a:endParaRPr lang="ru-RU" sz="6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4424" y="116632"/>
            <a:ext cx="3300984" cy="50405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Берёза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0" y="620688"/>
            <a:ext cx="3816424" cy="5616624"/>
          </a:xfrm>
        </p:spPr>
        <p:txBody>
          <a:bodyPr>
            <a:normAutofit/>
          </a:bodyPr>
          <a:lstStyle/>
          <a:p>
            <a:r>
              <a:rPr lang="ru-RU" dirty="0" smtClean="0"/>
              <a:t>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Краса русской природы. Ровный ствол покрыт белой корой с поперечными полосками.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Толстые ветви поднимаются вверх от ствола, а тоненькие – свисают вниз.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Берёза любит свет и легко переносит морозные зимы.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Её цветы собраны в сережки.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img.labirint.ru/images/comments_pic/0914/01labgi0l123870504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88" r="5188"/>
          <a:stretch>
            <a:fillRect/>
          </a:stretch>
        </p:blipFill>
        <p:spPr bwMode="auto">
          <a:xfrm>
            <a:off x="251520" y="404664"/>
            <a:ext cx="4249738" cy="597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857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https://avatars.mds.yandex.net/get-pdb/2015646/6bfb6792-f4d2-42d2-a082-620d429ffa03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3904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500794" y="0"/>
            <a:ext cx="26432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Уж</a:t>
            </a:r>
            <a:endParaRPr lang="ru-RU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https://avatars.mds.yandex.net/get-pdb/1101614/e62cbfe0-b94c-4bed-ad90-65012c98fb92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14544" y="0"/>
            <a:ext cx="11430000" cy="762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072198" y="285728"/>
            <a:ext cx="36433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Заяц</a:t>
            </a:r>
            <a:endParaRPr lang="ru-RU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355</Words>
  <Application>Microsoft Office PowerPoint</Application>
  <PresentationFormat>Экран (4:3)</PresentationFormat>
  <Paragraphs>79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Берёза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Экологические правила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MOI</dc:creator>
  <cp:lastModifiedBy>777</cp:lastModifiedBy>
  <cp:revision>31</cp:revision>
  <dcterms:created xsi:type="dcterms:W3CDTF">2016-01-30T18:13:06Z</dcterms:created>
  <dcterms:modified xsi:type="dcterms:W3CDTF">2020-02-17T18:01:27Z</dcterms:modified>
</cp:coreProperties>
</file>