
<file path=[Content_Types].xml><?xml version="1.0" encoding="utf-8"?>
<Types xmlns="http://schemas.openxmlformats.org/package/2006/content-types">
  <Default Extension="png" ContentType="image/png"/>
  <Default Extension="jfif" ContentType="image/jpeg"/>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3" r:id="rId2"/>
    <p:sldId id="272" r:id="rId3"/>
    <p:sldId id="256" r:id="rId4"/>
    <p:sldId id="264" r:id="rId5"/>
    <p:sldId id="271" r:id="rId6"/>
    <p:sldId id="258" r:id="rId7"/>
    <p:sldId id="267" r:id="rId8"/>
    <p:sldId id="260" r:id="rId9"/>
    <p:sldId id="265" r:id="rId10"/>
    <p:sldId id="268" r:id="rId11"/>
    <p:sldId id="261" r:id="rId12"/>
    <p:sldId id="266" r:id="rId13"/>
    <p:sldId id="269" r:id="rId14"/>
    <p:sldId id="274" r:id="rId15"/>
    <p:sldId id="275"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16.05.2026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16.05.2026</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13" Type="http://schemas.microsoft.com/office/2007/relationships/hdphoto" Target="../media/hdphoto6.wdp"/><Relationship Id="rId3" Type="http://schemas.microsoft.com/office/2007/relationships/hdphoto" Target="../media/hdphoto1.wdp"/><Relationship Id="rId7" Type="http://schemas.microsoft.com/office/2007/relationships/hdphoto" Target="../media/hdphoto3.wdp"/><Relationship Id="rId12"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7.png"/><Relationship Id="rId11" Type="http://schemas.microsoft.com/office/2007/relationships/hdphoto" Target="../media/hdphoto5.wdp"/><Relationship Id="rId5" Type="http://schemas.microsoft.com/office/2007/relationships/hdphoto" Target="../media/hdphoto2.wdp"/><Relationship Id="rId15" Type="http://schemas.microsoft.com/office/2007/relationships/hdphoto" Target="../media/hdphoto7.wdp"/><Relationship Id="rId10" Type="http://schemas.openxmlformats.org/officeDocument/2006/relationships/image" Target="../media/image9.png"/><Relationship Id="rId4" Type="http://schemas.openxmlformats.org/officeDocument/2006/relationships/image" Target="../media/image6.png"/><Relationship Id="rId9" Type="http://schemas.microsoft.com/office/2007/relationships/hdphoto" Target="../media/hdphoto4.wdp"/><Relationship Id="rId1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jpeg"/></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17.png"/><Relationship Id="rId1" Type="http://schemas.openxmlformats.org/officeDocument/2006/relationships/slideLayout" Target="../slideLayouts/slideLayout4.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1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3.jf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450506"/>
          </a:xfrm>
        </p:spPr>
        <p:txBody>
          <a:bodyPr/>
          <a:lstStyle/>
          <a:p>
            <a:r>
              <a:rPr lang="ru-RU" sz="1800" u="sng" dirty="0" smtClean="0">
                <a:solidFill>
                  <a:schemeClr val="tx2"/>
                </a:solidFill>
                <a:latin typeface="Times New Roman" panose="02020603050405020304" pitchFamily="18" charset="0"/>
                <a:cs typeface="Times New Roman" panose="02020603050405020304" pitchFamily="18" charset="0"/>
              </a:rPr>
              <a:t>Презентация к уроку </a:t>
            </a:r>
            <a:br>
              <a:rPr lang="ru-RU" sz="1800" u="sng" dirty="0" smtClean="0">
                <a:solidFill>
                  <a:schemeClr val="tx2"/>
                </a:solidFill>
                <a:latin typeface="Times New Roman" panose="02020603050405020304" pitchFamily="18" charset="0"/>
                <a:cs typeface="Times New Roman" panose="02020603050405020304" pitchFamily="18" charset="0"/>
              </a:rPr>
            </a:br>
            <a:r>
              <a:rPr lang="ru-RU"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Использование комбинаций многогранников и тел вращения в решении практико-ориентированных задач» </a:t>
            </a:r>
            <a:endParaRPr lang="ru-RU"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868144" y="5229200"/>
            <a:ext cx="2818656" cy="896963"/>
          </a:xfrm>
        </p:spPr>
        <p:txBody>
          <a:bodyPr>
            <a:normAutofit fontScale="92500" lnSpcReduction="10000"/>
          </a:bodyPr>
          <a:lstStyle/>
          <a:p>
            <a:pPr marL="0" indent="0">
              <a:buNone/>
            </a:pPr>
            <a:r>
              <a:rPr lang="ru-RU" sz="1800" dirty="0" err="1" smtClean="0">
                <a:latin typeface="Times New Roman" panose="02020603050405020304" pitchFamily="18" charset="0"/>
                <a:cs typeface="Times New Roman" panose="02020603050405020304" pitchFamily="18" charset="0"/>
              </a:rPr>
              <a:t>Ищанова</a:t>
            </a:r>
            <a:r>
              <a:rPr lang="ru-RU" sz="1800" dirty="0" smtClean="0">
                <a:latin typeface="Times New Roman" panose="02020603050405020304" pitchFamily="18" charset="0"/>
                <a:cs typeface="Times New Roman" panose="02020603050405020304" pitchFamily="18" charset="0"/>
              </a:rPr>
              <a:t> Р.К., </a:t>
            </a:r>
          </a:p>
          <a:p>
            <a:pPr marL="0" indent="0">
              <a:buNone/>
            </a:pPr>
            <a:r>
              <a:rPr lang="ru-RU" sz="1800" dirty="0" smtClean="0">
                <a:latin typeface="Times New Roman" panose="02020603050405020304" pitchFamily="18" charset="0"/>
                <a:cs typeface="Times New Roman" panose="02020603050405020304" pitchFamily="18" charset="0"/>
              </a:rPr>
              <a:t>преподаватель математики </a:t>
            </a:r>
          </a:p>
          <a:p>
            <a:pPr marL="0" indent="0">
              <a:buNone/>
            </a:pPr>
            <a:r>
              <a:rPr lang="ru-RU" sz="1800" dirty="0" smtClean="0">
                <a:latin typeface="Times New Roman" panose="02020603050405020304" pitchFamily="18" charset="0"/>
                <a:cs typeface="Times New Roman" panose="02020603050405020304" pitchFamily="18" charset="0"/>
              </a:rPr>
              <a:t>ГАПОУ « НПК»</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06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lstStyle/>
          <a:p>
            <a:r>
              <a:rPr lang="ru-RU" u="sng"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Рефлексия настроения </a:t>
            </a:r>
            <a:endParaRPr lang="ru-RU" u="sng"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611561" y="1124744"/>
            <a:ext cx="7776864" cy="5001419"/>
          </a:xfrm>
          <a:prstGeom prst="rect">
            <a:avLst/>
          </a:prstGeom>
        </p:spPr>
      </p:pic>
    </p:spTree>
    <p:extLst>
      <p:ext uri="{BB962C8B-B14F-4D97-AF65-F5344CB8AC3E}">
        <p14:creationId xmlns:p14="http://schemas.microsoft.com/office/powerpoint/2010/main" val="3371652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2928958"/>
          </a:xfrm>
        </p:spPr>
        <p:txBody>
          <a:bodyPr>
            <a:noAutofit/>
          </a:bodyPr>
          <a:lstStyle/>
          <a:p>
            <a:r>
              <a:rPr lang="ru-RU" b="1" i="1" dirty="0" smtClean="0">
                <a:solidFill>
                  <a:schemeClr val="accent1">
                    <a:lumMod val="75000"/>
                  </a:schemeClr>
                </a:solidFill>
                <a:latin typeface="Times New Roman" pitchFamily="18" charset="0"/>
                <a:cs typeface="Times New Roman" pitchFamily="18" charset="0"/>
              </a:rPr>
              <a:t>«Послушай - и ты узнаешь,</a:t>
            </a:r>
            <a:br>
              <a:rPr lang="ru-RU" b="1" i="1" dirty="0" smtClean="0">
                <a:solidFill>
                  <a:schemeClr val="accent1">
                    <a:lumMod val="75000"/>
                  </a:schemeClr>
                </a:solidFill>
                <a:latin typeface="Times New Roman" pitchFamily="18" charset="0"/>
                <a:cs typeface="Times New Roman" pitchFamily="18" charset="0"/>
              </a:rPr>
            </a:br>
            <a:r>
              <a:rPr lang="ru-RU" b="1" i="1" dirty="0" smtClean="0">
                <a:solidFill>
                  <a:schemeClr val="accent1">
                    <a:lumMod val="75000"/>
                  </a:schemeClr>
                </a:solidFill>
                <a:latin typeface="Times New Roman" pitchFamily="18" charset="0"/>
                <a:cs typeface="Times New Roman" pitchFamily="18" charset="0"/>
              </a:rPr>
              <a:t>Посмотри - и ты поймёшь,</a:t>
            </a:r>
            <a:br>
              <a:rPr lang="ru-RU" b="1" i="1" dirty="0" smtClean="0">
                <a:solidFill>
                  <a:schemeClr val="accent1">
                    <a:lumMod val="75000"/>
                  </a:schemeClr>
                </a:solidFill>
                <a:latin typeface="Times New Roman" pitchFamily="18" charset="0"/>
                <a:cs typeface="Times New Roman" pitchFamily="18" charset="0"/>
              </a:rPr>
            </a:br>
            <a:r>
              <a:rPr lang="ru-RU" b="1" i="1" dirty="0" smtClean="0">
                <a:solidFill>
                  <a:schemeClr val="accent1">
                    <a:lumMod val="75000"/>
                  </a:schemeClr>
                </a:solidFill>
                <a:latin typeface="Times New Roman" pitchFamily="18" charset="0"/>
                <a:cs typeface="Times New Roman" pitchFamily="18" charset="0"/>
              </a:rPr>
              <a:t>Сделай - и ты научишься»</a:t>
            </a:r>
            <a:br>
              <a:rPr lang="ru-RU" b="1" i="1" dirty="0" smtClean="0">
                <a:solidFill>
                  <a:schemeClr val="accent1">
                    <a:lumMod val="75000"/>
                  </a:schemeClr>
                </a:solidFill>
                <a:latin typeface="Times New Roman" pitchFamily="18" charset="0"/>
                <a:cs typeface="Times New Roman" pitchFamily="18" charset="0"/>
              </a:rPr>
            </a:br>
            <a:endParaRPr lang="ru-RU" b="1" dirty="0">
              <a:solidFill>
                <a:srgbClr val="FF0000"/>
              </a:solidFill>
              <a:latin typeface="Times New Roman" pitchFamily="18" charset="0"/>
              <a:cs typeface="Times New Roman" pitchFamily="18" charset="0"/>
            </a:endParaRPr>
          </a:p>
        </p:txBody>
      </p:sp>
      <p:pic>
        <p:nvPicPr>
          <p:cNvPr id="6" name="Содержимое 5" descr="i (2).jpg"/>
          <p:cNvPicPr>
            <a:picLocks noGrp="1" noChangeAspect="1"/>
          </p:cNvPicPr>
          <p:nvPr>
            <p:ph sz="half" idx="1"/>
          </p:nvPr>
        </p:nvPicPr>
        <p:blipFill>
          <a:blip r:embed="rId2"/>
          <a:srcRect r="31014"/>
          <a:stretch>
            <a:fillRect/>
          </a:stretch>
        </p:blipFill>
        <p:spPr>
          <a:xfrm>
            <a:off x="1214414" y="2928934"/>
            <a:ext cx="2786050" cy="2714644"/>
          </a:xfrm>
        </p:spPr>
      </p:pic>
      <p:sp>
        <p:nvSpPr>
          <p:cNvPr id="5" name="Текст 4"/>
          <p:cNvSpPr>
            <a:spLocks noGrp="1"/>
          </p:cNvSpPr>
          <p:nvPr>
            <p:ph sz="half" idx="2"/>
          </p:nvPr>
        </p:nvSpPr>
        <p:spPr>
          <a:xfrm>
            <a:off x="4071934" y="3571875"/>
            <a:ext cx="4614866" cy="1571637"/>
          </a:xfrm>
        </p:spPr>
        <p:txBody>
          <a:bodyPr>
            <a:normAutofit/>
          </a:bodyPr>
          <a:lstStyle/>
          <a:p>
            <a:pPr lvl="0">
              <a:buNone/>
            </a:pPr>
            <a:r>
              <a:rPr lang="ru-RU" sz="2400" b="1" dirty="0" smtClean="0">
                <a:solidFill>
                  <a:schemeClr val="accent1">
                    <a:lumMod val="75000"/>
                  </a:schemeClr>
                </a:solidFill>
                <a:latin typeface="Times New Roman" pitchFamily="18" charset="0"/>
                <a:cs typeface="Times New Roman" pitchFamily="18" charset="0"/>
              </a:rPr>
              <a:t>    Конфуций-  </a:t>
            </a:r>
            <a:r>
              <a:rPr lang="ru-RU" sz="2400" dirty="0" smtClean="0">
                <a:latin typeface="Times New Roman" pitchFamily="18" charset="0"/>
                <a:cs typeface="Times New Roman" pitchFamily="18" charset="0"/>
              </a:rPr>
              <a:t>древнекитайский мыслитель, философ и педагог, основатель конфуцианства. </a:t>
            </a:r>
            <a:endParaRPr lang="ru-RU" b="1" dirty="0" smtClean="0">
              <a:solidFill>
                <a:srgbClr val="FF0000"/>
              </a:solidFill>
              <a:latin typeface="Times New Roman" pitchFamily="18" charset="0"/>
              <a:cs typeface="Times New Roman" pitchFamily="18" charset="0"/>
            </a:endParaRPr>
          </a:p>
          <a:p>
            <a:pPr lvl="0"/>
            <a:endParaRPr lang="ru-RU" b="1" dirty="0" smtClean="0">
              <a:solidFill>
                <a:srgbClr val="FF0000"/>
              </a:solidFill>
              <a:latin typeface="Times New Roman" pitchFamily="18" charset="0"/>
              <a:cs typeface="Times New Roman" pitchFamily="18" charset="0"/>
            </a:endParaRPr>
          </a:p>
          <a:p>
            <a:pPr lvl="0"/>
            <a:endParaRPr lang="ru-RU" b="1" dirty="0" smtClean="0">
              <a:solidFill>
                <a:srgbClr val="FF0000"/>
              </a:solidFill>
              <a:latin typeface="Times New Roman" pitchFamily="18" charset="0"/>
              <a:cs typeface="Times New Roman" pitchFamily="18" charset="0"/>
            </a:endParaRPr>
          </a:p>
          <a:p>
            <a:pPr lvl="0"/>
            <a:endParaRPr lang="ru-RU" b="1" dirty="0" smtClean="0">
              <a:solidFill>
                <a:srgbClr val="FF0000"/>
              </a:solidFill>
              <a:latin typeface="Times New Roman" pitchFamily="18" charset="0"/>
              <a:cs typeface="Times New Roman" pitchFamily="18" charset="0"/>
            </a:endParaRPr>
          </a:p>
          <a:p>
            <a:pPr lvl="0"/>
            <a:endParaRPr lang="ru-RU" b="1" dirty="0" smtClean="0">
              <a:solidFill>
                <a:srgbClr val="FF0000"/>
              </a:solidFill>
              <a:latin typeface="Times New Roman" pitchFamily="18" charset="0"/>
              <a:cs typeface="Times New Roman" pitchFamily="18" charset="0"/>
            </a:endParaRPr>
          </a:p>
          <a:p>
            <a:pPr lvl="0"/>
            <a:endParaRPr lang="ru-RU" b="1" dirty="0" smtClean="0">
              <a:solidFill>
                <a:srgbClr val="FF0000"/>
              </a:solidFill>
              <a:latin typeface="Times New Roman" pitchFamily="18" charset="0"/>
              <a:cs typeface="Times New Roman" pitchFamily="18" charset="0"/>
            </a:endParaRPr>
          </a:p>
          <a:p>
            <a:pPr lvl="0"/>
            <a:endParaRPr lang="ru-RU" b="1" dirty="0" smtClean="0">
              <a:solidFill>
                <a:srgbClr val="FF0000"/>
              </a:solidFill>
              <a:latin typeface="Times New Roman" pitchFamily="18" charset="0"/>
              <a:cs typeface="Times New Roman" pitchFamily="18" charset="0"/>
            </a:endParaRPr>
          </a:p>
          <a:p>
            <a:pPr lvl="0" algn="ctr"/>
            <a:endParaRPr lang="ru-RU" sz="4400" i="1" dirty="0" smtClean="0">
              <a:solidFill>
                <a:schemeClr val="accent1">
                  <a:lumMod val="75000"/>
                </a:schemeClr>
              </a:solidFill>
            </a:endParaRPr>
          </a:p>
          <a:p>
            <a:endParaRPr lang="ru-RU" dirty="0"/>
          </a:p>
        </p:txBody>
      </p:sp>
      <p:sp>
        <p:nvSpPr>
          <p:cNvPr id="7" name="Прямоугольник 6"/>
          <p:cNvSpPr/>
          <p:nvPr/>
        </p:nvSpPr>
        <p:spPr>
          <a:xfrm>
            <a:off x="5724525" y="601087"/>
            <a:ext cx="2286000" cy="307777"/>
          </a:xfrm>
          <a:prstGeom prst="rect">
            <a:avLst/>
          </a:prstGeom>
        </p:spPr>
        <p:txBody>
          <a:bodyPr>
            <a:spAutoFit/>
          </a:bodyPr>
          <a:lstStyle/>
          <a:p>
            <a:pPr lvl="0">
              <a:spcBef>
                <a:spcPct val="20000"/>
              </a:spcBef>
            </a:pPr>
            <a:endParaRPr lang="ru-RU" sz="1400" dirty="0">
              <a:solidFill>
                <a:prstClr val="black"/>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idx="4294967295"/>
          </p:nvPr>
        </p:nvSpPr>
        <p:spPr>
          <a:xfrm>
            <a:off x="642910" y="214290"/>
            <a:ext cx="7747000" cy="5064125"/>
          </a:xfrm>
        </p:spPr>
        <p:txBody>
          <a:bodyPr>
            <a:noAutofit/>
          </a:bodyPr>
          <a:lstStyle/>
          <a:p>
            <a:pPr algn="l">
              <a:lnSpc>
                <a:spcPct val="115000"/>
              </a:lnSpc>
              <a:spcAft>
                <a:spcPts val="1000"/>
              </a:spcAft>
            </a:pPr>
            <a:r>
              <a:rPr lang="ru-RU" sz="3200" i="1" u="sng" dirty="0" smtClean="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rPr>
              <a:t>ПРАВИЛА РАБОТЫ В ГРУППЕ</a:t>
            </a:r>
            <a:r>
              <a:rPr lang="ru-RU" sz="3200" dirty="0" smtClean="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rPr>
              <a:t/>
            </a:r>
            <a:br>
              <a:rPr lang="ru-RU" sz="3200" dirty="0" smtClean="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rPr>
            </a:b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a:t>
            </a:r>
            <a:b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1.</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Думайте, слушайте, высказывайтесь, договаривайтесь.</a:t>
            </a:r>
            <a:b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2.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Учитывайте время и условия выполнения задания.</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a:t>
            </a: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Работайте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тихо, не старайтесь всех перекричать.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4.</a:t>
            </a:r>
            <a:r>
              <a:rPr lang="ru-RU" sz="2400" b="1" dirty="0" smtClean="0">
                <a:solidFill>
                  <a:srgbClr val="321F3D"/>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Уважайте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мнение других членов группы.</a:t>
            </a:r>
            <a:b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5</a:t>
            </a: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2400" b="1"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Участник имеет право на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ошибку, критика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запрещена. </a:t>
            </a:r>
            <a:b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r>
              <a:rPr lang="ru-RU"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6</a:t>
            </a: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2400"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Точно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выполняйте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возложенную на </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вас </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роль.</a:t>
            </a:r>
            <a:r>
              <a:rPr lang="ru-RU" sz="2400" dirty="0">
                <a:solidFill>
                  <a:srgbClr val="321F3D"/>
                </a:solidFill>
                <a:effectLst/>
                <a:latin typeface="Calibri" panose="020F0502020204030204" pitchFamily="34" charset="0"/>
                <a:ea typeface="Calibri" panose="020F0502020204030204" pitchFamily="34" charset="0"/>
                <a:cs typeface="Times New Roman" panose="02020603050405020304" pitchFamily="18" charset="0"/>
              </a:rPr>
              <a:t/>
            </a:r>
            <a:br>
              <a:rPr lang="ru-RU" sz="2400" dirty="0">
                <a:solidFill>
                  <a:srgbClr val="321F3D"/>
                </a:solidFill>
                <a:effectLst/>
                <a:latin typeface="Calibri" panose="020F0502020204030204" pitchFamily="34" charset="0"/>
                <a:ea typeface="Calibri" panose="020F0502020204030204" pitchFamily="34" charset="0"/>
                <a:cs typeface="Times New Roman" panose="02020603050405020304" pitchFamily="18" charset="0"/>
              </a:rPr>
            </a:br>
            <a:r>
              <a:rPr lang="ru-RU" sz="24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7</a:t>
            </a:r>
            <a:r>
              <a:rPr lang="ru-RU" sz="2400" b="1" dirty="0" smtClean="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ru-RU" sz="2400" dirty="0" smtClean="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Успех команды зависит от каждого.</a:t>
            </a:r>
            <a: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t/>
            </a:r>
            <a:br>
              <a:rPr lang="ru-RU" sz="2400" dirty="0">
                <a:solidFill>
                  <a:srgbClr val="321F3D"/>
                </a:solidFill>
                <a:effectLst/>
                <a:latin typeface="Times New Roman" panose="02020603050405020304" pitchFamily="18" charset="0"/>
                <a:ea typeface="Calibri" panose="020F0502020204030204" pitchFamily="34" charset="0"/>
                <a:cs typeface="Times New Roman" panose="02020603050405020304" pitchFamily="18" charset="0"/>
              </a:rPr>
            </a:br>
            <a:endParaRPr lang="ru-RU" sz="2400" dirty="0">
              <a:solidFill>
                <a:srgbClr val="321F3D"/>
              </a:solidFill>
              <a:effectLst/>
            </a:endParaRPr>
          </a:p>
        </p:txBody>
      </p:sp>
      <p:pic>
        <p:nvPicPr>
          <p:cNvPr id="4" name="Рисунок 3"/>
          <p:cNvPicPr>
            <a:picLocks noChangeAspect="1"/>
          </p:cNvPicPr>
          <p:nvPr/>
        </p:nvPicPr>
        <p:blipFill>
          <a:blip r:embed="rId2" cstate="print"/>
          <a:stretch>
            <a:fillRect/>
          </a:stretch>
        </p:blipFill>
        <p:spPr>
          <a:xfrm>
            <a:off x="6436562" y="4437112"/>
            <a:ext cx="2498814" cy="2258956"/>
          </a:xfrm>
          <a:prstGeom prst="rect">
            <a:avLst/>
          </a:prstGeom>
        </p:spPr>
      </p:pic>
    </p:spTree>
    <p:extLst>
      <p:ext uri="{BB962C8B-B14F-4D97-AF65-F5344CB8AC3E}">
        <p14:creationId xmlns:p14="http://schemas.microsoft.com/office/powerpoint/2010/main" val="6444120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r"/>
            <a:r>
              <a:rPr lang="ru-RU" sz="1800" b="1" dirty="0" smtClean="0">
                <a:latin typeface="Times New Roman" panose="02020603050405020304" pitchFamily="18" charset="0"/>
                <a:cs typeface="Times New Roman" panose="02020603050405020304" pitchFamily="18" charset="0"/>
              </a:rPr>
              <a:t/>
            </a:r>
            <a:br>
              <a:rPr lang="ru-RU" sz="1800" b="1" dirty="0" smtClean="0">
                <a:latin typeface="Times New Roman" panose="02020603050405020304" pitchFamily="18" charset="0"/>
                <a:cs typeface="Times New Roman" panose="02020603050405020304" pitchFamily="18" charset="0"/>
              </a:rPr>
            </a:br>
            <a:r>
              <a:rPr lang="ru-RU" sz="1800" b="1" dirty="0">
                <a:latin typeface="Times New Roman" panose="02020603050405020304" pitchFamily="18" charset="0"/>
                <a:cs typeface="Times New Roman" panose="02020603050405020304" pitchFamily="18" charset="0"/>
              </a:rPr>
              <a:t/>
            </a:r>
            <a:br>
              <a:rPr lang="ru-RU" sz="1800" b="1" dirty="0">
                <a:latin typeface="Times New Roman" panose="02020603050405020304" pitchFamily="18" charset="0"/>
                <a:cs typeface="Times New Roman" panose="02020603050405020304" pitchFamily="18" charset="0"/>
              </a:rPr>
            </a:br>
            <a:r>
              <a:rPr lang="ru-RU" sz="1800" b="1" dirty="0" smtClean="0">
                <a:latin typeface="Times New Roman" panose="02020603050405020304" pitchFamily="18" charset="0"/>
                <a:cs typeface="Times New Roman" panose="02020603050405020304" pitchFamily="18" charset="0"/>
              </a:rPr>
              <a:t/>
            </a:r>
            <a:br>
              <a:rPr lang="ru-RU" sz="1800" b="1" dirty="0" smtClean="0">
                <a:latin typeface="Times New Roman" panose="02020603050405020304" pitchFamily="18" charset="0"/>
                <a:cs typeface="Times New Roman" panose="02020603050405020304" pitchFamily="18" charset="0"/>
              </a:rPr>
            </a:br>
            <a:r>
              <a:rPr lang="ru-RU" sz="2200"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2200"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Я думая, что никогда до настоящего времени мы не жили в такой геометрический период, где вокруг – </a:t>
            </a:r>
            <a:r>
              <a:rPr lang="ru-RU" sz="2200"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геометрические </a:t>
            </a:r>
            <a:r>
              <a:rPr lang="ru-RU" sz="2200"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тела</a:t>
            </a:r>
            <a:r>
              <a:rPr lang="ru-RU" sz="2200"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r>
              <a:rPr lang="ru-RU" sz="1800" b="1" dirty="0" smtClean="0">
                <a:latin typeface="Times New Roman" panose="02020603050405020304" pitchFamily="18" charset="0"/>
                <a:cs typeface="Times New Roman" panose="02020603050405020304" pitchFamily="18" charset="0"/>
              </a:rPr>
              <a:t>                                        </a:t>
            </a:r>
            <a:r>
              <a:rPr lang="ru-RU" sz="1800" dirty="0">
                <a:latin typeface="Times New Roman" panose="02020603050405020304" pitchFamily="18" charset="0"/>
                <a:cs typeface="Times New Roman" panose="02020603050405020304" pitchFamily="18" charset="0"/>
              </a:rPr>
              <a:t/>
            </a:r>
            <a:br>
              <a:rPr lang="ru-RU" sz="1800" dirty="0">
                <a:latin typeface="Times New Roman" panose="02020603050405020304" pitchFamily="18" charset="0"/>
                <a:cs typeface="Times New Roman" panose="02020603050405020304" pitchFamily="18" charset="0"/>
              </a:rPr>
            </a:br>
            <a:r>
              <a:rPr lang="ru-RU" sz="1800" b="1" dirty="0">
                <a:latin typeface="Times New Roman" panose="02020603050405020304" pitchFamily="18" charset="0"/>
                <a:cs typeface="Times New Roman" panose="02020603050405020304" pitchFamily="18" charset="0"/>
              </a:rPr>
              <a:t>                              </a:t>
            </a:r>
            <a:r>
              <a:rPr lang="ru-RU" sz="1800" b="1" dirty="0" err="1" smtClean="0">
                <a:latin typeface="Times New Roman" panose="02020603050405020304" pitchFamily="18" charset="0"/>
                <a:cs typeface="Times New Roman" panose="02020603050405020304" pitchFamily="18" charset="0"/>
              </a:rPr>
              <a:t>Ле</a:t>
            </a:r>
            <a:r>
              <a:rPr lang="ru-RU" sz="1800" b="1" dirty="0" smtClean="0">
                <a:latin typeface="Times New Roman" panose="02020603050405020304" pitchFamily="18" charset="0"/>
                <a:cs typeface="Times New Roman" panose="02020603050405020304" pitchFamily="18" charset="0"/>
              </a:rPr>
              <a:t> </a:t>
            </a:r>
            <a:r>
              <a:rPr lang="ru-RU" sz="1800" b="1" dirty="0">
                <a:latin typeface="Times New Roman" panose="02020603050405020304" pitchFamily="18" charset="0"/>
                <a:cs typeface="Times New Roman" panose="02020603050405020304" pitchFamily="18" charset="0"/>
              </a:rPr>
              <a:t>Корбюзье</a:t>
            </a:r>
            <a:r>
              <a:rPr lang="ru-RU" dirty="0"/>
              <a:t/>
            </a:r>
            <a:br>
              <a:rPr lang="ru-RU" dirty="0"/>
            </a:br>
            <a:endParaRPr lang="ru-RU" dirty="0"/>
          </a:p>
        </p:txBody>
      </p:sp>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1417638"/>
            <a:ext cx="8435280" cy="5251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66719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ctrTitle"/>
          </p:nvPr>
        </p:nvSpPr>
        <p:spPr>
          <a:xfrm>
            <a:off x="642910" y="1285860"/>
            <a:ext cx="7915276" cy="3786213"/>
          </a:xfrm>
        </p:spPr>
        <p:txBody>
          <a:bodyPr>
            <a:normAutofit fontScale="90000"/>
          </a:bodyPr>
          <a:lstStyle/>
          <a:p>
            <a:r>
              <a:rPr lang="ru-RU" b="1" u="sng" dirty="0" smtClean="0">
                <a:effectLst>
                  <a:outerShdw blurRad="38100" dist="38100" dir="2700000" algn="tl">
                    <a:srgbClr val="000000">
                      <a:alpha val="43137"/>
                    </a:srgbClr>
                  </a:outerShdw>
                </a:effectLst>
                <a:latin typeface="Times New Roman" pitchFamily="18" charset="0"/>
                <a:cs typeface="Times New Roman" pitchFamily="18" charset="0"/>
              </a:rPr>
              <a:t>Тема:</a:t>
            </a:r>
            <a:r>
              <a:rPr lang="ru-RU" u="sng" dirty="0" smtClean="0">
                <a:effectLst>
                  <a:outerShdw blurRad="38100" dist="38100" dir="2700000" algn="tl">
                    <a:srgbClr val="000000">
                      <a:alpha val="43137"/>
                    </a:srgbClr>
                  </a:outerShdw>
                </a:effectLst>
                <a:latin typeface="Times New Roman" pitchFamily="18" charset="0"/>
                <a:cs typeface="Times New Roman" pitchFamily="18" charset="0"/>
              </a:rPr>
              <a:t/>
            </a:r>
            <a:br>
              <a:rPr lang="ru-RU" u="sng" dirty="0" smtClean="0">
                <a:effectLst>
                  <a:outerShdw blurRad="38100" dist="38100" dir="2700000" algn="tl">
                    <a:srgbClr val="000000">
                      <a:alpha val="43137"/>
                    </a:srgbClr>
                  </a:outerShdw>
                </a:effectLst>
                <a:latin typeface="Times New Roman" pitchFamily="18" charset="0"/>
                <a:cs typeface="Times New Roman" pitchFamily="18" charset="0"/>
              </a:rPr>
            </a:br>
            <a:r>
              <a:rPr lang="ru-RU" u="sng" dirty="0" smtClean="0">
                <a:effectLst>
                  <a:outerShdw blurRad="38100" dist="38100" dir="2700000" algn="tl">
                    <a:srgbClr val="000000">
                      <a:alpha val="43137"/>
                    </a:srgbClr>
                  </a:outerShdw>
                </a:effectLst>
                <a:latin typeface="Times New Roman" pitchFamily="18" charset="0"/>
                <a:cs typeface="Times New Roman" pitchFamily="18" charset="0"/>
              </a:rPr>
              <a:t/>
            </a:r>
            <a:br>
              <a:rPr lang="ru-RU" u="sng" dirty="0" smtClean="0">
                <a:effectLst>
                  <a:outerShdw blurRad="38100" dist="38100" dir="2700000" algn="tl">
                    <a:srgbClr val="000000">
                      <a:alpha val="43137"/>
                    </a:srgbClr>
                  </a:outerShdw>
                </a:effectLst>
                <a:latin typeface="Times New Roman" pitchFamily="18" charset="0"/>
                <a:cs typeface="Times New Roman" pitchFamily="18" charset="0"/>
              </a:rPr>
            </a:br>
            <a:r>
              <a:rPr lang="ru-RU" sz="3600" b="1" i="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ИСПОЛЬЗОВАНИЕ </a:t>
            </a:r>
            <a:br>
              <a:rPr lang="ru-RU" sz="3600" b="1" i="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br>
            <a:r>
              <a:rPr lang="ru-RU" sz="3600" b="1" i="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КОМБИНАЦИЙ МНОГОГРАННИКОВ И ТЕЛ     ВРАЩЕНИЯ В РЕШЕНИИ</a:t>
            </a:r>
            <a:br>
              <a:rPr lang="ru-RU" sz="3600" b="1" i="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br>
            <a:r>
              <a:rPr lang="ru-RU" sz="3600" b="1" i="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 ПРАКТИКО-ОРИЕНТИРОВАННЫХ ЗАДАЧ</a:t>
            </a:r>
            <a:endParaRPr lang="ru-RU" sz="3600" b="1" i="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42852"/>
            <a:ext cx="8229600" cy="1274786"/>
          </a:xfrm>
        </p:spPr>
        <p:txBody>
          <a:bodyPr>
            <a:normAutofit fontScale="90000"/>
          </a:bodyPr>
          <a:lstStyle/>
          <a:p>
            <a:r>
              <a:rPr lang="ru-RU" b="1" dirty="0" smtClean="0">
                <a:solidFill>
                  <a:schemeClr val="accent1">
                    <a:lumMod val="75000"/>
                  </a:schemeClr>
                </a:solidFill>
                <a:latin typeface="Times New Roman" pitchFamily="18" charset="0"/>
                <a:cs typeface="Times New Roman" pitchFamily="18" charset="0"/>
              </a:rPr>
              <a:t/>
            </a:r>
            <a:br>
              <a:rPr lang="ru-RU" b="1" dirty="0" smtClean="0">
                <a:solidFill>
                  <a:schemeClr val="accent1">
                    <a:lumMod val="75000"/>
                  </a:schemeClr>
                </a:solidFill>
                <a:latin typeface="Times New Roman" pitchFamily="18" charset="0"/>
                <a:cs typeface="Times New Roman" pitchFamily="18" charset="0"/>
              </a:rPr>
            </a:br>
            <a:r>
              <a:rPr lang="ru-RU" altLang="ru-RU" b="1" dirty="0" smtClean="0">
                <a:solidFill>
                  <a:srgbClr val="FF0000"/>
                </a:solidFill>
                <a:effectLst>
                  <a:outerShdw blurRad="38100" dist="38100" dir="2700000" algn="tl">
                    <a:srgbClr val="000000"/>
                  </a:outerShdw>
                </a:effectLst>
                <a:latin typeface="Times New Roman" pitchFamily="18" charset="0"/>
                <a:cs typeface="Times New Roman" pitchFamily="18" charset="0"/>
              </a:rPr>
              <a:t>КЛАССИФИКАЦИЯ ГЕОМЕТРИЧЕСКИХ ТЕЛ</a:t>
            </a:r>
            <a:br>
              <a:rPr lang="ru-RU" altLang="ru-RU" b="1" dirty="0" smtClean="0">
                <a:solidFill>
                  <a:srgbClr val="FF0000"/>
                </a:solidFill>
                <a:effectLst>
                  <a:outerShdw blurRad="38100" dist="38100" dir="2700000" algn="tl">
                    <a:srgbClr val="000000"/>
                  </a:outerShdw>
                </a:effectLst>
                <a:latin typeface="Times New Roman" pitchFamily="18" charset="0"/>
                <a:cs typeface="Times New Roman" pitchFamily="18" charset="0"/>
              </a:rPr>
            </a:br>
            <a:r>
              <a:rPr lang="ru-RU" sz="2800" i="1" dirty="0" smtClean="0">
                <a:latin typeface="Times New Roman" pitchFamily="18" charset="0"/>
                <a:cs typeface="Times New Roman" pitchFamily="18" charset="0"/>
              </a:rPr>
              <a:t/>
            </a:r>
            <a:br>
              <a:rPr lang="ru-RU" sz="2800" i="1" dirty="0" smtClean="0">
                <a:latin typeface="Times New Roman" pitchFamily="18" charset="0"/>
                <a:cs typeface="Times New Roman" pitchFamily="18" charset="0"/>
              </a:rPr>
            </a:br>
            <a:endParaRPr lang="ru-RU" sz="2800" dirty="0"/>
          </a:p>
        </p:txBody>
      </p:sp>
      <p:sp>
        <p:nvSpPr>
          <p:cNvPr id="3" name="Содержимое 2"/>
          <p:cNvSpPr>
            <a:spLocks noGrp="1"/>
          </p:cNvSpPr>
          <p:nvPr>
            <p:ph idx="1"/>
          </p:nvPr>
        </p:nvSpPr>
        <p:spPr>
          <a:xfrm>
            <a:off x="457200" y="1357298"/>
            <a:ext cx="8229600" cy="4768865"/>
          </a:xfrm>
        </p:spPr>
        <p:txBody>
          <a:bodyPr/>
          <a:lstStyle/>
          <a:p>
            <a:pPr>
              <a:buNone/>
            </a:pPr>
            <a:endParaRPr lang="ru-RU" dirty="0"/>
          </a:p>
        </p:txBody>
      </p:sp>
      <p:sp>
        <p:nvSpPr>
          <p:cNvPr id="4" name="AutoShape 23"/>
          <p:cNvSpPr>
            <a:spLocks noChangeArrowheads="1"/>
          </p:cNvSpPr>
          <p:nvPr/>
        </p:nvSpPr>
        <p:spPr bwMode="auto">
          <a:xfrm>
            <a:off x="714348" y="2428868"/>
            <a:ext cx="3048000" cy="1066800"/>
          </a:xfrm>
          <a:prstGeom prst="roundRect">
            <a:avLst>
              <a:gd name="adj" fmla="val 16667"/>
            </a:avLst>
          </a:prstGeom>
          <a:solidFill>
            <a:srgbClr val="C0C0C0"/>
          </a:solidFill>
          <a:ln w="9525">
            <a:round/>
            <a:headEnd/>
            <a:tailEnd/>
          </a:ln>
          <a:effectLst/>
          <a:scene3d>
            <a:camera prst="legacyObliqueTopRight"/>
            <a:lightRig rig="legacyFlat3" dir="b"/>
          </a:scene3d>
          <a:sp3d extrusionH="430200" prstMaterial="legacyMatte">
            <a:bevelT w="13500" h="13500" prst="angle"/>
            <a:bevelB w="13500" h="13500" prst="angle"/>
            <a:extrusionClr>
              <a:srgbClr val="C0C0C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ru-RU" sz="20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Многогранники</a:t>
            </a:r>
            <a:endParaRPr lang="ru-RU" sz="20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5" name="AutoShape 23"/>
          <p:cNvSpPr>
            <a:spLocks noChangeArrowheads="1"/>
          </p:cNvSpPr>
          <p:nvPr/>
        </p:nvSpPr>
        <p:spPr bwMode="auto">
          <a:xfrm>
            <a:off x="5214942" y="2357430"/>
            <a:ext cx="3048000" cy="1066800"/>
          </a:xfrm>
          <a:prstGeom prst="roundRect">
            <a:avLst>
              <a:gd name="adj" fmla="val 16667"/>
            </a:avLst>
          </a:prstGeom>
          <a:solidFill>
            <a:srgbClr val="C0C0C0"/>
          </a:solidFill>
          <a:ln w="9525">
            <a:round/>
            <a:headEnd/>
            <a:tailEnd/>
          </a:ln>
          <a:effectLst/>
          <a:scene3d>
            <a:camera prst="legacyObliqueTopRight"/>
            <a:lightRig rig="legacyFlat3" dir="b"/>
          </a:scene3d>
          <a:sp3d extrusionH="430200" prstMaterial="legacyMatte">
            <a:bevelT w="13500" h="13500" prst="angle"/>
            <a:bevelB w="13500" h="13500" prst="angle"/>
            <a:extrusionClr>
              <a:srgbClr val="C0C0C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algn="ctr"/>
            <a:r>
              <a:rPr lang="ru-RU" sz="2000" b="1" dirty="0" smtClean="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Тела вращения </a:t>
            </a:r>
            <a:endParaRPr lang="ru-RU" sz="2000" b="1" dirty="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cxnSp>
        <p:nvCxnSpPr>
          <p:cNvPr id="7" name="Прямая со стрелкой 6"/>
          <p:cNvCxnSpPr>
            <a:endCxn id="5" idx="0"/>
          </p:cNvCxnSpPr>
          <p:nvPr/>
        </p:nvCxnSpPr>
        <p:spPr>
          <a:xfrm>
            <a:off x="5214942" y="1285860"/>
            <a:ext cx="1524000" cy="107157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Прямая со стрелкой 10"/>
          <p:cNvCxnSpPr/>
          <p:nvPr/>
        </p:nvCxnSpPr>
        <p:spPr>
          <a:xfrm rot="10800000" flipV="1">
            <a:off x="2000232" y="1285860"/>
            <a:ext cx="1785950" cy="1143008"/>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8" name="Picture 28"/>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158" b="86100" l="9744" r="87692"/>
                    </a14:imgEffect>
                  </a14:imgLayer>
                </a14:imgProps>
              </a:ext>
              <a:ext uri="{28A0092B-C50C-407E-A947-70E740481C1C}">
                <a14:useLocalDpi xmlns:a14="http://schemas.microsoft.com/office/drawing/2010/main" val="0"/>
              </a:ext>
            </a:extLst>
          </a:blip>
          <a:srcRect r="1538" b="10425"/>
          <a:stretch>
            <a:fillRect/>
          </a:stretch>
        </p:blipFill>
        <p:spPr bwMode="auto">
          <a:xfrm>
            <a:off x="928662" y="3714752"/>
            <a:ext cx="854075" cy="106680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27"/>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94972" l="9220" r="89362"/>
                    </a14:imgEffect>
                  </a14:imgLayer>
                </a14:imgProps>
              </a:ext>
              <a:ext uri="{28A0092B-C50C-407E-A947-70E740481C1C}">
                <a14:useLocalDpi xmlns:a14="http://schemas.microsoft.com/office/drawing/2010/main" val="0"/>
              </a:ext>
            </a:extLst>
          </a:blip>
          <a:srcRect/>
          <a:stretch>
            <a:fillRect/>
          </a:stretch>
        </p:blipFill>
        <p:spPr bwMode="auto">
          <a:xfrm>
            <a:off x="2500298" y="3714752"/>
            <a:ext cx="841375"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 name="Picture 29"/>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4000" b="95000" l="3741" r="97257"/>
                    </a14:imgEffect>
                  </a14:imgLayer>
                </a14:imgProps>
              </a:ext>
              <a:ext uri="{28A0092B-C50C-407E-A947-70E740481C1C}">
                <a14:useLocalDpi xmlns:a14="http://schemas.microsoft.com/office/drawing/2010/main" val="0"/>
              </a:ext>
            </a:extLst>
          </a:blip>
          <a:srcRect/>
          <a:stretch>
            <a:fillRect/>
          </a:stretch>
        </p:blipFill>
        <p:spPr bwMode="auto">
          <a:xfrm>
            <a:off x="571472" y="5000636"/>
            <a:ext cx="1143000" cy="1139825"/>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30"/>
          <p:cNvPicPr>
            <a:picLocks noChangeAspect="1" noChangeArrowheads="1"/>
          </p:cNvPicPr>
          <p:nvPr/>
        </p:nvPicPr>
        <p:blipFill>
          <a:blip r:embed="rId8" cstate="print">
            <a:extLst>
              <a:ext uri="{BEBA8EAE-BF5A-486C-A8C5-ECC9F3942E4B}">
                <a14:imgProps xmlns:a14="http://schemas.microsoft.com/office/drawing/2010/main">
                  <a14:imgLayer r:embed="rId9">
                    <a14:imgEffect>
                      <a14:backgroundRemoval t="3158" b="95526" l="9632" r="89802"/>
                    </a14:imgEffect>
                  </a14:imgLayer>
                </a14:imgProps>
              </a:ext>
              <a:ext uri="{28A0092B-C50C-407E-A947-70E740481C1C}">
                <a14:useLocalDpi xmlns:a14="http://schemas.microsoft.com/office/drawing/2010/main" val="0"/>
              </a:ext>
            </a:extLst>
          </a:blip>
          <a:srcRect/>
          <a:stretch>
            <a:fillRect/>
          </a:stretch>
        </p:blipFill>
        <p:spPr bwMode="auto">
          <a:xfrm>
            <a:off x="2857488" y="4929198"/>
            <a:ext cx="1062037" cy="114300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31"/>
          <p:cNvPicPr>
            <a:picLocks noChangeAspect="1" noChangeArrowheads="1"/>
          </p:cNvPicPr>
          <p:nvPr/>
        </p:nvPicPr>
        <p:blipFill>
          <a:blip r:embed="rId10">
            <a:extLst>
              <a:ext uri="{BEBA8EAE-BF5A-486C-A8C5-ECC9F3942E4B}">
                <a14:imgProps xmlns:a14="http://schemas.microsoft.com/office/drawing/2010/main">
                  <a14:imgLayer r:embed="rId11">
                    <a14:imgEffect>
                      <a14:backgroundRemoval t="2410" b="89960" l="9859" r="89671"/>
                    </a14:imgEffect>
                  </a14:imgLayer>
                </a14:imgProps>
              </a:ext>
              <a:ext uri="{28A0092B-C50C-407E-A947-70E740481C1C}">
                <a14:useLocalDpi xmlns:a14="http://schemas.microsoft.com/office/drawing/2010/main" val="0"/>
              </a:ext>
            </a:extLst>
          </a:blip>
          <a:srcRect/>
          <a:stretch>
            <a:fillRect/>
          </a:stretch>
        </p:blipFill>
        <p:spPr bwMode="auto">
          <a:xfrm>
            <a:off x="5715008" y="3714752"/>
            <a:ext cx="977900" cy="114300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35"/>
          <p:cNvPicPr>
            <a:picLocks noChangeAspect="1" noChangeArrowheads="1"/>
          </p:cNvPicPr>
          <p:nvPr/>
        </p:nvPicPr>
        <p:blipFill>
          <a:blip r:embed="rId12">
            <a:extLst>
              <a:ext uri="{BEBA8EAE-BF5A-486C-A8C5-ECC9F3942E4B}">
                <a14:imgProps xmlns:a14="http://schemas.microsoft.com/office/drawing/2010/main">
                  <a14:imgLayer r:embed="rId13">
                    <a14:imgEffect>
                      <a14:backgroundRemoval t="0" b="89686" l="9677" r="89785"/>
                    </a14:imgEffect>
                  </a14:imgLayer>
                </a14:imgProps>
              </a:ext>
              <a:ext uri="{28A0092B-C50C-407E-A947-70E740481C1C}">
                <a14:useLocalDpi xmlns:a14="http://schemas.microsoft.com/office/drawing/2010/main" val="0"/>
              </a:ext>
            </a:extLst>
          </a:blip>
          <a:srcRect/>
          <a:stretch>
            <a:fillRect/>
          </a:stretch>
        </p:blipFill>
        <p:spPr bwMode="auto">
          <a:xfrm>
            <a:off x="7215206" y="3786190"/>
            <a:ext cx="890588" cy="106680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36"/>
          <p:cNvPicPr>
            <a:picLocks noChangeAspect="1" noChangeArrowheads="1"/>
          </p:cNvPicPr>
          <p:nvPr/>
        </p:nvPicPr>
        <p:blipFill>
          <a:blip r:embed="rId14">
            <a:extLst>
              <a:ext uri="{BEBA8EAE-BF5A-486C-A8C5-ECC9F3942E4B}">
                <a14:imgProps xmlns:a14="http://schemas.microsoft.com/office/drawing/2010/main">
                  <a14:imgLayer r:embed="rId15">
                    <a14:imgEffect>
                      <a14:backgroundRemoval t="0" b="89671" l="9959" r="89627"/>
                    </a14:imgEffect>
                  </a14:imgLayer>
                </a14:imgProps>
              </a:ext>
              <a:ext uri="{28A0092B-C50C-407E-A947-70E740481C1C}">
                <a14:useLocalDpi xmlns:a14="http://schemas.microsoft.com/office/drawing/2010/main" val="0"/>
              </a:ext>
            </a:extLst>
          </a:blip>
          <a:srcRect/>
          <a:stretch>
            <a:fillRect/>
          </a:stretch>
        </p:blipFill>
        <p:spPr bwMode="auto">
          <a:xfrm>
            <a:off x="6500826" y="5143512"/>
            <a:ext cx="1143000" cy="97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11156"/>
          </a:xfrm>
        </p:spPr>
        <p:txBody>
          <a:bodyPr>
            <a:normAutofit fontScale="90000"/>
          </a:bodyPr>
          <a:lstStyle/>
          <a:p>
            <a:r>
              <a:rPr lang="en-US" b="1" dirty="0" smtClean="0">
                <a:effectLst>
                  <a:outerShdw blurRad="38100" dist="38100" dir="2700000" algn="tl">
                    <a:srgbClr val="000000">
                      <a:alpha val="43137"/>
                    </a:srgbClr>
                  </a:outerShdw>
                </a:effectLst>
                <a:latin typeface="Times New Roman" pitchFamily="18" charset="0"/>
                <a:cs typeface="Times New Roman" pitchFamily="18" charset="0"/>
              </a:rPr>
              <a:t/>
            </a:r>
            <a:br>
              <a:rPr lang="en-US" b="1" dirty="0" smtClean="0">
                <a:effectLst>
                  <a:outerShdw blurRad="38100" dist="38100" dir="2700000" algn="tl">
                    <a:srgbClr val="000000">
                      <a:alpha val="43137"/>
                    </a:srgbClr>
                  </a:outerShdw>
                </a:effectLst>
                <a:latin typeface="Times New Roman" pitchFamily="18" charset="0"/>
                <a:cs typeface="Times New Roman" pitchFamily="18" charset="0"/>
              </a:rPr>
            </a:br>
            <a:r>
              <a:rPr lang="ru-RU" b="1" u="sng"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АНАГРАММА:</a:t>
            </a:r>
            <a:br>
              <a:rPr lang="ru-RU" b="1" u="sng"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br>
            <a:endParaRPr lang="ru-RU" b="1" u="sng"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graphicFrame>
        <p:nvGraphicFramePr>
          <p:cNvPr id="4" name="Таблица 3"/>
          <p:cNvGraphicFramePr>
            <a:graphicFrameLocks noGrp="1"/>
          </p:cNvGraphicFramePr>
          <p:nvPr>
            <p:extLst>
              <p:ext uri="{D42A27DB-BD31-4B8C-83A1-F6EECF244321}">
                <p14:modId xmlns:p14="http://schemas.microsoft.com/office/powerpoint/2010/main" val="1767645408"/>
              </p:ext>
            </p:extLst>
          </p:nvPr>
        </p:nvGraphicFramePr>
        <p:xfrm>
          <a:off x="714348" y="1000104"/>
          <a:ext cx="7858180" cy="5214977"/>
        </p:xfrm>
        <a:graphic>
          <a:graphicData uri="http://schemas.openxmlformats.org/drawingml/2006/table">
            <a:tbl>
              <a:tblPr firstRow="1" bandRow="1">
                <a:tableStyleId>{5C22544A-7EE6-4342-B048-85BDC9FD1C3A}</a:tableStyleId>
              </a:tblPr>
              <a:tblGrid>
                <a:gridCol w="1074341">
                  <a:extLst>
                    <a:ext uri="{9D8B030D-6E8A-4147-A177-3AD203B41FA5}">
                      <a16:colId xmlns:a16="http://schemas.microsoft.com/office/drawing/2014/main" val="20000"/>
                    </a:ext>
                  </a:extLst>
                </a:gridCol>
                <a:gridCol w="4164446">
                  <a:extLst>
                    <a:ext uri="{9D8B030D-6E8A-4147-A177-3AD203B41FA5}">
                      <a16:colId xmlns:a16="http://schemas.microsoft.com/office/drawing/2014/main" val="20001"/>
                    </a:ext>
                  </a:extLst>
                </a:gridCol>
                <a:gridCol w="2619393">
                  <a:extLst>
                    <a:ext uri="{9D8B030D-6E8A-4147-A177-3AD203B41FA5}">
                      <a16:colId xmlns:a16="http://schemas.microsoft.com/office/drawing/2014/main" val="20002"/>
                    </a:ext>
                  </a:extLst>
                </a:gridCol>
              </a:tblGrid>
              <a:tr h="552110">
                <a:tc>
                  <a:txBody>
                    <a:bodyPr/>
                    <a:lstStyle/>
                    <a:p>
                      <a:pPr algn="ctr">
                        <a:lnSpc>
                          <a:spcPct val="150000"/>
                        </a:lnSpc>
                        <a:spcAft>
                          <a:spcPts val="0"/>
                        </a:spcAft>
                        <a:tabLst>
                          <a:tab pos="409575" algn="l"/>
                        </a:tabLst>
                      </a:pPr>
                      <a:r>
                        <a:rPr lang="en-US" sz="1600" b="1" dirty="0">
                          <a:latin typeface="Times New Roman"/>
                          <a:cs typeface="Times New Roman"/>
                        </a:rPr>
                        <a:t>N</a:t>
                      </a:r>
                      <a:r>
                        <a:rPr lang="ru-RU" sz="1600" b="1" dirty="0">
                          <a:latin typeface="Times New Roman"/>
                          <a:cs typeface="Times New Roman"/>
                        </a:rPr>
                        <a:t> </a:t>
                      </a:r>
                      <a:r>
                        <a:rPr lang="ru-RU" sz="1600" b="1" dirty="0" err="1">
                          <a:latin typeface="Times New Roman"/>
                          <a:cs typeface="Times New Roman"/>
                        </a:rPr>
                        <a:t>п</a:t>
                      </a:r>
                      <a:r>
                        <a:rPr lang="ru-RU" sz="1600" b="1" dirty="0">
                          <a:latin typeface="Times New Roman"/>
                          <a:cs typeface="Times New Roman"/>
                        </a:rPr>
                        <a:t>/</a:t>
                      </a:r>
                      <a:r>
                        <a:rPr lang="ru-RU" sz="1600" b="1" dirty="0" err="1">
                          <a:latin typeface="Times New Roman"/>
                          <a:cs typeface="Times New Roman"/>
                        </a:rPr>
                        <a:t>п</a:t>
                      </a:r>
                      <a:endParaRPr lang="ru-RU" sz="1600" dirty="0">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1600" b="1" dirty="0">
                          <a:latin typeface="Times New Roman"/>
                          <a:cs typeface="Times New Roman"/>
                        </a:rPr>
                        <a:t>Слово с переставленными буквами</a:t>
                      </a:r>
                      <a:endParaRPr lang="ru-RU" sz="1600" dirty="0">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1600" b="1" dirty="0" smtClean="0">
                          <a:latin typeface="Times New Roman"/>
                          <a:cs typeface="Times New Roman"/>
                        </a:rPr>
                        <a:t>Верный ответ</a:t>
                      </a:r>
                      <a:endParaRPr lang="ru-RU" sz="1600" dirty="0">
                        <a:latin typeface="Calibri"/>
                        <a:cs typeface="Times New Roman"/>
                      </a:endParaRPr>
                    </a:p>
                  </a:txBody>
                  <a:tcPr marL="68580" marR="68580" marT="0" marB="0"/>
                </a:tc>
                <a:extLst>
                  <a:ext uri="{0D108BD9-81ED-4DB2-BD59-A6C34878D82A}">
                    <a16:rowId xmlns:a16="http://schemas.microsoft.com/office/drawing/2014/main" val="10000"/>
                  </a:ext>
                </a:extLst>
              </a:tr>
              <a:tr h="952956">
                <a:tc>
                  <a:txBody>
                    <a:bodyPr/>
                    <a:lstStyle/>
                    <a:p>
                      <a:pPr algn="ctr">
                        <a:lnSpc>
                          <a:spcPct val="150000"/>
                        </a:lnSpc>
                        <a:spcAft>
                          <a:spcPts val="0"/>
                        </a:spcAft>
                        <a:tabLst>
                          <a:tab pos="409575" algn="l"/>
                        </a:tabLst>
                      </a:pPr>
                      <a:r>
                        <a:rPr lang="ru-RU" sz="2800" b="1" dirty="0">
                          <a:solidFill>
                            <a:schemeClr val="tx2">
                              <a:lumMod val="50000"/>
                            </a:schemeClr>
                          </a:solidFill>
                          <a:effectLst>
                            <a:outerShdw blurRad="38100" dist="38100" dir="2700000" algn="tl">
                              <a:srgbClr val="000000">
                                <a:alpha val="43137"/>
                              </a:srgbClr>
                            </a:outerShdw>
                          </a:effectLst>
                          <a:latin typeface="Times New Roman"/>
                          <a:cs typeface="Times New Roman"/>
                        </a:rPr>
                        <a:t>1</a:t>
                      </a:r>
                      <a:endParaRPr lang="ru-RU" sz="2800" b="1" dirty="0">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nchor="ctr"/>
                </a:tc>
                <a:tc>
                  <a:txBody>
                    <a:bodyPr/>
                    <a:lstStyle/>
                    <a:p>
                      <a:pPr algn="ctr">
                        <a:lnSpc>
                          <a:spcPct val="150000"/>
                        </a:lnSpc>
                        <a:spcAft>
                          <a:spcPts val="0"/>
                        </a:spcAft>
                        <a:tabLst>
                          <a:tab pos="409575" algn="l"/>
                        </a:tabLst>
                      </a:pPr>
                      <a:r>
                        <a:rPr lang="ru-RU" sz="3600" b="1" i="1" dirty="0">
                          <a:solidFill>
                            <a:schemeClr val="tx2">
                              <a:lumMod val="50000"/>
                            </a:schemeClr>
                          </a:solidFill>
                          <a:effectLst>
                            <a:outerShdw blurRad="38100" dist="38100" dir="2700000" algn="tl">
                              <a:srgbClr val="000000">
                                <a:alpha val="43137"/>
                              </a:srgbClr>
                            </a:outerShdw>
                          </a:effectLst>
                          <a:latin typeface="Times New Roman"/>
                          <a:cs typeface="Times New Roman"/>
                        </a:rPr>
                        <a:t>ИЕЕЛДЗИ</a:t>
                      </a:r>
                      <a:endParaRPr lang="ru-RU" sz="3600" b="1" dirty="0">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3200" dirty="0">
                          <a:solidFill>
                            <a:srgbClr val="C00000"/>
                          </a:solidFill>
                          <a:latin typeface="Times New Roman"/>
                          <a:cs typeface="Times New Roman"/>
                        </a:rPr>
                        <a:t>изделие</a:t>
                      </a:r>
                      <a:endParaRPr lang="ru-RU" sz="3200" dirty="0">
                        <a:solidFill>
                          <a:srgbClr val="C00000"/>
                        </a:solidFill>
                        <a:latin typeface="Calibri"/>
                        <a:cs typeface="Times New Roman"/>
                      </a:endParaRPr>
                    </a:p>
                  </a:txBody>
                  <a:tcPr marL="68580" marR="68580" marT="0" marB="0"/>
                </a:tc>
                <a:extLst>
                  <a:ext uri="{0D108BD9-81ED-4DB2-BD59-A6C34878D82A}">
                    <a16:rowId xmlns:a16="http://schemas.microsoft.com/office/drawing/2014/main" val="10001"/>
                  </a:ext>
                </a:extLst>
              </a:tr>
              <a:tr h="952956">
                <a:tc>
                  <a:txBody>
                    <a:bodyPr/>
                    <a:lstStyle/>
                    <a:p>
                      <a:pPr algn="ctr">
                        <a:lnSpc>
                          <a:spcPct val="150000"/>
                        </a:lnSpc>
                        <a:spcAft>
                          <a:spcPts val="0"/>
                        </a:spcAft>
                        <a:tabLst>
                          <a:tab pos="409575" algn="l"/>
                        </a:tabLst>
                      </a:pPr>
                      <a:r>
                        <a:rPr lang="ru-RU" sz="2800" b="1">
                          <a:solidFill>
                            <a:schemeClr val="tx2">
                              <a:lumMod val="50000"/>
                            </a:schemeClr>
                          </a:solidFill>
                          <a:effectLst>
                            <a:outerShdw blurRad="38100" dist="38100" dir="2700000" algn="tl">
                              <a:srgbClr val="000000">
                                <a:alpha val="43137"/>
                              </a:srgbClr>
                            </a:outerShdw>
                          </a:effectLst>
                          <a:latin typeface="Times New Roman"/>
                          <a:cs typeface="Times New Roman"/>
                        </a:rPr>
                        <a:t>2</a:t>
                      </a:r>
                      <a:endParaRPr lang="ru-RU" sz="2800" b="1">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nchor="ctr"/>
                </a:tc>
                <a:tc>
                  <a:txBody>
                    <a:bodyPr/>
                    <a:lstStyle/>
                    <a:p>
                      <a:pPr marL="0" indent="0" algn="ctr">
                        <a:lnSpc>
                          <a:spcPct val="150000"/>
                        </a:lnSpc>
                        <a:spcAft>
                          <a:spcPts val="0"/>
                        </a:spcAft>
                        <a:tabLst>
                          <a:tab pos="409575" algn="l"/>
                        </a:tabLst>
                      </a:pPr>
                      <a:r>
                        <a:rPr lang="ru-RU" sz="3600" b="1" i="1" dirty="0">
                          <a:solidFill>
                            <a:schemeClr val="tx2">
                              <a:lumMod val="50000"/>
                            </a:schemeClr>
                          </a:solidFill>
                          <a:effectLst>
                            <a:outerShdw blurRad="38100" dist="38100" dir="2700000" algn="tl">
                              <a:srgbClr val="000000">
                                <a:alpha val="43137"/>
                              </a:srgbClr>
                            </a:outerShdw>
                          </a:effectLst>
                          <a:latin typeface="Times New Roman"/>
                          <a:cs typeface="Times New Roman"/>
                        </a:rPr>
                        <a:t>РЕВОСЛ</a:t>
                      </a:r>
                      <a:endParaRPr lang="ru-RU" sz="3600" b="1" dirty="0">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3200" dirty="0">
                          <a:solidFill>
                            <a:srgbClr val="C00000"/>
                          </a:solidFill>
                          <a:latin typeface="Times New Roman"/>
                          <a:cs typeface="Times New Roman"/>
                        </a:rPr>
                        <a:t>сверло</a:t>
                      </a:r>
                      <a:endParaRPr lang="ru-RU" sz="3200" dirty="0">
                        <a:solidFill>
                          <a:srgbClr val="C00000"/>
                        </a:solidFill>
                        <a:latin typeface="Calibri"/>
                        <a:cs typeface="Times New Roman"/>
                      </a:endParaRPr>
                    </a:p>
                  </a:txBody>
                  <a:tcPr marL="68580" marR="68580" marT="0" marB="0"/>
                </a:tc>
                <a:extLst>
                  <a:ext uri="{0D108BD9-81ED-4DB2-BD59-A6C34878D82A}">
                    <a16:rowId xmlns:a16="http://schemas.microsoft.com/office/drawing/2014/main" val="10002"/>
                  </a:ext>
                </a:extLst>
              </a:tr>
              <a:tr h="952956">
                <a:tc>
                  <a:txBody>
                    <a:bodyPr/>
                    <a:lstStyle/>
                    <a:p>
                      <a:pPr algn="ctr">
                        <a:lnSpc>
                          <a:spcPct val="150000"/>
                        </a:lnSpc>
                        <a:spcAft>
                          <a:spcPts val="0"/>
                        </a:spcAft>
                        <a:tabLst>
                          <a:tab pos="409575" algn="l"/>
                        </a:tabLst>
                      </a:pPr>
                      <a:r>
                        <a:rPr lang="ru-RU" sz="2800" b="1">
                          <a:solidFill>
                            <a:schemeClr val="tx2">
                              <a:lumMod val="50000"/>
                            </a:schemeClr>
                          </a:solidFill>
                          <a:effectLst>
                            <a:outerShdw blurRad="38100" dist="38100" dir="2700000" algn="tl">
                              <a:srgbClr val="000000">
                                <a:alpha val="43137"/>
                              </a:srgbClr>
                            </a:outerShdw>
                          </a:effectLst>
                          <a:latin typeface="Times New Roman"/>
                          <a:cs typeface="Times New Roman"/>
                        </a:rPr>
                        <a:t>3</a:t>
                      </a:r>
                      <a:endParaRPr lang="ru-RU" sz="2800" b="1">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nchor="ctr"/>
                </a:tc>
                <a:tc>
                  <a:txBody>
                    <a:bodyPr/>
                    <a:lstStyle/>
                    <a:p>
                      <a:pPr algn="ctr">
                        <a:lnSpc>
                          <a:spcPct val="150000"/>
                        </a:lnSpc>
                        <a:spcAft>
                          <a:spcPts val="0"/>
                        </a:spcAft>
                        <a:tabLst>
                          <a:tab pos="409575" algn="l"/>
                        </a:tabLst>
                      </a:pPr>
                      <a:r>
                        <a:rPr lang="ru-RU" sz="3600" b="1" i="1" dirty="0">
                          <a:solidFill>
                            <a:schemeClr val="tx2">
                              <a:lumMod val="50000"/>
                            </a:schemeClr>
                          </a:solidFill>
                          <a:effectLst>
                            <a:outerShdw blurRad="38100" dist="38100" dir="2700000" algn="tl">
                              <a:srgbClr val="000000">
                                <a:alpha val="43137"/>
                              </a:srgbClr>
                            </a:outerShdw>
                          </a:effectLst>
                          <a:latin typeface="Times New Roman"/>
                          <a:cs typeface="Times New Roman"/>
                        </a:rPr>
                        <a:t>АЗОГОТКВА</a:t>
                      </a:r>
                      <a:endParaRPr lang="ru-RU" sz="3600" b="1" dirty="0">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3200" dirty="0">
                          <a:solidFill>
                            <a:srgbClr val="C00000"/>
                          </a:solidFill>
                          <a:latin typeface="Times New Roman"/>
                          <a:cs typeface="Times New Roman"/>
                        </a:rPr>
                        <a:t>заготовка</a:t>
                      </a:r>
                      <a:endParaRPr lang="ru-RU" sz="3200" dirty="0">
                        <a:solidFill>
                          <a:srgbClr val="C00000"/>
                        </a:solidFill>
                        <a:latin typeface="Calibri"/>
                        <a:cs typeface="Times New Roman"/>
                      </a:endParaRPr>
                    </a:p>
                  </a:txBody>
                  <a:tcPr marL="68580" marR="68580" marT="0" marB="0"/>
                </a:tc>
                <a:extLst>
                  <a:ext uri="{0D108BD9-81ED-4DB2-BD59-A6C34878D82A}">
                    <a16:rowId xmlns:a16="http://schemas.microsoft.com/office/drawing/2014/main" val="10003"/>
                  </a:ext>
                </a:extLst>
              </a:tr>
              <a:tr h="952956">
                <a:tc>
                  <a:txBody>
                    <a:bodyPr/>
                    <a:lstStyle/>
                    <a:p>
                      <a:pPr algn="ctr">
                        <a:lnSpc>
                          <a:spcPct val="150000"/>
                        </a:lnSpc>
                        <a:spcAft>
                          <a:spcPts val="0"/>
                        </a:spcAft>
                        <a:tabLst>
                          <a:tab pos="409575" algn="l"/>
                        </a:tabLst>
                      </a:pPr>
                      <a:r>
                        <a:rPr lang="ru-RU" sz="2800" b="1">
                          <a:solidFill>
                            <a:schemeClr val="tx2">
                              <a:lumMod val="50000"/>
                            </a:schemeClr>
                          </a:solidFill>
                          <a:effectLst>
                            <a:outerShdw blurRad="38100" dist="38100" dir="2700000" algn="tl">
                              <a:srgbClr val="000000">
                                <a:alpha val="43137"/>
                              </a:srgbClr>
                            </a:outerShdw>
                          </a:effectLst>
                          <a:latin typeface="Times New Roman"/>
                          <a:cs typeface="Times New Roman"/>
                        </a:rPr>
                        <a:t>4</a:t>
                      </a:r>
                      <a:endParaRPr lang="ru-RU" sz="2800" b="1">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nchor="ctr"/>
                </a:tc>
                <a:tc>
                  <a:txBody>
                    <a:bodyPr/>
                    <a:lstStyle/>
                    <a:p>
                      <a:pPr algn="ctr">
                        <a:lnSpc>
                          <a:spcPct val="150000"/>
                        </a:lnSpc>
                        <a:spcAft>
                          <a:spcPts val="0"/>
                        </a:spcAft>
                        <a:tabLst>
                          <a:tab pos="409575" algn="l"/>
                        </a:tabLst>
                      </a:pPr>
                      <a:r>
                        <a:rPr lang="ru-RU" sz="3600" b="1" i="1" dirty="0" smtClean="0">
                          <a:solidFill>
                            <a:schemeClr val="tx2">
                              <a:lumMod val="50000"/>
                            </a:schemeClr>
                          </a:solidFill>
                          <a:effectLst>
                            <a:outerShdw blurRad="38100" dist="38100" dir="2700000" algn="tl">
                              <a:srgbClr val="000000">
                                <a:alpha val="43137"/>
                              </a:srgbClr>
                            </a:outerShdw>
                          </a:effectLst>
                          <a:latin typeface="Times New Roman"/>
                          <a:cs typeface="Times New Roman"/>
                        </a:rPr>
                        <a:t>КЕНАМИХ</a:t>
                      </a:r>
                      <a:endParaRPr lang="ru-RU" sz="3600" b="1" dirty="0">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3200" dirty="0" smtClean="0">
                          <a:solidFill>
                            <a:srgbClr val="C00000"/>
                          </a:solidFill>
                          <a:latin typeface="Times New Roman" panose="02020603050405020304" pitchFamily="18" charset="0"/>
                          <a:cs typeface="Times New Roman" panose="02020603050405020304" pitchFamily="18" charset="0"/>
                        </a:rPr>
                        <a:t>механик</a:t>
                      </a:r>
                      <a:endParaRPr lang="ru-RU" sz="3200" dirty="0">
                        <a:solidFill>
                          <a:srgbClr val="C00000"/>
                        </a:solidFill>
                        <a:latin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851043">
                <a:tc>
                  <a:txBody>
                    <a:bodyPr/>
                    <a:lstStyle/>
                    <a:p>
                      <a:pPr algn="ctr">
                        <a:lnSpc>
                          <a:spcPct val="150000"/>
                        </a:lnSpc>
                        <a:spcAft>
                          <a:spcPts val="0"/>
                        </a:spcAft>
                        <a:tabLst>
                          <a:tab pos="409575" algn="l"/>
                        </a:tabLst>
                      </a:pPr>
                      <a:r>
                        <a:rPr lang="ru-RU" sz="2800" b="1">
                          <a:solidFill>
                            <a:schemeClr val="tx2">
                              <a:lumMod val="50000"/>
                            </a:schemeClr>
                          </a:solidFill>
                          <a:effectLst>
                            <a:outerShdw blurRad="38100" dist="38100" dir="2700000" algn="tl">
                              <a:srgbClr val="000000">
                                <a:alpha val="43137"/>
                              </a:srgbClr>
                            </a:outerShdw>
                          </a:effectLst>
                          <a:latin typeface="Times New Roman"/>
                          <a:cs typeface="Times New Roman"/>
                        </a:rPr>
                        <a:t>5</a:t>
                      </a:r>
                      <a:endParaRPr lang="ru-RU" sz="2800" b="1">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nchor="ctr"/>
                </a:tc>
                <a:tc>
                  <a:txBody>
                    <a:bodyPr/>
                    <a:lstStyle/>
                    <a:p>
                      <a:pPr algn="ctr">
                        <a:lnSpc>
                          <a:spcPct val="150000"/>
                        </a:lnSpc>
                        <a:spcAft>
                          <a:spcPts val="0"/>
                        </a:spcAft>
                        <a:tabLst>
                          <a:tab pos="409575" algn="l"/>
                        </a:tabLst>
                      </a:pPr>
                      <a:r>
                        <a:rPr lang="ru-RU" sz="3600" b="1" i="1" dirty="0" smtClean="0">
                          <a:solidFill>
                            <a:schemeClr val="tx2">
                              <a:lumMod val="50000"/>
                            </a:schemeClr>
                          </a:solidFill>
                          <a:effectLst>
                            <a:outerShdw blurRad="38100" dist="38100" dir="2700000" algn="tl">
                              <a:srgbClr val="000000">
                                <a:alpha val="43137"/>
                              </a:srgbClr>
                            </a:outerShdw>
                          </a:effectLst>
                          <a:latin typeface="Times New Roman"/>
                          <a:cs typeface="Times New Roman"/>
                        </a:rPr>
                        <a:t>ЛЕМАТЛ</a:t>
                      </a:r>
                      <a:endParaRPr lang="ru-RU" sz="3600" b="1" dirty="0">
                        <a:solidFill>
                          <a:schemeClr val="tx2">
                            <a:lumMod val="50000"/>
                          </a:schemeClr>
                        </a:solidFill>
                        <a:effectLst>
                          <a:outerShdw blurRad="38100" dist="38100" dir="2700000" algn="tl">
                            <a:srgbClr val="000000">
                              <a:alpha val="43137"/>
                            </a:srgbClr>
                          </a:outerShdw>
                        </a:effectLst>
                        <a:latin typeface="Calibri"/>
                        <a:cs typeface="Times New Roman"/>
                      </a:endParaRPr>
                    </a:p>
                  </a:txBody>
                  <a:tcPr marL="68580" marR="68580" marT="0" marB="0"/>
                </a:tc>
                <a:tc>
                  <a:txBody>
                    <a:bodyPr/>
                    <a:lstStyle/>
                    <a:p>
                      <a:pPr algn="ctr">
                        <a:lnSpc>
                          <a:spcPct val="150000"/>
                        </a:lnSpc>
                        <a:spcAft>
                          <a:spcPts val="0"/>
                        </a:spcAft>
                        <a:tabLst>
                          <a:tab pos="409575" algn="l"/>
                        </a:tabLst>
                      </a:pPr>
                      <a:r>
                        <a:rPr lang="ru-RU" sz="3200" dirty="0" smtClean="0">
                          <a:solidFill>
                            <a:srgbClr val="C00000"/>
                          </a:solidFill>
                          <a:latin typeface="Times New Roman"/>
                          <a:cs typeface="Times New Roman"/>
                        </a:rPr>
                        <a:t>металл</a:t>
                      </a:r>
                      <a:endParaRPr lang="ru-RU" sz="3200" dirty="0">
                        <a:solidFill>
                          <a:srgbClr val="C00000"/>
                        </a:solidFill>
                        <a:latin typeface="Calibri"/>
                        <a:cs typeface="Times New Roman"/>
                      </a:endParaRPr>
                    </a:p>
                  </a:txBody>
                  <a:tcPr marL="68580" marR="68580" marT="0" marB="0"/>
                </a:tc>
                <a:extLst>
                  <a:ext uri="{0D108BD9-81ED-4DB2-BD59-A6C34878D82A}">
                    <a16:rowId xmlns:a16="http://schemas.microsoft.com/office/drawing/2014/main" val="10005"/>
                  </a:ext>
                </a:extLst>
              </a:tr>
            </a:tbl>
          </a:graphicData>
        </a:graphic>
      </p:graphicFrame>
      <p:pic>
        <p:nvPicPr>
          <p:cNvPr id="3074" name="Picture 2" descr="C:\Users\ritai\Downloads\full-frame-shot-red-curtain_1048944-11398098.jpg"/>
          <p:cNvPicPr>
            <a:picLocks noChangeAspect="1" noChangeArrowheads="1"/>
          </p:cNvPicPr>
          <p:nvPr/>
        </p:nvPicPr>
        <p:blipFill>
          <a:blip r:embed="rId2"/>
          <a:srcRect/>
          <a:stretch>
            <a:fillRect/>
          </a:stretch>
        </p:blipFill>
        <p:spPr bwMode="auto">
          <a:xfrm>
            <a:off x="5956826" y="1016573"/>
            <a:ext cx="2571768" cy="5271114"/>
          </a:xfrm>
          <a:prstGeom prst="rect">
            <a:avLst/>
          </a:prstGeom>
          <a:noFill/>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xit" presetSubtype="10" fill="hold" nodeType="clickEffect">
                                  <p:stCondLst>
                                    <p:cond delay="0"/>
                                  </p:stCondLst>
                                  <p:childTnLst>
                                    <p:animEffect transition="out" filter="blinds(horizontal)">
                                      <p:cBhvr>
                                        <p:cTn id="6" dur="500"/>
                                        <p:tgtEl>
                                          <p:spTgt spid="3074"/>
                                        </p:tgtEl>
                                      </p:cBhvr>
                                    </p:animEffect>
                                    <p:set>
                                      <p:cBhvr>
                                        <p:cTn id="7" dur="1" fill="hold">
                                          <p:stCondLst>
                                            <p:cond delay="499"/>
                                          </p:stCondLst>
                                        </p:cTn>
                                        <p:tgtEl>
                                          <p:spTgt spid="307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http://festival.1september.ru/articles/524845/f_clip_image004.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720" y="1142984"/>
            <a:ext cx="8286808" cy="5072098"/>
          </a:xfrm>
          <a:prstGeom prst="rect">
            <a:avLst/>
          </a:prstGeom>
          <a:noFill/>
          <a:ln>
            <a:noFill/>
          </a:ln>
        </p:spPr>
      </p:pic>
      <p:sp>
        <p:nvSpPr>
          <p:cNvPr id="3" name="Заголовок 2"/>
          <p:cNvSpPr>
            <a:spLocks noGrp="1"/>
          </p:cNvSpPr>
          <p:nvPr>
            <p:ph type="title"/>
          </p:nvPr>
        </p:nvSpPr>
        <p:spPr>
          <a:xfrm>
            <a:off x="457200" y="274638"/>
            <a:ext cx="8115328" cy="796908"/>
          </a:xfrm>
        </p:spPr>
        <p:txBody>
          <a:bodyPr/>
          <a:lstStyle/>
          <a:p>
            <a:r>
              <a:rPr lang="ru-RU" b="1" u="sng"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Буква «Ш» в технике:</a:t>
            </a:r>
            <a:endParaRPr lang="ru-RU" b="1" u="sng"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4" name="Содержимое 3"/>
          <p:cNvSpPr>
            <a:spLocks noGrp="1"/>
          </p:cNvSpPr>
          <p:nvPr>
            <p:ph idx="1"/>
          </p:nvPr>
        </p:nvSpPr>
        <p:spPr>
          <a:xfrm>
            <a:off x="457200" y="1142984"/>
            <a:ext cx="8229600" cy="5500726"/>
          </a:xfrm>
        </p:spPr>
        <p:txBody>
          <a:bodyPr/>
          <a:lstStyle/>
          <a:p>
            <a:endParaRPr lang="ru-RU"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200" b="1" u="sng" dirty="0" smtClean="0">
                <a:solidFill>
                  <a:schemeClr val="accent1">
                    <a:lumMod val="75000"/>
                  </a:schemeClr>
                </a:solidFill>
                <a:latin typeface="Times New Roman" pitchFamily="18" charset="0"/>
                <a:cs typeface="Times New Roman" pitchFamily="18" charset="0"/>
              </a:rPr>
              <a:t>Анализ геометрической формы предмета </a:t>
            </a:r>
            <a:r>
              <a:rPr lang="ru-RU" sz="2000" b="1" dirty="0" smtClean="0">
                <a:solidFill>
                  <a:schemeClr val="accent1">
                    <a:lumMod val="75000"/>
                  </a:schemeClr>
                </a:solidFill>
                <a:latin typeface="Times New Roman" pitchFamily="18" charset="0"/>
                <a:cs typeface="Times New Roman" pitchFamily="18" charset="0"/>
              </a:rPr>
              <a:t/>
            </a:r>
            <a:br>
              <a:rPr lang="ru-RU" sz="2000" b="1" dirty="0" smtClean="0">
                <a:solidFill>
                  <a:schemeClr val="accent1">
                    <a:lumMod val="75000"/>
                  </a:schemeClr>
                </a:solidFill>
                <a:latin typeface="Times New Roman" pitchFamily="18" charset="0"/>
                <a:cs typeface="Times New Roman" pitchFamily="18" charset="0"/>
              </a:rPr>
            </a:br>
            <a:r>
              <a:rPr lang="ru-RU" sz="2000" b="1" dirty="0" smtClean="0">
                <a:latin typeface="Times New Roman" pitchFamily="18" charset="0"/>
                <a:cs typeface="Times New Roman" pitchFamily="18" charset="0"/>
              </a:rPr>
              <a:t>– </a:t>
            </a:r>
            <a:r>
              <a:rPr lang="ru-RU" sz="2700" b="1" dirty="0" smtClean="0">
                <a:latin typeface="Times New Roman" pitchFamily="18" charset="0"/>
                <a:cs typeface="Times New Roman" pitchFamily="18" charset="0"/>
              </a:rPr>
              <a:t>это мысленное расчленение предмета на составляющие его геометрические тела.</a:t>
            </a:r>
            <a:endParaRPr lang="ru-RU" sz="2700" dirty="0"/>
          </a:p>
        </p:txBody>
      </p:sp>
      <p:pic>
        <p:nvPicPr>
          <p:cNvPr id="4" name="Picture 2" descr="скан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85720" y="2143116"/>
            <a:ext cx="3643306" cy="271464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3" descr="скан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6314" y="1643050"/>
            <a:ext cx="3714776" cy="3929090"/>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C:\Users\ritai\Downloads\8d6ebd786158a2e4192f00392da38bd2a2.jpg"/>
          <p:cNvPicPr>
            <a:picLocks noChangeAspect="1" noChangeArrowheads="1"/>
          </p:cNvPicPr>
          <p:nvPr/>
        </p:nvPicPr>
        <p:blipFill>
          <a:blip r:embed="rId4"/>
          <a:srcRect/>
          <a:stretch>
            <a:fillRect/>
          </a:stretch>
        </p:blipFill>
        <p:spPr bwMode="auto">
          <a:xfrm>
            <a:off x="0" y="0"/>
            <a:ext cx="9144000" cy="5975389"/>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274638"/>
            <a:ext cx="7615262" cy="725470"/>
          </a:xfrm>
        </p:spPr>
        <p:txBody>
          <a:bodyPr>
            <a:normAutofit/>
          </a:bodyPr>
          <a:lstStyle/>
          <a:p>
            <a:r>
              <a:rPr lang="ru-RU" sz="2800" b="1" dirty="0" smtClean="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ФОРМУЛЫ, ФОРМУЛЫ, ФОРМУЛЫ,…</a:t>
            </a:r>
            <a:endParaRPr lang="ru-RU" sz="28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endParaRPr>
          </a:p>
        </p:txBody>
      </p:sp>
      <p:pic>
        <p:nvPicPr>
          <p:cNvPr id="8" name="Picture 4" descr="Расчет объема куба"/>
          <p:cNvPicPr>
            <a:picLocks noGrp="1" noChangeAspect="1" noChangeArrowheads="1"/>
          </p:cNvPicPr>
          <p:nvPr>
            <p:ph sz="half" idx="1"/>
          </p:nvPr>
        </p:nvPicPr>
        <p:blipFill>
          <a:blip r:embed="rId2" cstate="print"/>
          <a:srcRect/>
          <a:stretch>
            <a:fillRect/>
          </a:stretch>
        </p:blipFill>
        <p:spPr bwMode="auto">
          <a:xfrm>
            <a:off x="0" y="1000108"/>
            <a:ext cx="1904762" cy="1904762"/>
          </a:xfrm>
          <a:prstGeom prst="rect">
            <a:avLst/>
          </a:prstGeom>
          <a:noFill/>
        </p:spPr>
      </p:pic>
      <p:pic>
        <p:nvPicPr>
          <p:cNvPr id="9" name="Picture 20" descr="C:\Users\user\Desktop\v_silindra1.png"/>
          <p:cNvPicPr>
            <a:picLocks noChangeAspect="1" noChangeArrowheads="1"/>
          </p:cNvPicPr>
          <p:nvPr/>
        </p:nvPicPr>
        <p:blipFill>
          <a:blip r:embed="rId3" cstate="print"/>
          <a:srcRect/>
          <a:stretch>
            <a:fillRect/>
          </a:stretch>
        </p:blipFill>
        <p:spPr bwMode="auto">
          <a:xfrm>
            <a:off x="3286116" y="857232"/>
            <a:ext cx="1904762" cy="1904762"/>
          </a:xfrm>
          <a:prstGeom prst="rect">
            <a:avLst/>
          </a:prstGeom>
          <a:noFill/>
        </p:spPr>
      </p:pic>
      <p:pic>
        <p:nvPicPr>
          <p:cNvPr id="10" name="Picture 23" descr="C:\Users\user\Desktop\v_konusa.png"/>
          <p:cNvPicPr>
            <a:picLocks noChangeAspect="1" noChangeArrowheads="1"/>
          </p:cNvPicPr>
          <p:nvPr/>
        </p:nvPicPr>
        <p:blipFill>
          <a:blip r:embed="rId4" cstate="print"/>
          <a:srcRect/>
          <a:stretch>
            <a:fillRect/>
          </a:stretch>
        </p:blipFill>
        <p:spPr bwMode="auto">
          <a:xfrm>
            <a:off x="1785918" y="2571744"/>
            <a:ext cx="1904762" cy="1904762"/>
          </a:xfrm>
          <a:prstGeom prst="rect">
            <a:avLst/>
          </a:prstGeom>
          <a:noFill/>
        </p:spPr>
      </p:pic>
      <p:pic>
        <p:nvPicPr>
          <p:cNvPr id="11" name="Picture 16" descr="C:\Users\user\Desktop\v_piramid.png"/>
          <p:cNvPicPr>
            <a:picLocks noChangeAspect="1" noChangeArrowheads="1"/>
          </p:cNvPicPr>
          <p:nvPr/>
        </p:nvPicPr>
        <p:blipFill>
          <a:blip r:embed="rId5" cstate="print"/>
          <a:srcRect/>
          <a:stretch>
            <a:fillRect/>
          </a:stretch>
        </p:blipFill>
        <p:spPr bwMode="auto">
          <a:xfrm>
            <a:off x="0" y="3357562"/>
            <a:ext cx="2448272" cy="2376264"/>
          </a:xfrm>
          <a:prstGeom prst="rect">
            <a:avLst/>
          </a:prstGeom>
          <a:noFill/>
        </p:spPr>
      </p:pic>
      <p:pic>
        <p:nvPicPr>
          <p:cNvPr id="12" name="Picture 22" descr="C:\Users\user\Desktop\v_shara (1).png"/>
          <p:cNvPicPr>
            <a:picLocks noChangeAspect="1" noChangeArrowheads="1"/>
          </p:cNvPicPr>
          <p:nvPr/>
        </p:nvPicPr>
        <p:blipFill>
          <a:blip r:embed="rId6" cstate="print"/>
          <a:srcRect/>
          <a:stretch>
            <a:fillRect/>
          </a:stretch>
        </p:blipFill>
        <p:spPr bwMode="auto">
          <a:xfrm>
            <a:off x="4071934" y="3286124"/>
            <a:ext cx="1904762" cy="1904762"/>
          </a:xfrm>
          <a:prstGeom prst="rect">
            <a:avLst/>
          </a:prstGeom>
          <a:noFill/>
        </p:spPr>
      </p:pic>
      <p:pic>
        <p:nvPicPr>
          <p:cNvPr id="13" name="Picture 26" descr="C:\Users\user\Desktop\v_parallelepipeda.png"/>
          <p:cNvPicPr>
            <a:picLocks noChangeAspect="1" noChangeArrowheads="1"/>
          </p:cNvPicPr>
          <p:nvPr/>
        </p:nvPicPr>
        <p:blipFill>
          <a:blip r:embed="rId7" cstate="print"/>
          <a:srcRect/>
          <a:stretch>
            <a:fillRect/>
          </a:stretch>
        </p:blipFill>
        <p:spPr bwMode="auto">
          <a:xfrm>
            <a:off x="2714612" y="4953238"/>
            <a:ext cx="1904762" cy="1904762"/>
          </a:xfrm>
          <a:prstGeom prst="rect">
            <a:avLst/>
          </a:prstGeom>
          <a:noFill/>
        </p:spPr>
      </p:pic>
      <p:pic>
        <p:nvPicPr>
          <p:cNvPr id="14" name="Picture 21" descr="C:\Users\user\Desktop\v_silindra.png"/>
          <p:cNvPicPr>
            <a:picLocks noGrp="1" noChangeAspect="1" noChangeArrowheads="1"/>
          </p:cNvPicPr>
          <p:nvPr>
            <p:ph sz="half" idx="2"/>
          </p:nvPr>
        </p:nvPicPr>
        <p:blipFill>
          <a:blip r:embed="rId8" cstate="print"/>
          <a:srcRect/>
          <a:stretch>
            <a:fillRect/>
          </a:stretch>
        </p:blipFill>
        <p:spPr bwMode="auto">
          <a:xfrm>
            <a:off x="6143636" y="1071546"/>
            <a:ext cx="2447619" cy="761905"/>
          </a:xfrm>
          <a:prstGeom prst="rect">
            <a:avLst/>
          </a:prstGeom>
          <a:noFill/>
        </p:spPr>
      </p:pic>
      <p:pic>
        <p:nvPicPr>
          <p:cNvPr id="15" name="Picture 24" descr="C:\Users\user\Desktop\v_konusa (1).png"/>
          <p:cNvPicPr>
            <a:picLocks noChangeAspect="1" noChangeArrowheads="1"/>
          </p:cNvPicPr>
          <p:nvPr/>
        </p:nvPicPr>
        <p:blipFill>
          <a:blip r:embed="rId9" cstate="print"/>
          <a:srcRect/>
          <a:stretch>
            <a:fillRect/>
          </a:stretch>
        </p:blipFill>
        <p:spPr bwMode="auto">
          <a:xfrm>
            <a:off x="6572264" y="1928802"/>
            <a:ext cx="2000000" cy="685714"/>
          </a:xfrm>
          <a:prstGeom prst="rect">
            <a:avLst/>
          </a:prstGeom>
          <a:noFill/>
        </p:spPr>
      </p:pic>
      <p:pic>
        <p:nvPicPr>
          <p:cNvPr id="16" name="Picture 25" descr="C:\Users\user\Desktop\v_shara_f.png"/>
          <p:cNvPicPr>
            <a:picLocks noChangeAspect="1" noChangeArrowheads="1"/>
          </p:cNvPicPr>
          <p:nvPr/>
        </p:nvPicPr>
        <p:blipFill>
          <a:blip r:embed="rId10" cstate="print"/>
          <a:srcRect/>
          <a:stretch>
            <a:fillRect/>
          </a:stretch>
        </p:blipFill>
        <p:spPr bwMode="auto">
          <a:xfrm>
            <a:off x="6572264" y="2714620"/>
            <a:ext cx="1952381" cy="742857"/>
          </a:xfrm>
          <a:prstGeom prst="rect">
            <a:avLst/>
          </a:prstGeom>
          <a:noFill/>
        </p:spPr>
      </p:pic>
      <p:pic>
        <p:nvPicPr>
          <p:cNvPr id="17" name="Picture 27" descr="C:\Users\user\Desktop\v_parallelepipeda (1).png"/>
          <p:cNvPicPr>
            <a:picLocks noChangeAspect="1" noChangeArrowheads="1"/>
          </p:cNvPicPr>
          <p:nvPr/>
        </p:nvPicPr>
        <p:blipFill>
          <a:blip r:embed="rId11" cstate="print"/>
          <a:srcRect/>
          <a:stretch>
            <a:fillRect/>
          </a:stretch>
        </p:blipFill>
        <p:spPr bwMode="auto">
          <a:xfrm>
            <a:off x="6968016" y="3608586"/>
            <a:ext cx="1447619" cy="666667"/>
          </a:xfrm>
          <a:prstGeom prst="rect">
            <a:avLst/>
          </a:prstGeom>
          <a:noFill/>
        </p:spPr>
      </p:pic>
      <p:pic>
        <p:nvPicPr>
          <p:cNvPr id="18" name="Picture 2" descr="Формула объема куба"/>
          <p:cNvPicPr>
            <a:picLocks noChangeAspect="1" noChangeArrowheads="1"/>
          </p:cNvPicPr>
          <p:nvPr/>
        </p:nvPicPr>
        <p:blipFill>
          <a:blip r:embed="rId12" cstate="print"/>
          <a:srcRect/>
          <a:stretch>
            <a:fillRect/>
          </a:stretch>
        </p:blipFill>
        <p:spPr bwMode="auto">
          <a:xfrm>
            <a:off x="6429388" y="5643578"/>
            <a:ext cx="2160240" cy="1037484"/>
          </a:xfrm>
          <a:prstGeom prst="rect">
            <a:avLst/>
          </a:prstGeom>
          <a:noFill/>
        </p:spPr>
      </p:pic>
      <p:pic>
        <p:nvPicPr>
          <p:cNvPr id="19" name="Picture 19" descr="C:\Users\user\Desktop\v_piramid_f.png"/>
          <p:cNvPicPr>
            <a:picLocks noChangeAspect="1" noChangeArrowheads="1"/>
          </p:cNvPicPr>
          <p:nvPr/>
        </p:nvPicPr>
        <p:blipFill>
          <a:blip r:embed="rId13" cstate="print"/>
          <a:srcRect/>
          <a:stretch>
            <a:fillRect/>
          </a:stretch>
        </p:blipFill>
        <p:spPr bwMode="auto">
          <a:xfrm>
            <a:off x="6286512" y="4500570"/>
            <a:ext cx="2371429" cy="828571"/>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457200" y="116632"/>
            <a:ext cx="8229600" cy="1008112"/>
          </a:xfrm>
        </p:spPr>
        <p:txBody>
          <a:bodyPr>
            <a:normAutofit fontScale="90000"/>
          </a:bodyPr>
          <a:lstStyle/>
          <a:p>
            <a:r>
              <a:rPr lang="ru-RU" sz="3200"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Вычислить массу детали КОРПУС, выполненной из стали с плотностью 7,8 г/см</a:t>
            </a:r>
            <a:r>
              <a:rPr lang="ru-RU" sz="2200" b="1" dirty="0" smtClean="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³</a:t>
            </a:r>
            <a:endParaRPr lang="ru-RU" sz="3200" b="1" dirty="0">
              <a:solidFill>
                <a:schemeClr val="accent1">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 name="Объект 2"/>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340768"/>
            <a:ext cx="8229600" cy="5145136"/>
          </a:xfr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smtClean="0">
                <a:solidFill>
                  <a:schemeClr val="tx2"/>
                </a:solidFill>
                <a:latin typeface="Times New Roman" panose="02020603050405020304" pitchFamily="18" charset="0"/>
                <a:cs typeface="Times New Roman" panose="02020603050405020304" pitchFamily="18" charset="0"/>
              </a:rPr>
              <a:t>Интересный факт</a:t>
            </a:r>
            <a:endParaRPr lang="ru-RU" b="1" dirty="0">
              <a:solidFill>
                <a:schemeClr val="tx2"/>
              </a:solidFill>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stretch>
            <a:fillRect/>
          </a:stretch>
        </p:blipFill>
        <p:spPr>
          <a:xfrm>
            <a:off x="5220072" y="1628800"/>
            <a:ext cx="3397126" cy="4525963"/>
          </a:xfrm>
          <a:prstGeom prst="rect">
            <a:avLst/>
          </a:prstGeom>
        </p:spPr>
      </p:pic>
      <p:pic>
        <p:nvPicPr>
          <p:cNvPr id="5" name="Рисунок 4"/>
          <p:cNvPicPr>
            <a:picLocks noChangeAspect="1"/>
          </p:cNvPicPr>
          <p:nvPr/>
        </p:nvPicPr>
        <p:blipFill>
          <a:blip r:embed="rId3"/>
          <a:stretch>
            <a:fillRect/>
          </a:stretch>
        </p:blipFill>
        <p:spPr>
          <a:xfrm>
            <a:off x="457200" y="1772816"/>
            <a:ext cx="4402832" cy="4104456"/>
          </a:xfrm>
          <a:prstGeom prst="rect">
            <a:avLst/>
          </a:prstGeom>
        </p:spPr>
      </p:pic>
    </p:spTree>
    <p:extLst>
      <p:ext uri="{BB962C8B-B14F-4D97-AF65-F5344CB8AC3E}">
        <p14:creationId xmlns:p14="http://schemas.microsoft.com/office/powerpoint/2010/main" val="263393694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fontScale="90000"/>
          </a:bodyPr>
          <a:lstStyle/>
          <a:p>
            <a:r>
              <a:rPr lang="ru-RU" b="1" dirty="0" smtClean="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Дорисуй смайликам настроение!</a:t>
            </a:r>
            <a:endParaRPr lang="ru-RU" b="1" dirty="0">
              <a:solidFill>
                <a:schemeClr val="tx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27584" y="1052736"/>
            <a:ext cx="7632847" cy="5472608"/>
          </a:xfrm>
        </p:spPr>
      </p:pic>
    </p:spTree>
    <p:extLst>
      <p:ext uri="{BB962C8B-B14F-4D97-AF65-F5344CB8AC3E}">
        <p14:creationId xmlns:p14="http://schemas.microsoft.com/office/powerpoint/2010/main" val="1507106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55576" y="692696"/>
            <a:ext cx="7704856" cy="5433467"/>
          </a:xfrm>
        </p:spPr>
      </p:pic>
    </p:spTree>
    <p:extLst>
      <p:ext uri="{BB962C8B-B14F-4D97-AF65-F5344CB8AC3E}">
        <p14:creationId xmlns:p14="http://schemas.microsoft.com/office/powerpoint/2010/main" val="28268263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1263</TotalTime>
  <Words>100</Words>
  <Application>Microsoft Office PowerPoint</Application>
  <PresentationFormat>Экран (4:3)</PresentationFormat>
  <Paragraphs>44</Paragraphs>
  <Slides>15</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15</vt:i4>
      </vt:variant>
    </vt:vector>
  </HeadingPairs>
  <TitlesOfParts>
    <vt:vector size="20" baseType="lpstr">
      <vt:lpstr>Arial</vt:lpstr>
      <vt:lpstr>Arial Black</vt:lpstr>
      <vt:lpstr>Calibri</vt:lpstr>
      <vt:lpstr>Times New Roman</vt:lpstr>
      <vt:lpstr>Тема Office</vt:lpstr>
      <vt:lpstr>Презентация к уроку  « Использование комбинаций многогранников и тел вращения в решении практико-ориентированных задач» </vt:lpstr>
      <vt:lpstr>Рефлексия настроения </vt:lpstr>
      <vt:lpstr>«Послушай - и ты узнаешь, Посмотри - и ты поймёшь, Сделай - и ты научишься» </vt:lpstr>
      <vt:lpstr>ПРАВИЛА РАБОТЫ В ГРУППЕ   1. Думайте, слушайте, высказывайтесь, договаривайтесь. 2. Учитывайте время и условия выполнения задания. 3. Работайте тихо, не старайтесь всех перекричать.  4. Уважайте мнение других членов группы. 5. Участник имеет право на ошибку, критика запрещена.  6. Точно выполняйте возложенную на вас роль. 7. Успех команды зависит от каждого. </vt:lpstr>
      <vt:lpstr>   «Я думая, что никогда до настоящего времени мы не жили в такой геометрический период, где вокруг – геометрические тела»                                                                       Ле Корбюзье </vt:lpstr>
      <vt:lpstr>Тема:  ИСПОЛЬЗОВАНИЕ   КОМБИНАЦИЙ МНОГОГРАННИКОВ И ТЕЛ     ВРАЩЕНИЯ В РЕШЕНИИ  ПРАКТИКО-ОРИЕНТИРОВАННЫХ ЗАДАЧ</vt:lpstr>
      <vt:lpstr> КЛАССИФИКАЦИЯ ГЕОМЕТРИЧЕСКИХ ТЕЛ  </vt:lpstr>
      <vt:lpstr> АНАГРАММА: </vt:lpstr>
      <vt:lpstr>Буква «Ш» в технике:</vt:lpstr>
      <vt:lpstr>Анализ геометрической формы предмета  – это мысленное расчленение предмета на составляющие его геометрические тела.</vt:lpstr>
      <vt:lpstr>ФОРМУЛЫ, ФОРМУЛЫ, ФОРМУЛЫ,…</vt:lpstr>
      <vt:lpstr>Вычислить массу детали КОРПУС, выполненной из стали с плотностью 7,8 г/см³</vt:lpstr>
      <vt:lpstr>Интересный факт</vt:lpstr>
      <vt:lpstr>Дорисуй смайликам настроение!</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Послушай - и ты узнаешь, Посмотри - и ты поймёшь, Сделай - и ты научишься. </dc:title>
  <dc:creator>Рита Ищанова</dc:creator>
  <cp:lastModifiedBy>Kab_404</cp:lastModifiedBy>
  <cp:revision>60</cp:revision>
  <cp:lastPrinted>2026-05-13T12:08:32Z</cp:lastPrinted>
  <dcterms:created xsi:type="dcterms:W3CDTF">2026-05-09T18:29:55Z</dcterms:created>
  <dcterms:modified xsi:type="dcterms:W3CDTF">2026-05-16T05:46:21Z</dcterms:modified>
</cp:coreProperties>
</file>