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4"/>
  </p:notesMasterIdLst>
  <p:sldIdLst>
    <p:sldId id="290" r:id="rId3"/>
    <p:sldId id="264" r:id="rId4"/>
    <p:sldId id="256" r:id="rId5"/>
    <p:sldId id="257" r:id="rId6"/>
    <p:sldId id="262" r:id="rId7"/>
    <p:sldId id="260" r:id="rId8"/>
    <p:sldId id="291" r:id="rId9"/>
    <p:sldId id="292" r:id="rId10"/>
    <p:sldId id="272" r:id="rId11"/>
    <p:sldId id="270" r:id="rId12"/>
    <p:sldId id="274" r:id="rId13"/>
    <p:sldId id="280" r:id="rId14"/>
    <p:sldId id="266" r:id="rId15"/>
    <p:sldId id="288" r:id="rId16"/>
    <p:sldId id="276" r:id="rId17"/>
    <p:sldId id="267" r:id="rId18"/>
    <p:sldId id="269" r:id="rId19"/>
    <p:sldId id="281" r:id="rId20"/>
    <p:sldId id="296" r:id="rId21"/>
    <p:sldId id="293" r:id="rId22"/>
    <p:sldId id="287" r:id="rId2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CC00FF"/>
    <a:srgbClr val="235724"/>
    <a:srgbClr val="3D973F"/>
    <a:srgbClr val="2F7531"/>
    <a:srgbClr val="7263DF"/>
    <a:srgbClr val="CC66FF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01" autoAdjust="0"/>
    <p:restoredTop sz="91577" autoAdjust="0"/>
  </p:normalViewPr>
  <p:slideViewPr>
    <p:cSldViewPr>
      <p:cViewPr>
        <p:scale>
          <a:sx n="70" d="100"/>
          <a:sy n="70" d="100"/>
        </p:scale>
        <p:origin x="-132" y="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notesMaster" Target="notesMasters/notesMaster1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4FB8EBAB-6F07-4A4F-86BF-71E6F21F8DDB}" type="datetimeFigureOut">
              <a:rPr lang="ru-RU"/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  <a:endParaRPr lang="ru-RU" noProof="0" smtClean="0"/>
          </a:p>
          <a:p>
            <a:pPr lvl="1"/>
            <a:r>
              <a:rPr lang="ru-RU" noProof="0" smtClean="0"/>
              <a:t>Второй уровень</a:t>
            </a:r>
            <a:endParaRPr lang="ru-RU" noProof="0" smtClean="0"/>
          </a:p>
          <a:p>
            <a:pPr lvl="2"/>
            <a:r>
              <a:rPr lang="ru-RU" noProof="0" smtClean="0"/>
              <a:t>Третий уровень</a:t>
            </a:r>
            <a:endParaRPr lang="ru-RU" noProof="0" smtClean="0"/>
          </a:p>
          <a:p>
            <a:pPr lvl="3"/>
            <a:r>
              <a:rPr lang="ru-RU" noProof="0" smtClean="0"/>
              <a:t>Четвертый уровень</a:t>
            </a:r>
            <a:endParaRPr lang="ru-RU" noProof="0" smtClean="0"/>
          </a:p>
          <a:p>
            <a:pPr lvl="4"/>
            <a:r>
              <a:rPr lang="ru-RU" noProof="0" smtClean="0"/>
              <a:t>Пятый уровень</a:t>
            </a:r>
            <a:endParaRPr lang="ru-RU" noProof="0" smtClean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25C843AD-0DB5-49B9-9D4E-CDB49E9D342B}" type="slidenum">
              <a:rPr lang="ru-RU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1972E-2B64-42C2-8708-67C5E34B1F68}" type="slidenum">
              <a:rPr lang="es-ES"/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E637A3-619E-4F53-96CE-E4C2A43A3EE5}" type="slidenum">
              <a:rPr lang="es-ES"/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730E05-BC4C-42AF-81E8-0650BDDE3C92}" type="slidenum">
              <a:rPr lang="es-ES"/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3412B6-BAFF-480F-8A1A-4267E5C15BBD}" type="slidenum">
              <a:rPr lang="es-ES"/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CFB03E-9EC9-42D3-AEF8-6B795B758D1D}" type="slidenum">
              <a:rPr lang="es-ES"/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7DD70-6103-4A82-A703-CEB9B8CECA23}" type="slidenum">
              <a:rPr lang="es-ES"/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8EE12F-7E32-452A-8A8A-F5740EB63A00}" type="slidenum">
              <a:rPr lang="es-ES"/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35CFB3-0A79-4E8B-BFAD-A36CC919A2AE}" type="slidenum">
              <a:rPr lang="es-ES"/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E6CE7B-2C94-4AA7-8AB6-CF3B9A62A223}" type="slidenum">
              <a:rPr lang="es-ES"/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43BDEC-6E58-4971-B40F-C5A79507AED8}" type="slidenum">
              <a:rPr lang="es-ES"/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B39BCF-E978-4564-9138-3CD09CE1DC3C}" type="slidenum">
              <a:rPr lang="es-ES"/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es-ES" smtClean="0"/>
              <a:t>Haga clic para cambiar el estilo de título	</a:t>
            </a:r>
            <a:endParaRPr lang="es-E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E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>
              <a:defRPr/>
            </a:pPr>
            <a:fld id="{5C0657DC-BEA0-4B46-BBF3-AD8017602A8F}" type="slidenum">
              <a:rPr lang="es-ES"/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 dir="d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jpeg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4.jpeg"/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9.jpeg"/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1.jpeg"/><Relationship Id="rId1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8.jpeg"/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image" Target="../media/image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0.jpeg"/><Relationship Id="rId1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image" Target="../media/image8.jpe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6.jpeg"/><Relationship Id="rId1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363272" cy="3789040"/>
          </a:xfrm>
        </p:spPr>
        <p:txBody>
          <a:bodyPr/>
          <a:lstStyle/>
          <a:p>
            <a:pPr algn="l"/>
            <a:r>
              <a:rPr lang="ru-RU" sz="4000" dirty="0" smtClean="0">
                <a:solidFill>
                  <a:srgbClr val="FF0000"/>
                </a:solidFill>
              </a:rPr>
              <a:t>Формирование у дошкольников уважительного отношения и чувства принадлежности к своей семье в рамках тематической недели «Моя семья»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149080"/>
            <a:ext cx="8229600" cy="1977083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 smtClean="0">
                <a:solidFill>
                  <a:srgbClr val="235724"/>
                </a:solidFill>
              </a:rPr>
              <a:t>Над проектом работала : воспитатель</a:t>
            </a:r>
            <a:endParaRPr lang="ru-RU" sz="2000" dirty="0" smtClean="0">
              <a:solidFill>
                <a:srgbClr val="235724"/>
              </a:solidFill>
            </a:endParaRPr>
          </a:p>
          <a:p>
            <a:pPr marL="0" indent="0">
              <a:buNone/>
            </a:pPr>
            <a:r>
              <a:rPr lang="ru-RU" sz="2000" dirty="0">
                <a:solidFill>
                  <a:srgbClr val="235724"/>
                </a:solidFill>
              </a:rPr>
              <a:t>Синякова Наталья Петровна</a:t>
            </a:r>
            <a:endParaRPr lang="ru-RU" sz="2000" dirty="0">
              <a:solidFill>
                <a:srgbClr val="235724"/>
              </a:solidFill>
            </a:endParaRPr>
          </a:p>
          <a:p>
            <a:pPr marL="0" indent="0">
              <a:buNone/>
            </a:pPr>
            <a:r>
              <a:rPr lang="ru-RU" sz="2000" dirty="0">
                <a:solidFill>
                  <a:srgbClr val="235724"/>
                </a:solidFill>
              </a:rPr>
              <a:t> МБОУ ТР Поженская СОШ</a:t>
            </a:r>
            <a:endParaRPr lang="ru-RU" sz="2000" dirty="0">
              <a:solidFill>
                <a:srgbClr val="235724"/>
              </a:solidFill>
            </a:endParaRPr>
          </a:p>
          <a:p>
            <a:pPr marL="0" indent="0">
              <a:buNone/>
            </a:pPr>
            <a:endParaRPr lang="ru-RU" sz="2000" dirty="0">
              <a:solidFill>
                <a:srgbClr val="235724"/>
              </a:solidFill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/>
          <a:lstStyle/>
          <a:p>
            <a:pPr eaLnBrk="1" hangingPunct="1"/>
            <a:r>
              <a:rPr lang="ru-RU" dirty="0" smtClean="0">
                <a:solidFill>
                  <a:srgbClr val="0070C0"/>
                </a:solidFill>
              </a:rPr>
              <a:t>Цель проекта:</a:t>
            </a:r>
            <a:endParaRPr lang="ru-RU" dirty="0" smtClean="0">
              <a:solidFill>
                <a:srgbClr val="0070C0"/>
              </a:solidFill>
            </a:endParaRPr>
          </a:p>
        </p:txBody>
      </p:sp>
      <p:sp>
        <p:nvSpPr>
          <p:cNvPr id="7171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395288" y="1268760"/>
            <a:ext cx="8229600" cy="54006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sz="2800" dirty="0" smtClean="0"/>
              <a:t>     Разработка комплексного тематического планирования, направленного на приобщение детей к социально – культурным нормам и традициям семьи в рамках тематической недели «Моя семья»</a:t>
            </a:r>
            <a:endParaRPr lang="ru-RU" sz="2800" dirty="0" smtClean="0"/>
          </a:p>
          <a:p>
            <a:pPr eaLnBrk="1" hangingPunct="1">
              <a:buFontTx/>
              <a:buNone/>
            </a:pPr>
            <a:endParaRPr lang="ru-RU" dirty="0"/>
          </a:p>
          <a:p>
            <a:pPr eaLnBrk="1" hangingPunct="1">
              <a:buFontTx/>
              <a:buNone/>
            </a:pPr>
            <a:endParaRPr lang="ru-RU" dirty="0" smtClean="0"/>
          </a:p>
          <a:p>
            <a:pPr eaLnBrk="1" hangingPunct="1">
              <a:buFontTx/>
              <a:buNone/>
            </a:pPr>
            <a:endParaRPr lang="ru-RU" dirty="0"/>
          </a:p>
          <a:p>
            <a:pPr eaLnBrk="1" hangingPunct="1">
              <a:buFontTx/>
              <a:buNone/>
            </a:pPr>
            <a:endParaRPr lang="ru-RU" dirty="0" smtClean="0"/>
          </a:p>
          <a:p>
            <a:pPr eaLnBrk="1" hangingPunct="1">
              <a:buFontTx/>
              <a:buNone/>
            </a:pPr>
            <a:r>
              <a:rPr lang="ru-RU" dirty="0" smtClean="0"/>
              <a:t>          </a:t>
            </a:r>
            <a:endParaRPr lang="ru-RU" dirty="0" smtClean="0"/>
          </a:p>
        </p:txBody>
      </p:sp>
      <p:pic>
        <p:nvPicPr>
          <p:cNvPr id="7172" name="Рисунок 3" descr="http://im1-tub-ru.yandex.net/i?id=426031944-54-72&amp;n=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4685568"/>
            <a:ext cx="3312368" cy="1842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4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eaLnBrk="1" hangingPunct="1"/>
            <a:r>
              <a:rPr lang="ru-RU" dirty="0" smtClean="0">
                <a:solidFill>
                  <a:srgbClr val="0070C0"/>
                </a:solidFill>
              </a:rPr>
              <a:t>Актуальность:</a:t>
            </a:r>
            <a:endParaRPr lang="ru-RU" dirty="0" smtClean="0">
              <a:solidFill>
                <a:srgbClr val="0070C0"/>
              </a:solidFill>
            </a:endParaRPr>
          </a:p>
        </p:txBody>
      </p:sp>
      <p:sp>
        <p:nvSpPr>
          <p:cNvPr id="4099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pPr marL="0" indent="0">
              <a:buNone/>
            </a:pP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Семья занимает центральное место в воспитании ребёнка, играет основную роль в формировании мировоззрения, норм поведения,  моральных и нравственных ценностей принятых в обществе, включая уважительного отношения и чувства принадлежности к своей семье.</a:t>
            </a:r>
            <a:endParaRPr lang="ru-RU" alt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/>
          </a:p>
          <a:p>
            <a:pPr>
              <a:buFontTx/>
              <a:buNone/>
            </a:pPr>
            <a:r>
              <a:rPr lang="ru-RU" dirty="0" smtClean="0"/>
              <a:t> </a:t>
            </a:r>
            <a:endParaRPr lang="ru-RU" dirty="0" smtClean="0"/>
          </a:p>
          <a:p>
            <a:pPr eaLnBrk="1" hangingPunct="1">
              <a:buFontTx/>
              <a:buNone/>
            </a:pPr>
            <a:endParaRPr lang="ru-RU" dirty="0" smtClean="0"/>
          </a:p>
        </p:txBody>
      </p:sp>
      <p:pic>
        <p:nvPicPr>
          <p:cNvPr id="4100" name="Рисунок 3" descr="http://im7-tub-ru.yandex.net/i?id=206879674-16-72&amp;n=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4076700"/>
            <a:ext cx="3384550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6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2867025"/>
          </a:xfrm>
        </p:spPr>
        <p:txBody>
          <a:bodyPr/>
          <a:lstStyle/>
          <a:p>
            <a:pPr eaLnBrk="1" hangingPunct="1"/>
            <a:r>
              <a:rPr lang="ru-RU" sz="4000" smtClean="0">
                <a:solidFill>
                  <a:srgbClr val="EC3618"/>
                </a:solidFill>
              </a:rPr>
              <a:t>« Счастлив тот, кто счастлив у себя дома»</a:t>
            </a:r>
            <a:br>
              <a:rPr lang="ru-RU" sz="4000" smtClean="0">
                <a:solidFill>
                  <a:srgbClr val="EC3618"/>
                </a:solidFill>
              </a:rPr>
            </a:br>
            <a:r>
              <a:rPr lang="ru-RU" sz="4000" smtClean="0">
                <a:solidFill>
                  <a:srgbClr val="92D050"/>
                </a:solidFill>
              </a:rPr>
              <a:t>(Л.Н.Толстой)</a:t>
            </a:r>
            <a:endParaRPr lang="ru-RU" sz="4000" smtClean="0">
              <a:solidFill>
                <a:srgbClr val="92D050"/>
              </a:solidFill>
            </a:endParaRPr>
          </a:p>
        </p:txBody>
      </p:sp>
      <p:sp>
        <p:nvSpPr>
          <p:cNvPr id="307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57200" y="3860800"/>
            <a:ext cx="8229600" cy="936625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3076" name="Picture 2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03350" y="2997200"/>
            <a:ext cx="5368925" cy="32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908720"/>
          </a:xfrm>
        </p:spPr>
        <p:txBody>
          <a:bodyPr/>
          <a:lstStyle/>
          <a:p>
            <a:pPr eaLnBrk="1" hangingPunct="1"/>
            <a:r>
              <a:rPr lang="ru-RU" dirty="0" smtClean="0">
                <a:solidFill>
                  <a:srgbClr val="0070C0"/>
                </a:solidFill>
              </a:rPr>
              <a:t>Задачи:</a:t>
            </a:r>
            <a:endParaRPr lang="ru-RU" dirty="0" smtClean="0">
              <a:solidFill>
                <a:srgbClr val="0070C0"/>
              </a:solidFill>
            </a:endParaRPr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/>
          <a:lstStyle/>
          <a:p>
            <a:pPr indent="457200" algn="just">
              <a:defRPr/>
            </a:pPr>
            <a:r>
              <a:rPr lang="ru-RU" altLang="ru-RU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Изучить 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проанализировать </a:t>
            </a:r>
            <a:r>
              <a:rPr lang="ru-RU" altLang="ru-RU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нормативные документы</a:t>
            </a:r>
            <a:endParaRPr lang="ru-RU" altLang="ru-RU" sz="1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defRPr/>
            </a:pP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Подобрать и спланировать возможные формы взаимодействия работы с родителям.</a:t>
            </a:r>
            <a:endParaRPr lang="ru-RU" altLang="ru-RU" sz="1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defRPr/>
            </a:pP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Изучить и проанализировать педагогическую и методическую литературу.</a:t>
            </a:r>
            <a:endParaRPr lang="ru-RU" altLang="ru-RU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defRPr/>
            </a:pPr>
            <a:r>
              <a:rPr lang="ru-RU" altLang="ru-RU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Повысить собственный уровень знаний путём изучения необходимой литературы по данной теме.</a:t>
            </a:r>
            <a:endParaRPr lang="ru-RU" altLang="ru-RU" sz="1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defRPr/>
            </a:pP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Спланировать предметно-развивающую среду, обеспечивающую развитие у детей способностей и творческого потенциала, в соответствии с их возрастными и индивидуальными особенностями. </a:t>
            </a:r>
            <a:endParaRPr lang="ru-RU" altLang="ru-RU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defRPr/>
            </a:pPr>
            <a:r>
              <a:rPr lang="ru-RU" altLang="ru-RU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Подобрать методические приемы, формы работы с детьми, направленные на развитие уважительного отношения и чувства принадлежности  к  своей семье детей  </a:t>
            </a:r>
            <a:r>
              <a:rPr lang="ru-RU" altLang="ru-RU" sz="1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3-х </a:t>
            </a:r>
            <a:r>
              <a:rPr lang="ru-RU" altLang="ru-RU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возрастных группах.</a:t>
            </a:r>
            <a:endParaRPr lang="ru-RU" altLang="ru-RU" sz="1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defRPr/>
            </a:pPr>
            <a:endParaRPr lang="ru-RU" alt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ru-RU" sz="1800" dirty="0" smtClean="0"/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627784" y="5013176"/>
            <a:ext cx="3429066" cy="1649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476672"/>
            <a:ext cx="8229600" cy="864096"/>
          </a:xfrm>
        </p:spPr>
        <p:txBody>
          <a:bodyPr/>
          <a:lstStyle/>
          <a:p>
            <a:pPr eaLnBrk="1" hangingPunct="1"/>
            <a:r>
              <a:rPr lang="ru-RU" sz="3200" b="1" dirty="0" smtClean="0">
                <a:solidFill>
                  <a:srgbClr val="005C2A"/>
                </a:solidFill>
              </a:rPr>
              <a:t> </a:t>
            </a:r>
            <a:r>
              <a:rPr lang="ru-RU" sz="3200" b="1" dirty="0" smtClean="0">
                <a:solidFill>
                  <a:srgbClr val="00B050"/>
                </a:solidFill>
              </a:rPr>
              <a:t>Формы работы с детьми младшей группы:</a:t>
            </a:r>
            <a:br>
              <a:rPr lang="ru-RU" sz="6000" dirty="0" smtClean="0">
                <a:solidFill>
                  <a:srgbClr val="005C2A"/>
                </a:solidFill>
              </a:rPr>
            </a:br>
            <a:endParaRPr lang="ru-RU" dirty="0" smtClean="0">
              <a:solidFill>
                <a:srgbClr val="005C2A"/>
              </a:solidFill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692696"/>
            <a:ext cx="8229600" cy="5688632"/>
          </a:xfrm>
        </p:spPr>
        <p:txBody>
          <a:bodyPr/>
          <a:lstStyle/>
          <a:p>
            <a:endParaRPr lang="ru-RU" sz="1600" b="1" dirty="0"/>
          </a:p>
          <a:p>
            <a:r>
              <a:rPr lang="ru-RU" sz="1600" b="1" dirty="0" smtClean="0"/>
              <a:t>беседы :«Моя семья», «С кем ты живешь?, «Мама лишь одна бывает» , «Как ты помогаешь маме?», «В доме жила большая семья»</a:t>
            </a:r>
            <a:endParaRPr lang="ru-RU" sz="1600" dirty="0" smtClean="0"/>
          </a:p>
          <a:p>
            <a:r>
              <a:rPr lang="ru-RU" sz="1600" b="1" dirty="0" smtClean="0"/>
              <a:t>сюжетно – ролевые игры :«Семья», «Дочки-матери», « Вот как я стираю , маме помогаю»</a:t>
            </a:r>
            <a:endParaRPr lang="ru-RU" sz="1600" dirty="0" smtClean="0"/>
          </a:p>
          <a:p>
            <a:r>
              <a:rPr lang="ru-RU" sz="1600" b="1" dirty="0" smtClean="0"/>
              <a:t>загадки о семье</a:t>
            </a:r>
            <a:endParaRPr lang="ru-RU" sz="1600" dirty="0" smtClean="0"/>
          </a:p>
          <a:p>
            <a:r>
              <a:rPr lang="ru-RU" sz="1600" b="1" dirty="0" smtClean="0"/>
              <a:t>чтение художественной литературы: «Мамина Дочка» В.Белов, «Вместе тесно, а врозь скучно» К.Д. Ушинского, «Я сама»  </a:t>
            </a:r>
            <a:r>
              <a:rPr lang="ru-RU" sz="1600" b="1" dirty="0" err="1" smtClean="0"/>
              <a:t>И.Муравейко</a:t>
            </a:r>
            <a:r>
              <a:rPr lang="ru-RU" sz="1600" b="1" dirty="0" smtClean="0"/>
              <a:t>» , «Сказка о глупом мышонке» С.Я. Маршак</a:t>
            </a:r>
            <a:endParaRPr lang="ru-RU" sz="1600" dirty="0" smtClean="0"/>
          </a:p>
          <a:p>
            <a:r>
              <a:rPr lang="ru-RU" sz="1600" b="1" dirty="0" smtClean="0"/>
              <a:t>дидактические игры: «Мою маму зовут…»</a:t>
            </a:r>
            <a:r>
              <a:rPr lang="ru-RU" sz="1600" b="1" i="1" dirty="0" smtClean="0"/>
              <a:t>,</a:t>
            </a:r>
            <a:r>
              <a:rPr lang="ru-RU" sz="1600" b="1" dirty="0" smtClean="0"/>
              <a:t> «Кто в домике живет?»</a:t>
            </a:r>
            <a:endParaRPr lang="ru-RU" sz="1600" dirty="0" smtClean="0"/>
          </a:p>
          <a:p>
            <a:r>
              <a:rPr lang="ru-RU" sz="1600" b="1" dirty="0" err="1" smtClean="0"/>
              <a:t>изодеятельность</a:t>
            </a:r>
            <a:r>
              <a:rPr lang="ru-RU" sz="1600" b="1" dirty="0" smtClean="0"/>
              <a:t> - аппликация «Красивый дом»  </a:t>
            </a:r>
            <a:endParaRPr lang="ru-RU" sz="1600" dirty="0" smtClean="0"/>
          </a:p>
          <a:p>
            <a:r>
              <a:rPr lang="ru-RU" sz="1600" b="1" dirty="0" smtClean="0"/>
              <a:t>рассматривание фотографий «Моя семья»</a:t>
            </a:r>
            <a:endParaRPr lang="ru-RU" sz="1600" dirty="0" smtClean="0"/>
          </a:p>
          <a:p>
            <a:r>
              <a:rPr lang="ru-RU" sz="1600" b="1" dirty="0" smtClean="0"/>
              <a:t>игровые ситуации «Помоги маме »</a:t>
            </a:r>
            <a:endParaRPr lang="ru-RU" sz="1600" dirty="0" smtClean="0"/>
          </a:p>
          <a:p>
            <a:r>
              <a:rPr lang="ru-RU" sz="1600" b="1" dirty="0" err="1" smtClean="0"/>
              <a:t>изодеятельность</a:t>
            </a:r>
            <a:r>
              <a:rPr lang="ru-RU" sz="1600" b="1" dirty="0" smtClean="0"/>
              <a:t> - рисование </a:t>
            </a:r>
            <a:r>
              <a:rPr lang="ru-RU" sz="1600" b="1" i="1" dirty="0" smtClean="0"/>
              <a:t>«Мимоза для мамы»</a:t>
            </a:r>
            <a:endParaRPr lang="ru-RU" sz="1600" b="1" dirty="0" smtClean="0"/>
          </a:p>
          <a:p>
            <a:r>
              <a:rPr lang="ru-RU" sz="1600" b="1" dirty="0" smtClean="0"/>
              <a:t>рассматривание картин «Что такое хорошо, что такое плохо?», «Бабушка кормит кошку»</a:t>
            </a:r>
            <a:endParaRPr lang="ru-RU" sz="1600" dirty="0" smtClean="0"/>
          </a:p>
          <a:p>
            <a:r>
              <a:rPr lang="ru-RU" sz="1600" b="1" dirty="0" err="1" smtClean="0"/>
              <a:t>изодеятельность</a:t>
            </a:r>
            <a:r>
              <a:rPr lang="ru-RU" sz="1600" b="1" dirty="0" smtClean="0"/>
              <a:t> - лепка </a:t>
            </a:r>
            <a:r>
              <a:rPr lang="ru-RU" sz="1600" b="1" i="1" dirty="0" smtClean="0"/>
              <a:t>«Конфетки для бабушки»</a:t>
            </a:r>
            <a:endParaRPr lang="ru-RU" sz="1600" b="1" dirty="0" smtClean="0"/>
          </a:p>
          <a:p>
            <a:r>
              <a:rPr lang="ru-RU" sz="1600" b="1" dirty="0" smtClean="0"/>
              <a:t>театрализованная игра «В доме жила большая семья»     </a:t>
            </a:r>
            <a:endParaRPr lang="ru-RU" sz="1600" dirty="0" smtClean="0"/>
          </a:p>
          <a:p>
            <a:endParaRPr lang="ru-RU" sz="1600" dirty="0" smtClean="0"/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864096"/>
          </a:xfrm>
        </p:spPr>
        <p:txBody>
          <a:bodyPr/>
          <a:lstStyle/>
          <a:p>
            <a:r>
              <a:rPr lang="ru-RU" sz="3200" b="1" dirty="0">
                <a:solidFill>
                  <a:srgbClr val="00B050"/>
                </a:solidFill>
              </a:rPr>
              <a:t>Формы работы </a:t>
            </a:r>
            <a:r>
              <a:rPr lang="ru-RU" sz="3200" b="1" dirty="0" smtClean="0">
                <a:solidFill>
                  <a:srgbClr val="00B050"/>
                </a:solidFill>
              </a:rPr>
              <a:t>с детьми средней группы:</a:t>
            </a:r>
            <a:br>
              <a:rPr lang="ru-RU" sz="8000" dirty="0">
                <a:solidFill>
                  <a:srgbClr val="005C2A"/>
                </a:solidFill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r>
              <a:rPr lang="ru-RU" sz="1600" b="1" dirty="0"/>
              <a:t>чтение художественной </a:t>
            </a:r>
            <a:r>
              <a:rPr lang="ru-RU" sz="1600" b="1" dirty="0" smtClean="0"/>
              <a:t>литературы: </a:t>
            </a:r>
            <a:r>
              <a:rPr lang="ru-RU" sz="1600" b="1" dirty="0"/>
              <a:t>«Сестрица Аленушка и братец Иванушка</a:t>
            </a:r>
            <a:r>
              <a:rPr lang="ru-RU" sz="1600" b="1" dirty="0" smtClean="0"/>
              <a:t>», «Посидим в тишине» </a:t>
            </a:r>
            <a:r>
              <a:rPr lang="ru-RU" sz="1600" b="1" dirty="0"/>
              <a:t>Е. Благининой, </a:t>
            </a:r>
            <a:r>
              <a:rPr lang="ru-RU" sz="1600" b="1" dirty="0" smtClean="0"/>
              <a:t>«Помощники» Е</a:t>
            </a:r>
            <a:r>
              <a:rPr lang="ru-RU" sz="1600" b="1" dirty="0"/>
              <a:t>. </a:t>
            </a:r>
            <a:r>
              <a:rPr lang="ru-RU" sz="1600" b="1" dirty="0" smtClean="0"/>
              <a:t>Новичихин, </a:t>
            </a:r>
            <a:r>
              <a:rPr lang="ru-RU" sz="1600" b="1" dirty="0"/>
              <a:t>«Бабушка - забота» Е. Благининой, </a:t>
            </a:r>
            <a:r>
              <a:rPr lang="ru-RU" sz="1600" b="1" dirty="0" smtClean="0"/>
              <a:t>К. </a:t>
            </a:r>
            <a:r>
              <a:rPr lang="ru-RU" sz="1600" b="1" dirty="0"/>
              <a:t>Чуковский «Айболит», А. Крылов «Заболел петух ангиной</a:t>
            </a:r>
            <a:r>
              <a:rPr lang="ru-RU" sz="1600" b="1" dirty="0" smtClean="0"/>
              <a:t>»</a:t>
            </a:r>
            <a:endParaRPr lang="ru-RU" sz="1600" dirty="0"/>
          </a:p>
          <a:p>
            <a:r>
              <a:rPr lang="ru-RU" sz="1600" b="1" dirty="0" smtClean="0"/>
              <a:t>дидактические игры «Дома бывают»,</a:t>
            </a:r>
            <a:r>
              <a:rPr lang="ru-RU" sz="1600" b="1" dirty="0"/>
              <a:t> </a:t>
            </a:r>
            <a:r>
              <a:rPr lang="ru-RU" sz="1600" b="1" dirty="0" smtClean="0"/>
              <a:t>«</a:t>
            </a:r>
            <a:r>
              <a:rPr lang="ru-RU" sz="1600" b="1" dirty="0"/>
              <a:t>Маленькие помощники</a:t>
            </a:r>
            <a:r>
              <a:rPr lang="ru-RU" sz="1600" b="1" dirty="0" smtClean="0"/>
              <a:t>»</a:t>
            </a:r>
            <a:endParaRPr lang="ru-RU" sz="1600" dirty="0"/>
          </a:p>
          <a:p>
            <a:r>
              <a:rPr lang="ru-RU" sz="1600" b="1" dirty="0" smtClean="0"/>
              <a:t>беседы: «Семья</a:t>
            </a:r>
            <a:r>
              <a:rPr lang="ru-RU" sz="1600" b="1" dirty="0"/>
              <a:t>», </a:t>
            </a:r>
            <a:r>
              <a:rPr lang="ru-RU" sz="1600" b="1" dirty="0" smtClean="0"/>
              <a:t>«Самая лучшая мама», «Помогаю маме (папе)», </a:t>
            </a:r>
            <a:r>
              <a:rPr lang="ru-RU" sz="1600" b="1" dirty="0"/>
              <a:t>«Кто кем </a:t>
            </a:r>
            <a:r>
              <a:rPr lang="ru-RU" sz="1600" b="1" dirty="0" smtClean="0"/>
              <a:t>       работают»</a:t>
            </a:r>
            <a:endParaRPr lang="ru-RU" sz="1600" dirty="0"/>
          </a:p>
          <a:p>
            <a:r>
              <a:rPr lang="ru-RU" sz="1600" b="1" dirty="0" smtClean="0"/>
              <a:t>заучивание </a:t>
            </a:r>
            <a:r>
              <a:rPr lang="ru-RU" sz="1600" b="1" dirty="0"/>
              <a:t>пословиц </a:t>
            </a:r>
            <a:r>
              <a:rPr lang="ru-RU" sz="1600" b="1" dirty="0" smtClean="0"/>
              <a:t>,стихов, песни о маме</a:t>
            </a:r>
            <a:endParaRPr lang="ru-RU" sz="1600" dirty="0"/>
          </a:p>
          <a:p>
            <a:r>
              <a:rPr lang="ru-RU" sz="1600" b="1" dirty="0" smtClean="0"/>
              <a:t>изготовление подарков к празднику «День матери»</a:t>
            </a:r>
            <a:endParaRPr lang="ru-RU" sz="1600" dirty="0" smtClean="0"/>
          </a:p>
          <a:p>
            <a:r>
              <a:rPr lang="ru-RU" sz="1600" b="1" dirty="0" smtClean="0"/>
              <a:t>сюжетно-ролевые игры «Семья», «Больница»</a:t>
            </a:r>
            <a:endParaRPr lang="ru-RU" sz="1600" dirty="0" smtClean="0"/>
          </a:p>
          <a:p>
            <a:r>
              <a:rPr lang="ru-RU" sz="1600" b="1" dirty="0" smtClean="0"/>
              <a:t>выставки </a:t>
            </a:r>
            <a:r>
              <a:rPr lang="ru-RU" sz="1600" b="1" dirty="0"/>
              <a:t>рисунков </a:t>
            </a:r>
            <a:r>
              <a:rPr lang="ru-RU" sz="1600" b="1" dirty="0" smtClean="0"/>
              <a:t>«Портрет мамы»</a:t>
            </a:r>
            <a:endParaRPr lang="ru-RU" sz="1600" b="1" dirty="0" smtClean="0"/>
          </a:p>
          <a:p>
            <a:r>
              <a:rPr lang="ru-RU" sz="1600" b="1" dirty="0"/>
              <a:t>р</a:t>
            </a:r>
            <a:r>
              <a:rPr lang="ru-RU" sz="1600" b="1" dirty="0" smtClean="0"/>
              <a:t>ассматривание семейных альбомов</a:t>
            </a:r>
            <a:endParaRPr lang="ru-RU" sz="1600" b="1" dirty="0" smtClean="0"/>
          </a:p>
          <a:p>
            <a:r>
              <a:rPr lang="ru-RU" sz="1600" b="1" dirty="0"/>
              <a:t>п</a:t>
            </a:r>
            <a:r>
              <a:rPr lang="ru-RU" sz="1600" b="1" dirty="0" smtClean="0"/>
              <a:t>роведение праздника «День матери»</a:t>
            </a:r>
            <a:endParaRPr lang="ru-RU" sz="1600" b="1" dirty="0" smtClean="0"/>
          </a:p>
          <a:p>
            <a:r>
              <a:rPr lang="ru-RU" sz="1600" b="1" dirty="0"/>
              <a:t>и</a:t>
            </a:r>
            <a:r>
              <a:rPr lang="ru-RU" sz="1600" b="1" dirty="0" smtClean="0"/>
              <a:t>гра «Скажи ласково»</a:t>
            </a:r>
            <a:endParaRPr lang="ru-RU" sz="1600" b="1" dirty="0" smtClean="0"/>
          </a:p>
          <a:p>
            <a:r>
              <a:rPr lang="ru-RU" sz="1600" b="1" dirty="0"/>
              <a:t>с</a:t>
            </a:r>
            <a:r>
              <a:rPr lang="ru-RU" sz="1600" b="1" dirty="0" smtClean="0"/>
              <a:t>оздание </a:t>
            </a:r>
            <a:r>
              <a:rPr lang="ru-RU" sz="1600" b="1" dirty="0"/>
              <a:t>альбомов «Папина работа», «Мои бабуля и дедуля», </a:t>
            </a:r>
            <a:endParaRPr lang="ru-RU" sz="1600" b="1" dirty="0" smtClean="0"/>
          </a:p>
          <a:p>
            <a:pPr marL="0" indent="0">
              <a:buNone/>
            </a:pPr>
            <a:r>
              <a:rPr lang="ru-RU" sz="1600" b="1" dirty="0"/>
              <a:t> </a:t>
            </a:r>
            <a:r>
              <a:rPr lang="ru-RU" sz="1600" b="1" dirty="0" smtClean="0"/>
              <a:t>     стенгазет </a:t>
            </a:r>
            <a:r>
              <a:rPr lang="ru-RU" sz="1600" b="1" dirty="0"/>
              <a:t>«Моя семья», «Моя мама</a:t>
            </a:r>
            <a:r>
              <a:rPr lang="ru-RU" sz="1600" b="1" dirty="0" smtClean="0"/>
              <a:t>», «Каково деревце, таковы и яблочки»</a:t>
            </a:r>
            <a:endParaRPr lang="ru-RU" sz="1600" b="1" dirty="0" smtClean="0"/>
          </a:p>
          <a:p>
            <a:endParaRPr lang="ru-RU" sz="1600" dirty="0"/>
          </a:p>
          <a:p>
            <a:pPr>
              <a:buNone/>
            </a:pPr>
            <a:endParaRPr lang="ru-RU" sz="1600" dirty="0"/>
          </a:p>
          <a:p>
            <a:endParaRPr lang="ru-RU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440160"/>
          </a:xfrm>
        </p:spPr>
        <p:txBody>
          <a:bodyPr/>
          <a:lstStyle/>
          <a:p>
            <a:r>
              <a:rPr lang="ru-RU" sz="3200" b="1" dirty="0">
                <a:solidFill>
                  <a:srgbClr val="00B050"/>
                </a:solidFill>
              </a:rPr>
              <a:t>Формы работы с детьми </a:t>
            </a:r>
            <a:r>
              <a:rPr lang="ru-RU" sz="3200" b="1" dirty="0" smtClean="0">
                <a:solidFill>
                  <a:srgbClr val="00B050"/>
                </a:solidFill>
              </a:rPr>
              <a:t>старшей группы</a:t>
            </a:r>
            <a:r>
              <a:rPr lang="ru-RU" sz="3200" b="1" dirty="0">
                <a:solidFill>
                  <a:srgbClr val="00B050"/>
                </a:solidFill>
              </a:rPr>
              <a:t>:</a:t>
            </a:r>
            <a:endParaRPr lang="ru-RU" sz="3200" dirty="0">
              <a:solidFill>
                <a:srgbClr val="00B05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/>
          <a:lstStyle/>
          <a:p>
            <a:r>
              <a:rPr lang="ru-RU" sz="1600" b="1" dirty="0" smtClean="0"/>
              <a:t>чтение художественной литературы: В</a:t>
            </a:r>
            <a:r>
              <a:rPr lang="ru-RU" sz="1600" b="1" dirty="0"/>
              <a:t>. Осеевой «Волшебное слово</a:t>
            </a:r>
            <a:r>
              <a:rPr lang="ru-RU" sz="1600" b="1" dirty="0" smtClean="0"/>
              <a:t>», «Сыновья», </a:t>
            </a:r>
            <a:r>
              <a:rPr lang="ru-RU" sz="1600" b="1" dirty="0"/>
              <a:t>А. Раскин рассказы из книги «Как папа был маленьким» , В. Драгунский «Хитрый способ», «Куриный бульон</a:t>
            </a:r>
            <a:r>
              <a:rPr lang="ru-RU" sz="1600" b="1" dirty="0" smtClean="0"/>
              <a:t>»</a:t>
            </a:r>
            <a:endParaRPr lang="ru-RU" sz="1600" dirty="0" smtClean="0"/>
          </a:p>
          <a:p>
            <a:r>
              <a:rPr lang="ru-RU" sz="1600" b="1" dirty="0" smtClean="0"/>
              <a:t>дидактические игры: «Мое имя» , «Мой </a:t>
            </a:r>
            <a:r>
              <a:rPr lang="ru-RU" sz="1600" b="1" dirty="0"/>
              <a:t>дом – моя </a:t>
            </a:r>
            <a:r>
              <a:rPr lang="ru-RU" sz="1600" b="1" dirty="0" smtClean="0"/>
              <a:t>крепость» </a:t>
            </a:r>
            <a:endParaRPr lang="ru-RU" sz="1600" b="1" dirty="0" smtClean="0"/>
          </a:p>
          <a:p>
            <a:r>
              <a:rPr lang="ru-RU" sz="1600" b="1" dirty="0" smtClean="0"/>
              <a:t>беседы: «</a:t>
            </a:r>
            <a:r>
              <a:rPr lang="ru-RU" sz="1600" b="1" dirty="0"/>
              <a:t>Семейные праздники</a:t>
            </a:r>
            <a:r>
              <a:rPr lang="ru-RU" sz="1600" b="1" dirty="0" smtClean="0"/>
              <a:t>»,</a:t>
            </a:r>
            <a:r>
              <a:rPr lang="ru-RU" sz="1600" b="1" dirty="0"/>
              <a:t> </a:t>
            </a:r>
            <a:r>
              <a:rPr lang="ru-RU" sz="1600" b="1" dirty="0" smtClean="0"/>
              <a:t>«</a:t>
            </a:r>
            <a:r>
              <a:rPr lang="ru-RU" sz="1600" b="1" dirty="0"/>
              <a:t>У меня большая семья</a:t>
            </a:r>
            <a:r>
              <a:rPr lang="ru-RU" sz="1600" b="1" dirty="0" smtClean="0"/>
              <a:t>», </a:t>
            </a:r>
            <a:r>
              <a:rPr lang="ru-RU" sz="1600" b="1" dirty="0"/>
              <a:t>«Где работает мой папа</a:t>
            </a:r>
            <a:r>
              <a:rPr lang="ru-RU" sz="1600" b="1" dirty="0" smtClean="0"/>
              <a:t>», «Моя дружная семья»</a:t>
            </a:r>
            <a:endParaRPr lang="ru-RU" sz="1600" b="1" dirty="0"/>
          </a:p>
          <a:p>
            <a:r>
              <a:rPr lang="ru-RU" sz="1600" b="1" dirty="0" smtClean="0"/>
              <a:t>сюжетно-ролевые </a:t>
            </a:r>
            <a:r>
              <a:rPr lang="ru-RU" sz="1600" b="1" dirty="0"/>
              <a:t>игры </a:t>
            </a:r>
            <a:r>
              <a:rPr lang="ru-RU" sz="1600" b="1" dirty="0" smtClean="0"/>
              <a:t>«Дом», «Строители», «Мы военные», </a:t>
            </a:r>
            <a:r>
              <a:rPr lang="ru-RU" sz="1600" b="1" dirty="0"/>
              <a:t>«Семья», «Шоферы</a:t>
            </a:r>
            <a:r>
              <a:rPr lang="ru-RU" sz="1600" b="1" dirty="0" smtClean="0"/>
              <a:t>»</a:t>
            </a:r>
            <a:endParaRPr lang="ru-RU" sz="1600" b="1" dirty="0" smtClean="0"/>
          </a:p>
          <a:p>
            <a:r>
              <a:rPr lang="ru-RU" sz="1600" b="1" dirty="0"/>
              <a:t>с</a:t>
            </a:r>
            <a:r>
              <a:rPr lang="ru-RU" sz="1600" b="1" dirty="0" smtClean="0"/>
              <a:t>оздание стенгазет </a:t>
            </a:r>
            <a:r>
              <a:rPr lang="ru-RU" sz="1600" b="1" dirty="0"/>
              <a:t>«Моя спортивная семья</a:t>
            </a:r>
            <a:r>
              <a:rPr lang="ru-RU" sz="1600" b="1" dirty="0" smtClean="0"/>
              <a:t>», «</a:t>
            </a:r>
            <a:r>
              <a:rPr lang="ru-RU" sz="1600" b="1" dirty="0"/>
              <a:t>С праздником 23 февраля</a:t>
            </a:r>
            <a:r>
              <a:rPr lang="ru-RU" sz="1600" b="1" dirty="0" smtClean="0"/>
              <a:t>», «Моя любимая мамочка»</a:t>
            </a:r>
            <a:endParaRPr lang="ru-RU" sz="1600" b="1" dirty="0" smtClean="0"/>
          </a:p>
          <a:p>
            <a:r>
              <a:rPr lang="ru-RU" sz="1600" b="1" dirty="0"/>
              <a:t>р</a:t>
            </a:r>
            <a:r>
              <a:rPr lang="ru-RU" sz="1600" b="1" dirty="0" smtClean="0"/>
              <a:t>ассматривание семейных альбомов</a:t>
            </a:r>
            <a:endParaRPr lang="ru-RU" sz="1600" b="1" dirty="0" smtClean="0"/>
          </a:p>
          <a:p>
            <a:r>
              <a:rPr lang="ru-RU" sz="1600" b="1" dirty="0"/>
              <a:t>к</a:t>
            </a:r>
            <a:r>
              <a:rPr lang="ru-RU" sz="1600" b="1" dirty="0" smtClean="0"/>
              <a:t>онструирование «Мебель для дома»</a:t>
            </a:r>
            <a:r>
              <a:rPr lang="ru-RU" sz="1600" dirty="0"/>
              <a:t> </a:t>
            </a:r>
            <a:endParaRPr lang="ru-RU" sz="1600" dirty="0" smtClean="0"/>
          </a:p>
          <a:p>
            <a:r>
              <a:rPr lang="ru-RU" sz="1600" b="1" dirty="0" err="1" smtClean="0"/>
              <a:t>изодеятельность</a:t>
            </a:r>
            <a:r>
              <a:rPr lang="ru-RU" sz="1600" b="1" dirty="0" smtClean="0"/>
              <a:t> - рисование </a:t>
            </a:r>
            <a:r>
              <a:rPr lang="ru-RU" sz="1600" b="1" dirty="0"/>
              <a:t>«Папы всякие </a:t>
            </a:r>
            <a:r>
              <a:rPr lang="ru-RU" sz="1600" b="1" dirty="0" smtClean="0"/>
              <a:t>важны», «Мой </a:t>
            </a:r>
            <a:r>
              <a:rPr lang="ru-RU" sz="1600" b="1" dirty="0"/>
              <a:t>подарок </a:t>
            </a:r>
            <a:r>
              <a:rPr lang="ru-RU" sz="1600" b="1" dirty="0" smtClean="0"/>
              <a:t>папе»</a:t>
            </a:r>
            <a:endParaRPr lang="ru-RU" sz="1600" b="1" dirty="0" smtClean="0"/>
          </a:p>
          <a:p>
            <a:r>
              <a:rPr lang="ru-RU" sz="1600" b="1" dirty="0" smtClean="0"/>
              <a:t>заучивание песен, стихов к празднику «Мой папа»</a:t>
            </a:r>
            <a:endParaRPr lang="ru-RU" sz="1600" dirty="0" smtClean="0"/>
          </a:p>
          <a:p>
            <a:r>
              <a:rPr lang="ru-RU" sz="1600" b="1" dirty="0" smtClean="0"/>
              <a:t>изготовление подарков к празднику «Мой </a:t>
            </a:r>
            <a:r>
              <a:rPr lang="ru-RU" sz="1600" b="1" dirty="0"/>
              <a:t>папа</a:t>
            </a:r>
            <a:r>
              <a:rPr lang="ru-RU" sz="1600" b="1" dirty="0" smtClean="0"/>
              <a:t>»</a:t>
            </a:r>
            <a:endParaRPr lang="ru-RU" sz="1600" b="1" dirty="0" smtClean="0"/>
          </a:p>
          <a:p>
            <a:r>
              <a:rPr lang="ru-RU" sz="1600" b="1" dirty="0"/>
              <a:t>с</a:t>
            </a:r>
            <a:r>
              <a:rPr lang="ru-RU" sz="1600" b="1" dirty="0" smtClean="0"/>
              <a:t>портивный праздник «Моя </a:t>
            </a:r>
            <a:r>
              <a:rPr lang="ru-RU" sz="1600" b="1" dirty="0"/>
              <a:t>спортивная семья»</a:t>
            </a:r>
            <a:endParaRPr lang="ru-RU" sz="1600" b="1" dirty="0" smtClean="0"/>
          </a:p>
          <a:p>
            <a:endParaRPr lang="ru-RU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1125538"/>
            <a:ext cx="3816350" cy="1871662"/>
          </a:xfrm>
        </p:spPr>
        <p:txBody>
          <a:bodyPr/>
          <a:lstStyle/>
          <a:p>
            <a:pPr eaLnBrk="1" hangingPunct="1"/>
            <a:r>
              <a:rPr lang="ru-RU" sz="2400" dirty="0" smtClean="0">
                <a:solidFill>
                  <a:srgbClr val="CC00FF"/>
                </a:solidFill>
              </a:rPr>
              <a:t>Чтение художественной литературы</a:t>
            </a:r>
            <a:endParaRPr lang="ru-RU" sz="2400" dirty="0" smtClean="0">
              <a:solidFill>
                <a:srgbClr val="CC00FF"/>
              </a:solidFill>
            </a:endParaRPr>
          </a:p>
        </p:txBody>
      </p:sp>
      <p:sp>
        <p:nvSpPr>
          <p:cNvPr id="27651" name="Содержимое 10"/>
          <p:cNvSpPr>
            <a:spLocks noGrp="1"/>
          </p:cNvSpPr>
          <p:nvPr>
            <p:ph idx="1"/>
          </p:nvPr>
        </p:nvSpPr>
        <p:spPr>
          <a:xfrm>
            <a:off x="5076825" y="4365625"/>
            <a:ext cx="2303463" cy="1366838"/>
          </a:xfrm>
        </p:spPr>
        <p:txBody>
          <a:bodyPr/>
          <a:lstStyle/>
          <a:p>
            <a:pPr>
              <a:buFontTx/>
              <a:buNone/>
            </a:pPr>
            <a:r>
              <a:rPr lang="ru-RU" sz="2400" smtClean="0">
                <a:solidFill>
                  <a:srgbClr val="CC00FF"/>
                </a:solidFill>
              </a:rPr>
              <a:t>Беседа: </a:t>
            </a:r>
            <a:r>
              <a:rPr lang="ru-RU" sz="2400" b="1" smtClean="0">
                <a:solidFill>
                  <a:srgbClr val="EC3618"/>
                </a:solidFill>
              </a:rPr>
              <a:t>«Моя дружная семья»</a:t>
            </a:r>
            <a:endParaRPr lang="ru-RU" sz="2400" b="1" smtClean="0">
              <a:solidFill>
                <a:srgbClr val="EC3618"/>
              </a:solidFill>
            </a:endParaRPr>
          </a:p>
        </p:txBody>
      </p:sp>
      <p:pic>
        <p:nvPicPr>
          <p:cNvPr id="14341" name="Picture 5" descr="D:\все сад\фото сад\DSC027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9338" y="981075"/>
            <a:ext cx="4105275" cy="2825750"/>
          </a:xfrm>
          <a:prstGeom prst="roundRect">
            <a:avLst>
              <a:gd name="adj" fmla="val 11111"/>
            </a:avLst>
          </a:prstGeom>
          <a:ln w="190500" cap="rnd">
            <a:solidFill>
              <a:srgbClr val="47FF9A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4342" name="Picture 6" descr="D:\все сад\фото сад\DSC027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3284538"/>
            <a:ext cx="4464050" cy="3132137"/>
          </a:xfrm>
          <a:prstGeom prst="roundRect">
            <a:avLst>
              <a:gd name="adj" fmla="val 11111"/>
            </a:avLst>
          </a:prstGeom>
          <a:ln w="190500" cap="rnd">
            <a:solidFill>
              <a:srgbClr val="47FF9A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4427538" y="274638"/>
            <a:ext cx="4259262" cy="1498600"/>
          </a:xfrm>
        </p:spPr>
        <p:txBody>
          <a:bodyPr/>
          <a:lstStyle/>
          <a:p>
            <a:pPr eaLnBrk="1" hangingPunct="1"/>
            <a:r>
              <a:rPr lang="ru-RU" sz="2400" smtClean="0">
                <a:solidFill>
                  <a:srgbClr val="CC00FF"/>
                </a:solidFill>
              </a:rPr>
              <a:t>Сюжетно-ролевые игры: </a:t>
            </a:r>
            <a:r>
              <a:rPr lang="ru-RU" sz="2400" smtClean="0">
                <a:solidFill>
                  <a:srgbClr val="FF0000"/>
                </a:solidFill>
              </a:rPr>
              <a:t>«Семья», «Больница»</a:t>
            </a:r>
            <a:endParaRPr lang="ru-RU" sz="2400" smtClean="0">
              <a:solidFill>
                <a:srgbClr val="FF0000"/>
              </a:solidFill>
            </a:endParaRPr>
          </a:p>
        </p:txBody>
      </p:sp>
      <p:pic>
        <p:nvPicPr>
          <p:cNvPr id="15364" name="Picture 2" descr="D:\все сад\фото сад\DSC02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333375"/>
            <a:ext cx="4105275" cy="28098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365" name="Picture 3" descr="D:\все сад\фото сад\DSC026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700808"/>
            <a:ext cx="4103687" cy="26527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366" name="Picture 6" descr="D:\все сад\фото сад\DSC0280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3573463"/>
            <a:ext cx="4105275" cy="29702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6630" name="Содержимое 6"/>
          <p:cNvSpPr>
            <a:spLocks noGrp="1"/>
          </p:cNvSpPr>
          <p:nvPr>
            <p:ph idx="1"/>
          </p:nvPr>
        </p:nvSpPr>
        <p:spPr>
          <a:xfrm>
            <a:off x="4500563" y="4437063"/>
            <a:ext cx="3240087" cy="2160587"/>
          </a:xfrm>
        </p:spPr>
        <p:txBody>
          <a:bodyPr/>
          <a:lstStyle/>
          <a:p>
            <a:pPr>
              <a:buFontTx/>
              <a:buNone/>
            </a:pPr>
            <a:r>
              <a:rPr lang="ru-RU" sz="2400" smtClean="0">
                <a:solidFill>
                  <a:srgbClr val="CC00FF"/>
                </a:solidFill>
              </a:rPr>
              <a:t>дидактические игры:</a:t>
            </a:r>
            <a:r>
              <a:rPr lang="ru-RU" sz="2400" smtClean="0">
                <a:solidFill>
                  <a:srgbClr val="FF0000"/>
                </a:solidFill>
              </a:rPr>
              <a:t>«Запоминаем имена близких родственников»</a:t>
            </a:r>
            <a:endParaRPr lang="ru-RU" sz="2400" smtClean="0">
              <a:solidFill>
                <a:srgbClr val="CC00FF"/>
              </a:solidFill>
            </a:endParaRP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42875"/>
          </a:xfrm>
        </p:spPr>
        <p:txBody>
          <a:bodyPr/>
          <a:lstStyle/>
          <a:p>
            <a:pPr eaLnBrk="1" hangingPunct="1"/>
            <a:br>
              <a:rPr lang="ru-RU" sz="6000" dirty="0" smtClean="0">
                <a:solidFill>
                  <a:srgbClr val="005C2A"/>
                </a:solidFill>
              </a:rPr>
            </a:br>
            <a:endParaRPr lang="ru-RU" sz="3200" b="1" dirty="0" smtClean="0">
              <a:solidFill>
                <a:srgbClr val="235724"/>
              </a:solidFill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1500" y="5877271"/>
            <a:ext cx="6786563" cy="552103"/>
          </a:xfrm>
        </p:spPr>
        <p:txBody>
          <a:bodyPr/>
          <a:lstStyle/>
          <a:p>
            <a:pPr>
              <a:buFontTx/>
              <a:buNone/>
            </a:pPr>
            <a:r>
              <a:rPr lang="ru-RU" sz="2400" dirty="0" smtClean="0">
                <a:solidFill>
                  <a:srgbClr val="CC00FF"/>
                </a:solidFill>
              </a:rPr>
              <a:t>                          Памятки для родителей</a:t>
            </a:r>
            <a:endParaRPr lang="ru-RU" sz="2400" dirty="0" smtClean="0">
              <a:solidFill>
                <a:srgbClr val="CC00FF"/>
              </a:solidFill>
            </a:endParaRPr>
          </a:p>
        </p:txBody>
      </p:sp>
      <p:pic>
        <p:nvPicPr>
          <p:cNvPr id="24580" name="Picture 4" descr="F:\фотогр\DSC027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980728"/>
            <a:ext cx="4833980" cy="45365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92D05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4581" name="Picture 7" descr="F:\фотогр\DSC028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908720"/>
            <a:ext cx="2495982" cy="3209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92D05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29600" cy="1008062"/>
          </a:xfrm>
        </p:spPr>
        <p:txBody>
          <a:bodyPr/>
          <a:lstStyle/>
          <a:p>
            <a:pPr eaLnBrk="1" hangingPunct="1"/>
            <a:br>
              <a:rPr lang="ru-RU" sz="6000" dirty="0" smtClean="0">
                <a:solidFill>
                  <a:srgbClr val="005C2A"/>
                </a:solidFill>
              </a:rPr>
            </a:br>
            <a:endParaRPr lang="ru-RU" dirty="0" smtClean="0">
              <a:solidFill>
                <a:srgbClr val="005C2A"/>
              </a:solidFill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143500" y="3714750"/>
            <a:ext cx="2643188" cy="2882900"/>
          </a:xfrm>
        </p:spPr>
        <p:txBody>
          <a:bodyPr/>
          <a:lstStyle/>
          <a:p>
            <a:pPr>
              <a:buFontTx/>
              <a:buNone/>
            </a:pPr>
            <a:r>
              <a:rPr lang="ru-RU" sz="2400" smtClean="0">
                <a:solidFill>
                  <a:srgbClr val="CC00FF"/>
                </a:solidFill>
              </a:rPr>
              <a:t>Составление</a:t>
            </a:r>
            <a:endParaRPr lang="ru-RU" sz="2400" smtClean="0">
              <a:solidFill>
                <a:srgbClr val="CC00FF"/>
              </a:solidFill>
            </a:endParaRPr>
          </a:p>
          <a:p>
            <a:pPr>
              <a:buFontTx/>
              <a:buNone/>
            </a:pPr>
            <a:r>
              <a:rPr lang="ru-RU" sz="2000" b="1" smtClean="0">
                <a:solidFill>
                  <a:srgbClr val="EC3618"/>
                </a:solidFill>
              </a:rPr>
              <a:t>«Генеалогического древа»</a:t>
            </a:r>
            <a:endParaRPr lang="ru-RU" sz="2000" b="1" smtClean="0">
              <a:solidFill>
                <a:srgbClr val="EC3618"/>
              </a:solidFill>
            </a:endParaRPr>
          </a:p>
        </p:txBody>
      </p:sp>
      <p:pic>
        <p:nvPicPr>
          <p:cNvPr id="20484" name="Picture 7" descr="D:\все сад\фото сад\DSC027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3563938"/>
            <a:ext cx="4749800" cy="31305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4581" name="Picture 5" descr="D:\все сад\фото сад\DSC0275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620688"/>
            <a:ext cx="5544616" cy="28797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508000" h="114300" prst="relaxedInset"/>
            <a:bevelB w="69850"/>
            <a:contourClr>
              <a:srgbClr val="969696"/>
            </a:contourClr>
          </a:sp3d>
        </p:spPr>
      </p:pic>
      <p:pic>
        <p:nvPicPr>
          <p:cNvPr id="20486" name="Picture 8" descr="D:\все сад\фото сад\DSC0275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620713"/>
            <a:ext cx="2663825" cy="28082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Содержимое 5"/>
          <p:cNvSpPr>
            <a:spLocks noGrp="1"/>
          </p:cNvSpPr>
          <p:nvPr>
            <p:ph idx="1"/>
          </p:nvPr>
        </p:nvSpPr>
        <p:spPr>
          <a:xfrm>
            <a:off x="457200" y="188913"/>
            <a:ext cx="8229600" cy="576262"/>
          </a:xfrm>
        </p:spPr>
        <p:txBody>
          <a:bodyPr/>
          <a:lstStyle/>
          <a:p>
            <a:pPr>
              <a:buFontTx/>
              <a:buNone/>
            </a:pPr>
            <a:r>
              <a:rPr lang="ru-RU" sz="2800" dirty="0" smtClean="0">
                <a:solidFill>
                  <a:srgbClr val="CC00FF"/>
                </a:solidFill>
              </a:rPr>
              <a:t>                                     Стенгазеты:</a:t>
            </a:r>
            <a:endParaRPr lang="ru-RU" sz="2800" dirty="0" smtClean="0"/>
          </a:p>
        </p:txBody>
      </p:sp>
      <p:pic>
        <p:nvPicPr>
          <p:cNvPr id="26627" name="Picture 2" descr="D:\все сад\фото сад\ф сад\DSC01537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72154" y="637230"/>
            <a:ext cx="4491579" cy="3616407"/>
          </a:xfrm>
          <a:prstGeom prst="roundRect">
            <a:avLst>
              <a:gd name="adj" fmla="val 16667"/>
            </a:avLst>
          </a:prstGeom>
          <a:ln w="76200">
            <a:solidFill>
              <a:srgbClr val="76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26" name="Picture 2" descr="C:\Users\Александр\Desktop\Рисунок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1" y="3178192"/>
            <a:ext cx="4591882" cy="3679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ll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38237"/>
          </a:xfrm>
        </p:spPr>
        <p:txBody>
          <a:bodyPr/>
          <a:lstStyle/>
          <a:p>
            <a:pPr eaLnBrk="1" hangingPunct="1"/>
            <a:endParaRPr lang="ru-RU" smtClean="0">
              <a:solidFill>
                <a:srgbClr val="005C2A"/>
              </a:solidFill>
            </a:endParaRP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5572125"/>
            <a:ext cx="7032625" cy="554038"/>
          </a:xfrm>
        </p:spPr>
        <p:txBody>
          <a:bodyPr/>
          <a:lstStyle/>
          <a:p>
            <a:pPr>
              <a:buFontTx/>
              <a:buNone/>
            </a:pPr>
            <a:r>
              <a:rPr lang="ru-RU" sz="2400" smtClean="0">
                <a:solidFill>
                  <a:srgbClr val="CC00FF"/>
                </a:solidFill>
              </a:rPr>
              <a:t>                          Составление альбомов</a:t>
            </a:r>
            <a:endParaRPr lang="ru-RU" sz="2400" smtClean="0">
              <a:solidFill>
                <a:srgbClr val="CC00FF"/>
              </a:solidFill>
            </a:endParaRPr>
          </a:p>
        </p:txBody>
      </p:sp>
      <p:pic>
        <p:nvPicPr>
          <p:cNvPr id="26628" name="Picture 4" descr="F:\фотогр\DSC02783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357188" y="268288"/>
            <a:ext cx="8429625" cy="4589462"/>
          </a:xfrm>
          <a:prstGeom prst="roundRect">
            <a:avLst>
              <a:gd name="adj" fmla="val 16667"/>
            </a:avLst>
          </a:prstGeom>
          <a:ln w="76200">
            <a:solidFill>
              <a:srgbClr val="FF99FF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slow">
    <p:wheel spokes="4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500063" y="285750"/>
            <a:ext cx="8229600" cy="850900"/>
          </a:xfrm>
        </p:spPr>
        <p:txBody>
          <a:bodyPr/>
          <a:lstStyle/>
          <a:p>
            <a:r>
              <a:rPr lang="ru-RU" sz="2400" smtClean="0">
                <a:solidFill>
                  <a:srgbClr val="CC00FF"/>
                </a:solidFill>
              </a:rPr>
              <a:t>Выставка рисунков: </a:t>
            </a:r>
            <a:r>
              <a:rPr lang="ru-RU" sz="2400" b="1" smtClean="0">
                <a:solidFill>
                  <a:srgbClr val="EC3618"/>
                </a:solidFill>
              </a:rPr>
              <a:t>«Мамин портрет»</a:t>
            </a:r>
            <a:endParaRPr lang="ru-RU" sz="2400" b="1" smtClean="0">
              <a:solidFill>
                <a:srgbClr val="EC3618"/>
              </a:solidFill>
            </a:endParaRPr>
          </a:p>
        </p:txBody>
      </p:sp>
      <p:sp>
        <p:nvSpPr>
          <p:cNvPr id="19459" name="Содержимое 2"/>
          <p:cNvSpPr>
            <a:spLocks noGrp="1"/>
          </p:cNvSpPr>
          <p:nvPr>
            <p:ph idx="1"/>
          </p:nvPr>
        </p:nvSpPr>
        <p:spPr>
          <a:xfrm>
            <a:off x="457200" y="1412875"/>
            <a:ext cx="8229600" cy="4713288"/>
          </a:xfrm>
        </p:spPr>
        <p:txBody>
          <a:bodyPr/>
          <a:lstStyle/>
          <a:p>
            <a:pPr>
              <a:buFontTx/>
              <a:buNone/>
            </a:pPr>
            <a:endParaRPr lang="ru-RU" smtClean="0"/>
          </a:p>
        </p:txBody>
      </p:sp>
      <p:pic>
        <p:nvPicPr>
          <p:cNvPr id="16388" name="Picture 2" descr="D:\все сад\фото сад\DSC02643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555776" y="3789040"/>
            <a:ext cx="3887787" cy="259238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389" name="Picture 3" descr="D:\все сад\фото сад\DSC026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1500" y="1052513"/>
            <a:ext cx="2592388" cy="252050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390" name="Picture 4" descr="D:\все сад\фото сад\DSC026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1125538"/>
            <a:ext cx="3960812" cy="244747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333375"/>
            <a:ext cx="8229600" cy="935038"/>
          </a:xfrm>
        </p:spPr>
        <p:txBody>
          <a:bodyPr/>
          <a:lstStyle/>
          <a:p>
            <a:pPr eaLnBrk="1" hangingPunct="1"/>
            <a:r>
              <a:rPr lang="ru-RU" sz="2400" dirty="0" smtClean="0">
                <a:solidFill>
                  <a:srgbClr val="CC00FF"/>
                </a:solidFill>
              </a:rPr>
              <a:t>Изготовление подарков ко Дню матери</a:t>
            </a:r>
            <a:endParaRPr lang="ru-RU" sz="2400" dirty="0" smtClean="0">
              <a:solidFill>
                <a:srgbClr val="CC00FF"/>
              </a:solidFill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25538"/>
            <a:ext cx="8229600" cy="5000625"/>
          </a:xfrm>
        </p:spPr>
        <p:txBody>
          <a:bodyPr/>
          <a:lstStyle/>
          <a:p>
            <a:endParaRPr lang="ru-RU" sz="1600" smtClean="0"/>
          </a:p>
          <a:p>
            <a:pPr eaLnBrk="1" hangingPunct="1"/>
            <a:endParaRPr lang="ru-RU" sz="1200" smtClean="0"/>
          </a:p>
        </p:txBody>
      </p:sp>
      <p:pic>
        <p:nvPicPr>
          <p:cNvPr id="17412" name="Picture 4" descr="D:\все сад\фото сад\DSC026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1124743"/>
            <a:ext cx="4176712" cy="2688431"/>
          </a:xfrm>
          <a:prstGeom prst="rect">
            <a:avLst/>
          </a:prstGeom>
          <a:ln w="190500" cap="sq">
            <a:solidFill>
              <a:srgbClr val="89EAFD"/>
            </a:solidFill>
            <a:prstDash val="solid"/>
            <a:miter lim="800000"/>
            <a:headEnd/>
            <a:tailEnd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7413" name="Picture 5" descr="D:\все сад\фото сад\DSC026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1124743"/>
            <a:ext cx="4032250" cy="2683669"/>
          </a:xfrm>
          <a:prstGeom prst="rect">
            <a:avLst/>
          </a:prstGeom>
          <a:ln w="190500" cap="sq">
            <a:solidFill>
              <a:srgbClr val="89EAFD"/>
            </a:solidFill>
            <a:prstDash val="solid"/>
            <a:miter lim="800000"/>
            <a:headEnd/>
            <a:tailEnd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7414" name="Picture 6" descr="D:\все сад\фото сад\DSC0280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57438" y="4077072"/>
            <a:ext cx="4176712" cy="2569791"/>
          </a:xfrm>
          <a:prstGeom prst="rect">
            <a:avLst/>
          </a:prstGeom>
          <a:ln w="190500" cap="sq">
            <a:solidFill>
              <a:srgbClr val="89EAFD"/>
            </a:solidFill>
            <a:prstDash val="solid"/>
            <a:miter lim="800000"/>
            <a:headEnd/>
            <a:tailEnd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>
          <a:xfrm>
            <a:off x="5003800" y="3929063"/>
            <a:ext cx="2211388" cy="2571750"/>
          </a:xfrm>
        </p:spPr>
        <p:txBody>
          <a:bodyPr/>
          <a:lstStyle/>
          <a:p>
            <a:r>
              <a:rPr lang="ru-RU" sz="2400" smtClean="0">
                <a:solidFill>
                  <a:srgbClr val="CC00FF"/>
                </a:solidFill>
              </a:rPr>
              <a:t> </a:t>
            </a:r>
            <a:r>
              <a:rPr lang="ru-RU" sz="2400" b="1" smtClean="0">
                <a:solidFill>
                  <a:srgbClr val="EC3618"/>
                </a:solidFill>
              </a:rPr>
              <a:t>«Мамиными руками»</a:t>
            </a:r>
            <a:br>
              <a:rPr lang="ru-RU" sz="2400" smtClean="0">
                <a:solidFill>
                  <a:srgbClr val="CC00FF"/>
                </a:solidFill>
              </a:rPr>
            </a:br>
            <a:endParaRPr lang="ru-RU" sz="2400" smtClean="0"/>
          </a:p>
        </p:txBody>
      </p:sp>
      <p:pic>
        <p:nvPicPr>
          <p:cNvPr id="22531" name="Picture 5" descr="F:\фотогр\PB223541.JPG"/>
          <p:cNvPicPr>
            <a:picLocks noGrp="1" noChangeAspect="1" noChangeArrowheads="1"/>
          </p:cNvPicPr>
          <p:nvPr>
            <p:ph idx="1"/>
          </p:nvPr>
        </p:nvPicPr>
        <p:blipFill>
          <a:blip r:embed="rId1" cstate="print"/>
          <a:srcRect/>
          <a:stretch>
            <a:fillRect/>
          </a:stretch>
        </p:blipFill>
        <p:spPr>
          <a:xfrm>
            <a:off x="323850" y="2852738"/>
            <a:ext cx="4643438" cy="3571875"/>
          </a:xfrm>
          <a:ln w="88900" cap="sq" cmpd="thickThin">
            <a:solidFill>
              <a:schemeClr val="bg2">
                <a:lumMod val="75000"/>
              </a:schemeClr>
            </a:solidFill>
          </a:ln>
          <a:effectLst>
            <a:innerShdw blurRad="76200">
              <a:srgbClr val="000000"/>
            </a:innerShdw>
          </a:effectLst>
        </p:spPr>
      </p:pic>
      <p:pic>
        <p:nvPicPr>
          <p:cNvPr id="22532" name="Picture 7" descr="F:\фотогр\PB2235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38" y="214313"/>
            <a:ext cx="3000375" cy="3571875"/>
          </a:xfrm>
          <a:prstGeom prst="rect">
            <a:avLst/>
          </a:prstGeom>
          <a:ln w="88900" cap="sq" cmpd="thickThin">
            <a:solidFill>
              <a:schemeClr val="bg2">
                <a:lumMod val="75000"/>
              </a:schemeClr>
            </a:solidFill>
            <a:prstDash val="solid"/>
            <a:miter lim="800000"/>
            <a:headEnd/>
            <a:tailEnd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125538"/>
            <a:ext cx="8229600" cy="5038725"/>
          </a:xfrm>
        </p:spPr>
        <p:txBody>
          <a:bodyPr/>
          <a:lstStyle/>
          <a:p>
            <a:pPr eaLnBrk="1" hangingPunct="1">
              <a:defRPr/>
            </a:pPr>
            <a:br>
              <a:rPr lang="ru-RU" sz="6000" dirty="0" smtClean="0">
                <a:solidFill>
                  <a:schemeClr val="tx1"/>
                </a:solidFill>
              </a:rPr>
            </a:br>
            <a:endParaRPr lang="ru-RU" dirty="0" smtClean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28675" name="Содержимое 10"/>
          <p:cNvSpPr>
            <a:spLocks noGrp="1"/>
          </p:cNvSpPr>
          <p:nvPr>
            <p:ph idx="1"/>
          </p:nvPr>
        </p:nvSpPr>
        <p:spPr>
          <a:xfrm>
            <a:off x="755650" y="4941888"/>
            <a:ext cx="7210425" cy="358775"/>
          </a:xfrm>
        </p:spPr>
        <p:txBody>
          <a:bodyPr/>
          <a:lstStyle/>
          <a:p>
            <a:pPr>
              <a:buFontTx/>
              <a:buNone/>
            </a:pPr>
            <a:endParaRPr lang="ru-RU" smtClean="0"/>
          </a:p>
          <a:p>
            <a:pPr>
              <a:buFontTx/>
              <a:buNone/>
            </a:pPr>
            <a:endParaRPr lang="ru-RU" smtClean="0"/>
          </a:p>
        </p:txBody>
      </p:sp>
      <p:sp>
        <p:nvSpPr>
          <p:cNvPr id="28676" name="Прямоугольник 5"/>
          <p:cNvSpPr>
            <a:spLocks noChangeArrowheads="1"/>
          </p:cNvSpPr>
          <p:nvPr/>
        </p:nvSpPr>
        <p:spPr bwMode="auto">
          <a:xfrm>
            <a:off x="755650" y="1125538"/>
            <a:ext cx="2447925" cy="9540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ru-RU" sz="3200" dirty="0">
                <a:solidFill>
                  <a:srgbClr val="005C2A"/>
                </a:solidFill>
              </a:rPr>
              <a:t>  </a:t>
            </a:r>
            <a:r>
              <a:rPr lang="ru-RU" sz="2400" dirty="0">
                <a:solidFill>
                  <a:srgbClr val="CC00FF"/>
                </a:solidFill>
              </a:rPr>
              <a:t>Праздник           </a:t>
            </a:r>
            <a:r>
              <a:rPr lang="ru-RU" sz="2400" dirty="0">
                <a:solidFill>
                  <a:srgbClr val="EC3618"/>
                </a:solidFill>
              </a:rPr>
              <a:t>«Моя мама»</a:t>
            </a:r>
            <a:endParaRPr lang="ru-RU" sz="2400" dirty="0">
              <a:solidFill>
                <a:srgbClr val="EC3618"/>
              </a:solidFill>
            </a:endParaRPr>
          </a:p>
        </p:txBody>
      </p:sp>
      <p:pic>
        <p:nvPicPr>
          <p:cNvPr id="27655" name="Picture 7" descr="D:\все сад\фото сад\DSC026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44" y="116632"/>
            <a:ext cx="5321752" cy="3600400"/>
          </a:xfrm>
          <a:prstGeom prst="ellipse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7" name="Picture 2" descr="D:\все сад\фото сад\DSC010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5" y="3000371"/>
            <a:ext cx="5117728" cy="3719197"/>
          </a:xfrm>
          <a:prstGeom prst="ellipse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720080"/>
          </a:xfrm>
        </p:spPr>
        <p:txBody>
          <a:bodyPr/>
          <a:lstStyle/>
          <a:p>
            <a:r>
              <a:rPr lang="ru-RU" sz="2400" b="1" dirty="0" smtClean="0">
                <a:solidFill>
                  <a:srgbClr val="CC00FF"/>
                </a:solidFill>
              </a:rPr>
              <a:t>Спортивный </a:t>
            </a:r>
            <a:r>
              <a:rPr lang="ru-RU" sz="2400" b="1" dirty="0">
                <a:solidFill>
                  <a:srgbClr val="CC00FF"/>
                </a:solidFill>
              </a:rPr>
              <a:t>праздник </a:t>
            </a:r>
            <a:r>
              <a:rPr lang="ru-RU" sz="2400" b="1" dirty="0">
                <a:solidFill>
                  <a:srgbClr val="FF0000"/>
                </a:solidFill>
              </a:rPr>
              <a:t>«Моя спортивная семья»</a:t>
            </a:r>
            <a:br>
              <a:rPr lang="ru-RU" b="1" dirty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1" name="Picture 3" descr="C:\Users\User\Desktop\1324356\Рисунок5.jp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399" y="984533"/>
            <a:ext cx="3456384" cy="2832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ser\Desktop\1324356\Рисунок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980728"/>
            <a:ext cx="3672407" cy="2801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User\Desktop\1324356\Рисунок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005064"/>
            <a:ext cx="3795974" cy="2216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333375"/>
            <a:ext cx="8229600" cy="935385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b="1" dirty="0" smtClean="0">
                <a:solidFill>
                  <a:srgbClr val="235724"/>
                </a:solidFill>
              </a:rPr>
              <a:t>Изучение </a:t>
            </a:r>
            <a:r>
              <a:rPr lang="ru-RU" sz="3200" b="1" dirty="0">
                <a:solidFill>
                  <a:srgbClr val="235724"/>
                </a:solidFill>
              </a:rPr>
              <a:t>методической литературы:</a:t>
            </a:r>
            <a:br>
              <a:rPr lang="ru-RU" dirty="0"/>
            </a:br>
            <a:endParaRPr lang="ru-RU" dirty="0" smtClean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0243" name="Содержимое 10"/>
          <p:cNvSpPr>
            <a:spLocks noGrp="1"/>
          </p:cNvSpPr>
          <p:nvPr>
            <p:ph idx="1"/>
          </p:nvPr>
        </p:nvSpPr>
        <p:spPr>
          <a:xfrm>
            <a:off x="755650" y="332656"/>
            <a:ext cx="7632774" cy="5616625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endParaRPr lang="ru-RU" sz="1400" dirty="0" smtClean="0"/>
          </a:p>
          <a:p>
            <a:pPr>
              <a:buFont typeface="+mj-lt"/>
              <a:buAutoNum type="arabicPeriod"/>
            </a:pPr>
            <a:endParaRPr lang="ru-RU" sz="1600" b="1" dirty="0" smtClean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1600" b="1" dirty="0">
                <a:cs typeface="Times New Roman" panose="02020603050405020304" pitchFamily="18" charset="0"/>
              </a:rPr>
              <a:t>«Федеральный Государственный Образовательный Стандарт дошкольного образования»-приказ </a:t>
            </a:r>
            <a:r>
              <a:rPr lang="ru-RU" sz="1600" b="1" dirty="0" smtClean="0">
                <a:cs typeface="Times New Roman" panose="02020603050405020304" pitchFamily="18" charset="0"/>
              </a:rPr>
              <a:t>от </a:t>
            </a:r>
            <a:r>
              <a:rPr lang="ru-RU" sz="1600" b="1" dirty="0">
                <a:cs typeface="Times New Roman" panose="02020603050405020304" pitchFamily="18" charset="0"/>
              </a:rPr>
              <a:t>17 октября 2013 №1155.</a:t>
            </a:r>
            <a:endParaRPr lang="ru-RU" sz="1600" b="1" dirty="0"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ru-RU" sz="1600" b="1" dirty="0" smtClean="0"/>
              <a:t>Н.М</a:t>
            </a:r>
            <a:r>
              <a:rPr lang="ru-RU" sz="1600" b="1" dirty="0"/>
              <a:t>. Крылова «Детский сад – дом радости»2005</a:t>
            </a:r>
            <a:endParaRPr lang="ru-RU" sz="1600" b="1" dirty="0"/>
          </a:p>
          <a:p>
            <a:pPr eaLnBrk="1" hangingPunct="1">
              <a:buFont typeface="+mj-lt"/>
              <a:buAutoNum type="arabicPeriod"/>
            </a:pPr>
            <a:r>
              <a:rPr lang="ru-RU" sz="1600" b="1" dirty="0" err="1" smtClean="0"/>
              <a:t>Н.Г.Зеленова</a:t>
            </a:r>
            <a:r>
              <a:rPr lang="ru-RU" sz="1600" b="1" dirty="0"/>
              <a:t>, Л.Е. Осипова « Мы живем в России» 2007</a:t>
            </a:r>
            <a:endParaRPr lang="ru-RU" sz="1600" b="1" dirty="0"/>
          </a:p>
          <a:p>
            <a:pPr eaLnBrk="1" hangingPunct="1">
              <a:buFont typeface="+mj-lt"/>
              <a:buAutoNum type="arabicPeriod"/>
            </a:pPr>
            <a:r>
              <a:rPr lang="ru-RU" sz="1600" b="1" dirty="0" smtClean="0"/>
              <a:t> </a:t>
            </a:r>
            <a:r>
              <a:rPr lang="ru-RU" sz="1600" b="1" dirty="0"/>
              <a:t>Е.К.Ривина «Знакомим дошкольников с семьёй и родословной» 2008 г</a:t>
            </a:r>
            <a:endParaRPr lang="ru-RU" sz="1600" b="1" dirty="0"/>
          </a:p>
          <a:p>
            <a:pPr eaLnBrk="1" hangingPunct="1">
              <a:buFont typeface="+mj-lt"/>
              <a:buAutoNum type="arabicPeriod"/>
            </a:pPr>
            <a:r>
              <a:rPr lang="ru-RU" sz="1600" b="1" dirty="0" smtClean="0"/>
              <a:t>  </a:t>
            </a:r>
            <a:r>
              <a:rPr lang="ru-RU" sz="1600" b="1" dirty="0"/>
              <a:t>Майер А.А., Давыдова О.И., Воронина Н.В. «555 идей для вовлечения родителей в жизнь детского сада».- М.: ТЦ Сфера,2011.</a:t>
            </a:r>
            <a:endParaRPr lang="ru-RU" sz="1600" b="1" dirty="0"/>
          </a:p>
          <a:p>
            <a:pPr eaLnBrk="1" hangingPunct="1">
              <a:buFont typeface="+mj-lt"/>
              <a:buAutoNum type="arabicPeriod"/>
            </a:pPr>
            <a:r>
              <a:rPr lang="ru-RU" sz="1600" b="1" dirty="0" smtClean="0"/>
              <a:t>Шитова </a:t>
            </a:r>
            <a:r>
              <a:rPr lang="ru-RU" sz="1600" b="1" dirty="0"/>
              <a:t>Е.В. «Работа с детьми – источник удовольствия: методические рекомендации по работе воспитателей с детьми и родителями».-Волгоград: «Панорама»,2006.</a:t>
            </a:r>
            <a:endParaRPr lang="ru-RU" sz="1600" b="1" dirty="0"/>
          </a:p>
          <a:p>
            <a:pPr eaLnBrk="1" hangingPunct="1">
              <a:buFont typeface="+mj-lt"/>
              <a:buAutoNum type="arabicPeriod"/>
            </a:pPr>
            <a:r>
              <a:rPr lang="ru-RU" sz="1600" b="1" dirty="0" smtClean="0"/>
              <a:t> </a:t>
            </a:r>
            <a:r>
              <a:rPr lang="ru-RU" sz="1600" b="1" dirty="0"/>
              <a:t>Давыдова О.И., </a:t>
            </a:r>
            <a:r>
              <a:rPr lang="ru-RU" sz="1600" b="1" dirty="0" err="1"/>
              <a:t>Богославец</a:t>
            </a:r>
            <a:r>
              <a:rPr lang="ru-RU" sz="1600" b="1" dirty="0"/>
              <a:t> Л.Г., Майер А.А.Работа с родителями в детском саду: </a:t>
            </a:r>
            <a:r>
              <a:rPr lang="ru-RU" sz="1600" b="1" dirty="0" err="1"/>
              <a:t>Этнопедагогический</a:t>
            </a:r>
            <a:r>
              <a:rPr lang="ru-RU" sz="1600" b="1" dirty="0"/>
              <a:t> подход.- М.: ТЦ Сфера,2005</a:t>
            </a:r>
            <a:endParaRPr lang="ru-RU" sz="1600" b="1" dirty="0"/>
          </a:p>
          <a:p>
            <a:pPr eaLnBrk="1" hangingPunct="1">
              <a:buFont typeface="+mj-lt"/>
              <a:buAutoNum type="arabicPeriod"/>
            </a:pPr>
            <a:r>
              <a:rPr lang="ru-RU" sz="1600" b="1" dirty="0" smtClean="0"/>
              <a:t> </a:t>
            </a:r>
            <a:r>
              <a:rPr lang="ru-RU" sz="1600" b="1" dirty="0"/>
              <a:t>Взаимодействие дошкольного учреждения с социумом: Пособие для практических работников дошкольных образовательных учреждений/ Авт.-сост.: Т.А.Данилина,Т.С.Лагода,М.Б.Зуйкова.-3-е изд., </a:t>
            </a:r>
            <a:r>
              <a:rPr lang="ru-RU" sz="1600" b="1" dirty="0" err="1"/>
              <a:t>испр</a:t>
            </a:r>
            <a:r>
              <a:rPr lang="ru-RU" sz="1600" b="1" dirty="0"/>
              <a:t>. и доп.-М.:Аркти,2005.</a:t>
            </a:r>
            <a:endParaRPr lang="ru-RU" sz="1600" b="1" dirty="0"/>
          </a:p>
          <a:p>
            <a:pPr eaLnBrk="1" hangingPunct="1">
              <a:buFont typeface="+mj-lt"/>
              <a:buAutoNum type="arabicPeriod"/>
            </a:pPr>
            <a:r>
              <a:rPr lang="ru-RU" sz="1600" b="1" dirty="0" smtClean="0"/>
              <a:t>Давыдова </a:t>
            </a:r>
            <a:r>
              <a:rPr lang="ru-RU" sz="1600" b="1" dirty="0"/>
              <a:t>О.И., Майер А.А., </a:t>
            </a:r>
            <a:r>
              <a:rPr lang="ru-RU" sz="1600" b="1" dirty="0" err="1"/>
              <a:t>Богославец</a:t>
            </a:r>
            <a:r>
              <a:rPr lang="ru-RU" sz="1600" b="1" dirty="0"/>
              <a:t> Л.Г.Проекты в работе с семьёй. Метод. пособие. - М.:ТЦ Сфера,2012</a:t>
            </a:r>
            <a:endParaRPr lang="ru-RU" sz="1600" b="1" dirty="0"/>
          </a:p>
          <a:p>
            <a:pPr eaLnBrk="1" hangingPunct="1">
              <a:buFont typeface="+mj-lt"/>
              <a:buAutoNum type="arabicPeriod"/>
            </a:pPr>
            <a:r>
              <a:rPr lang="ru-RU" sz="1600" b="1" dirty="0" smtClean="0"/>
              <a:t>Использование </a:t>
            </a:r>
            <a:r>
              <a:rPr lang="ru-RU" sz="1600" b="1" dirty="0"/>
              <a:t>интернет – сайтов: общероссийский проект « Школа цифрового века» 2012 – 2013г.</a:t>
            </a:r>
            <a:endParaRPr lang="ru-RU" sz="1600" b="1" dirty="0"/>
          </a:p>
          <a:p>
            <a:pPr>
              <a:buFontTx/>
              <a:buNone/>
            </a:pPr>
            <a:endParaRPr lang="ru-RU" dirty="0" smtClean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Содержимое 10"/>
          <p:cNvSpPr>
            <a:spLocks noGrp="1"/>
          </p:cNvSpPr>
          <p:nvPr>
            <p:ph idx="1"/>
          </p:nvPr>
        </p:nvSpPr>
        <p:spPr>
          <a:xfrm>
            <a:off x="755650" y="4941888"/>
            <a:ext cx="7210425" cy="358775"/>
          </a:xfrm>
        </p:spPr>
        <p:txBody>
          <a:bodyPr/>
          <a:lstStyle/>
          <a:p>
            <a:pPr>
              <a:buFontTx/>
              <a:buNone/>
            </a:pPr>
            <a:endParaRPr lang="ru-RU" smtClean="0"/>
          </a:p>
          <a:p>
            <a:pPr>
              <a:buFontTx/>
              <a:buNone/>
            </a:pPr>
            <a:endParaRPr lang="ru-RU" smtClean="0"/>
          </a:p>
        </p:txBody>
      </p:sp>
      <p:sp>
        <p:nvSpPr>
          <p:cNvPr id="32771" name="Rectangle 5"/>
          <p:cNvSpPr>
            <a:spLocks noGrp="1" noChangeArrowheads="1"/>
          </p:cNvSpPr>
          <p:nvPr>
            <p:ph type="title"/>
          </p:nvPr>
        </p:nvSpPr>
        <p:spPr>
          <a:xfrm>
            <a:off x="1143000" y="823913"/>
            <a:ext cx="6643688" cy="2308225"/>
          </a:xfrm>
          <a:noFill/>
        </p:spPr>
        <p:txBody>
          <a:bodyPr>
            <a:spAutoFit/>
          </a:bodyPr>
          <a:lstStyle/>
          <a:p>
            <a:pPr indent="100330" algn="l"/>
            <a:r>
              <a:rPr lang="ru-RU" sz="4800" b="1" smtClean="0">
                <a:solidFill>
                  <a:srgbClr val="FF33CC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Пусть будет уютно и светло в Вашем доме!</a:t>
            </a:r>
            <a:endParaRPr lang="ru-RU" sz="4800" smtClean="0">
              <a:solidFill>
                <a:srgbClr val="FF33CC"/>
              </a:solidFill>
            </a:endParaRPr>
          </a:p>
        </p:txBody>
      </p:sp>
      <p:pic>
        <p:nvPicPr>
          <p:cNvPr id="32772" name="Рисунок 4" descr="http://vsedetstvo.ru/wp-content/uploads/2012/11/otnoshenija-babushek-i-vnuko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3860800"/>
            <a:ext cx="5184775" cy="279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0</TotalTime>
  <Words>5438</Words>
  <Application>WPS Presentation</Application>
  <PresentationFormat>Экран (4:3)</PresentationFormat>
  <Paragraphs>141</Paragraphs>
  <Slides>21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0" baseType="lpstr">
      <vt:lpstr>Arial</vt:lpstr>
      <vt:lpstr>SimSun</vt:lpstr>
      <vt:lpstr>Wingdings</vt:lpstr>
      <vt:lpstr>Times New Roman</vt:lpstr>
      <vt:lpstr>Microsoft YaHei</vt:lpstr>
      <vt:lpstr>Arial Unicode MS</vt:lpstr>
      <vt:lpstr>Calibri</vt:lpstr>
      <vt:lpstr>Verdana</vt:lpstr>
      <vt:lpstr>Diseño predeterminado</vt:lpstr>
      <vt:lpstr>Формирование у дошкольников уважительного отношения и чувства принадлежности к своей семье в рамках тематической недели «Моя семья»</vt:lpstr>
      <vt:lpstr>Цель проекта:</vt:lpstr>
      <vt:lpstr>Актуальность:</vt:lpstr>
      <vt:lpstr>« Счастлив тот, кто счастлив у себя дома» (Л.Н.Толстой)</vt:lpstr>
      <vt:lpstr>Задачи:</vt:lpstr>
      <vt:lpstr> Формы работы с детьми младшей группы: </vt:lpstr>
      <vt:lpstr>Формы работы с детьми средней группы: </vt:lpstr>
      <vt:lpstr>Формы работы с детьми старшей группы:</vt:lpstr>
      <vt:lpstr>Чтение художественной литературы</vt:lpstr>
      <vt:lpstr>Сюжетно-ролевые игры: «Семья», «Больница»</vt:lpstr>
      <vt:lpstr> </vt:lpstr>
      <vt:lpstr> </vt:lpstr>
      <vt:lpstr>PowerPoint 演示文稿</vt:lpstr>
      <vt:lpstr>PowerPoint 演示文稿</vt:lpstr>
      <vt:lpstr>Выставка рисунков: «Мамин портрет»</vt:lpstr>
      <vt:lpstr>Изготовление подарков ко Дню матери</vt:lpstr>
      <vt:lpstr> «Мамиными руками» </vt:lpstr>
      <vt:lpstr> </vt:lpstr>
      <vt:lpstr>Спортивный праздник «Моя спортивная семья» </vt:lpstr>
      <vt:lpstr>Изучение методической литературы: </vt:lpstr>
      <vt:lpstr>Пусть будет уютно и светло в Вашем доме!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Mariajose</dc:creator>
  <cp:lastModifiedBy>МБОУ ТР Поженская СО</cp:lastModifiedBy>
  <cp:revision>188</cp:revision>
  <dcterms:created xsi:type="dcterms:W3CDTF">2009-09-08T02:07:00Z</dcterms:created>
  <dcterms:modified xsi:type="dcterms:W3CDTF">2022-02-10T10:40:10Z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9C49D42C2EED4601AC5791D95A7589A1</vt:lpwstr>
  </property>
  <property fmtid="{D5CDD505-2E9C-101B-9397-08002B2CF9AE}" pid="3" name="KSOProductBuildVer">
    <vt:lpwstr>1049-11.2.0.10463</vt:lpwstr>
  </property>
</Properties>
</file>