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90" r:id="rId3"/>
    <p:sldId id="29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5" r:id="rId14"/>
    <p:sldId id="276" r:id="rId15"/>
    <p:sldId id="277" r:id="rId16"/>
    <p:sldId id="278" r:id="rId17"/>
    <p:sldId id="267" r:id="rId18"/>
    <p:sldId id="268" r:id="rId19"/>
    <p:sldId id="271" r:id="rId20"/>
    <p:sldId id="286" r:id="rId21"/>
    <p:sldId id="279" r:id="rId22"/>
    <p:sldId id="269" r:id="rId23"/>
    <p:sldId id="283" r:id="rId24"/>
    <p:sldId id="282" r:id="rId25"/>
    <p:sldId id="288" r:id="rId26"/>
    <p:sldId id="270" r:id="rId27"/>
    <p:sldId id="272" r:id="rId28"/>
    <p:sldId id="285" r:id="rId29"/>
    <p:sldId id="274" r:id="rId30"/>
    <p:sldId id="284" r:id="rId31"/>
    <p:sldId id="287" r:id="rId32"/>
    <p:sldId id="289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310C9-1AC0-4020-B532-F9235699EBF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C83891-35CB-4799-8B44-FDDE2B1C1D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135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C83891-35CB-4799-8B44-FDDE2B1C1D69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284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ru-RU" dirty="0" smtClean="0"/>
              <a:t>Какой фрукт должен быть в клеточке вместо синего знака вопроса?</a:t>
            </a:r>
          </a:p>
          <a:p>
            <a:pPr marL="171450" indent="-171450">
              <a:buFontTx/>
              <a:buChar char="-"/>
            </a:pPr>
            <a:r>
              <a:rPr lang="ru-RU" dirty="0" smtClean="0"/>
              <a:t>Какой</a:t>
            </a:r>
            <a:r>
              <a:rPr lang="ru-RU" baseline="0" dirty="0" smtClean="0"/>
              <a:t> фрукт должен быть в клеточке вместо красного знака вопроса?</a:t>
            </a:r>
          </a:p>
          <a:p>
            <a:pPr marL="171450" indent="-171450">
              <a:buFontTx/>
              <a:buChar char="-"/>
            </a:pPr>
            <a:r>
              <a:rPr lang="ru-RU" baseline="0" dirty="0" smtClean="0"/>
              <a:t>Какой фрукт должен быть в клеточке вместо желтого знака вопроса?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C83891-35CB-4799-8B44-FDDE2B1C1D69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38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288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492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332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096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856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30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199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94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113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601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43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25259-7875-480E-930A-D5338209998E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93133-9F2D-480A-936C-DC7267801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80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microsoft.com/office/2007/relationships/hdphoto" Target="../media/hdphoto4.wdp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microsoft.com/office/2007/relationships/hdphoto" Target="../media/hdphoto5.wdp"/><Relationship Id="rId10" Type="http://schemas.microsoft.com/office/2007/relationships/hdphoto" Target="../media/hdphoto6.wdp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35.png"/><Relationship Id="rId4" Type="http://schemas.microsoft.com/office/2007/relationships/hdphoto" Target="../media/hdphoto8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microsoft.com/office/2007/relationships/hdphoto" Target="../media/hdphoto1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microsoft.com/office/2007/relationships/hdphoto" Target="../media/hdphoto10.wdp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microsoft.com/office/2007/relationships/hdphoto" Target="../media/hdphoto12.wdp"/><Relationship Id="rId7" Type="http://schemas.microsoft.com/office/2007/relationships/hdphoto" Target="../media/hdphoto14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microsoft.com/office/2007/relationships/hdphoto" Target="../media/hdphoto13.wdp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microsoft.com/office/2007/relationships/hdphoto" Target="../media/hdphoto19.wdp"/><Relationship Id="rId3" Type="http://schemas.microsoft.com/office/2007/relationships/hdphoto" Target="../media/hdphoto15.wdp"/><Relationship Id="rId7" Type="http://schemas.microsoft.com/office/2007/relationships/hdphoto" Target="../media/hdphoto17.wdp"/><Relationship Id="rId12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microsoft.com/office/2007/relationships/hdphoto" Target="../media/hdphoto18.wdp"/><Relationship Id="rId5" Type="http://schemas.microsoft.com/office/2007/relationships/hdphoto" Target="../media/hdphoto16.wdp"/><Relationship Id="rId15" Type="http://schemas.microsoft.com/office/2007/relationships/hdphoto" Target="../media/hdphoto20.wdp"/><Relationship Id="rId10" Type="http://schemas.openxmlformats.org/officeDocument/2006/relationships/image" Target="../media/image50.png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3" Type="http://schemas.openxmlformats.org/officeDocument/2006/relationships/image" Target="../media/image59.png"/><Relationship Id="rId7" Type="http://schemas.microsoft.com/office/2007/relationships/hdphoto" Target="../media/hdphoto22.wdp"/><Relationship Id="rId12" Type="http://schemas.openxmlformats.org/officeDocument/2006/relationships/image" Target="../media/image64.jpeg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microsoft.com/office/2007/relationships/hdphoto" Target="../media/hdphoto24.wdp"/><Relationship Id="rId5" Type="http://schemas.microsoft.com/office/2007/relationships/hdphoto" Target="../media/hdphoto21.wdp"/><Relationship Id="rId15" Type="http://schemas.openxmlformats.org/officeDocument/2006/relationships/image" Target="../media/image67.png"/><Relationship Id="rId10" Type="http://schemas.openxmlformats.org/officeDocument/2006/relationships/image" Target="../media/image63.png"/><Relationship Id="rId4" Type="http://schemas.openxmlformats.org/officeDocument/2006/relationships/image" Target="../media/image60.png"/><Relationship Id="rId9" Type="http://schemas.microsoft.com/office/2007/relationships/hdphoto" Target="../media/hdphoto23.wdp"/><Relationship Id="rId14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5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7772400" cy="100811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Государственное бюджетное  общеобразовательное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учреждение школа №7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Красносельского района Санкт-Петербурга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988840"/>
            <a:ext cx="6400800" cy="1752600"/>
          </a:xfrm>
        </p:spPr>
        <p:txBody>
          <a:bodyPr>
            <a:normAutofit fontScale="85000" lnSpcReduction="10000"/>
          </a:bodyPr>
          <a:lstStyle/>
          <a:p>
            <a:r>
              <a:rPr lang="ru-RU" sz="4100" b="1" dirty="0" smtClean="0">
                <a:solidFill>
                  <a:srgbClr val="002060"/>
                </a:solidFill>
              </a:rPr>
              <a:t>Презентация к коррекционно-развивающему занятию</a:t>
            </a:r>
          </a:p>
          <a:p>
            <a:r>
              <a:rPr lang="ru-RU" sz="4100" b="1" dirty="0" smtClean="0">
                <a:solidFill>
                  <a:srgbClr val="C00000"/>
                </a:solidFill>
              </a:rPr>
              <a:t>«Фрукты»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3749750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(для обучающихся 2 </a:t>
            </a:r>
            <a:r>
              <a:rPr lang="ru-RU" sz="2400" b="1" dirty="0" smtClean="0">
                <a:solidFill>
                  <a:srgbClr val="002060"/>
                </a:solidFill>
              </a:rPr>
              <a:t>класса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с интеллектуальными нарушениями </a:t>
            </a:r>
            <a:r>
              <a:rPr lang="ru-RU" sz="2400" b="1" dirty="0">
                <a:solidFill>
                  <a:srgbClr val="002060"/>
                </a:solidFill>
              </a:rPr>
              <a:t>(умственная </a:t>
            </a:r>
            <a:r>
              <a:rPr lang="ru-RU" sz="2400" b="1" dirty="0" smtClean="0">
                <a:solidFill>
                  <a:srgbClr val="002060"/>
                </a:solidFill>
              </a:rPr>
              <a:t>отсталость))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4941168"/>
            <a:ext cx="45365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2060"/>
                </a:solidFill>
              </a:rPr>
              <a:t>Антонова Инга Владимировна,</a:t>
            </a:r>
          </a:p>
          <a:p>
            <a:pPr algn="r"/>
            <a:r>
              <a:rPr lang="ru-RU" sz="2400" b="1" dirty="0" smtClean="0">
                <a:solidFill>
                  <a:srgbClr val="002060"/>
                </a:solidFill>
              </a:rPr>
              <a:t>учитель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07904" y="5996231"/>
            <a:ext cx="1728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2060"/>
                </a:solidFill>
              </a:rPr>
              <a:t>СПб, 2021 г.</a:t>
            </a:r>
          </a:p>
        </p:txBody>
      </p:sp>
    </p:spTree>
    <p:extLst>
      <p:ext uri="{BB962C8B-B14F-4D97-AF65-F5344CB8AC3E}">
        <p14:creationId xmlns:p14="http://schemas.microsoft.com/office/powerpoint/2010/main" val="425299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6851104" cy="1354162"/>
          </a:xfrm>
        </p:spPr>
        <p:txBody>
          <a:bodyPr>
            <a:normAutofit fontScale="90000"/>
          </a:bodyPr>
          <a:lstStyle/>
          <a:p>
            <a:pPr lvl="0" algn="just">
              <a:spcBef>
                <a:spcPct val="20000"/>
              </a:spcBef>
            </a:pPr>
            <a:r>
              <a:rPr lang="ru-RU" sz="2700" dirty="0">
                <a:solidFill>
                  <a:srgbClr val="C00000"/>
                </a:solidFill>
                <a:ea typeface="+mn-ea"/>
                <a:cs typeface="+mn-cs"/>
              </a:rPr>
              <a:t>Цель:</a:t>
            </a:r>
            <a:r>
              <a:rPr lang="ru-RU" sz="2700" dirty="0">
                <a:solidFill>
                  <a:prstClr val="black"/>
                </a:solidFill>
                <a:ea typeface="+mn-ea"/>
                <a:cs typeface="+mn-cs"/>
              </a:rPr>
              <a:t> создать условия для уточнения и систематизации знаний обучающихся о фруктах</a:t>
            </a: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85740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3800" dirty="0" smtClean="0">
                <a:solidFill>
                  <a:srgbClr val="C00000"/>
                </a:solidFill>
              </a:rPr>
              <a:t>Планируемые БУД</a:t>
            </a:r>
          </a:p>
          <a:p>
            <a:pPr marL="0" indent="0">
              <a:buNone/>
            </a:pPr>
            <a:r>
              <a:rPr lang="ru-RU" sz="3800" b="1" i="1" dirty="0" smtClean="0"/>
              <a:t>Предметные</a:t>
            </a:r>
          </a:p>
          <a:p>
            <a:pPr marL="0" indent="0" algn="just">
              <a:buNone/>
            </a:pPr>
            <a:r>
              <a:rPr lang="ru-RU" sz="3800" dirty="0" smtClean="0">
                <a:solidFill>
                  <a:prstClr val="black"/>
                </a:solidFill>
              </a:rPr>
              <a:t>Иметь представления:</a:t>
            </a:r>
            <a:r>
              <a:rPr lang="ru-RU" sz="3800" b="1" i="1" dirty="0"/>
              <a:t> </a:t>
            </a:r>
            <a:r>
              <a:rPr lang="ru-RU" sz="3800" dirty="0" smtClean="0"/>
              <a:t>о</a:t>
            </a:r>
            <a:r>
              <a:rPr lang="ru-RU" sz="3800" dirty="0"/>
              <a:t> фруктах: названиях, внешних и вкусовых </a:t>
            </a:r>
            <a:r>
              <a:rPr lang="ru-RU" sz="3800" dirty="0" smtClean="0"/>
              <a:t>качествах; о витаминах, содержащихся в фруктах, их значением </a:t>
            </a:r>
            <a:r>
              <a:rPr lang="ru-RU" sz="3800" dirty="0">
                <a:solidFill>
                  <a:prstClr val="black"/>
                </a:solidFill>
              </a:rPr>
              <a:t> для здоровья </a:t>
            </a:r>
            <a:r>
              <a:rPr lang="ru-RU" sz="3800" dirty="0" smtClean="0">
                <a:solidFill>
                  <a:prstClr val="black"/>
                </a:solidFill>
              </a:rPr>
              <a:t>человека; </a:t>
            </a:r>
            <a:r>
              <a:rPr lang="ru-RU" sz="3800" dirty="0" smtClean="0"/>
              <a:t>об </a:t>
            </a:r>
            <a:r>
              <a:rPr lang="ru-RU" sz="3800" dirty="0"/>
              <a:t>употреблении фруктов в пищу</a:t>
            </a:r>
            <a:r>
              <a:rPr lang="ru-RU" sz="3800" dirty="0" smtClean="0"/>
              <a:t>.</a:t>
            </a:r>
            <a:endParaRPr lang="ru-RU" sz="3800" dirty="0"/>
          </a:p>
          <a:p>
            <a:pPr marL="0" lvl="0" indent="0">
              <a:buNone/>
            </a:pPr>
            <a:r>
              <a:rPr lang="ru-RU" sz="3800" b="1" i="1" dirty="0" smtClean="0">
                <a:solidFill>
                  <a:prstClr val="black"/>
                </a:solidFill>
              </a:rPr>
              <a:t>Личностные</a:t>
            </a:r>
          </a:p>
          <a:p>
            <a:pPr marL="0" lvl="0" indent="0">
              <a:buNone/>
            </a:pPr>
            <a:r>
              <a:rPr lang="ru-RU" sz="3800" dirty="0" smtClean="0">
                <a:solidFill>
                  <a:prstClr val="black"/>
                </a:solidFill>
              </a:rPr>
              <a:t>Уметь высказывать свое мнение.</a:t>
            </a:r>
          </a:p>
          <a:p>
            <a:pPr marL="0" indent="0">
              <a:buNone/>
            </a:pPr>
            <a:r>
              <a:rPr lang="ru-RU" sz="3800" b="1" i="1" dirty="0" smtClean="0"/>
              <a:t>Познавательные</a:t>
            </a:r>
          </a:p>
          <a:p>
            <a:pPr marL="0" indent="0">
              <a:buNone/>
            </a:pPr>
            <a:r>
              <a:rPr lang="ru-RU" sz="3800" dirty="0" smtClean="0"/>
              <a:t>Осуществлять </a:t>
            </a:r>
            <a:r>
              <a:rPr lang="ru-RU" sz="3800" dirty="0"/>
              <a:t>анализ объектов, выделять главное, </a:t>
            </a:r>
            <a:r>
              <a:rPr lang="ru-RU" sz="3800" dirty="0" smtClean="0"/>
              <a:t>составлять </a:t>
            </a:r>
            <a:r>
              <a:rPr lang="ru-RU" sz="3800" dirty="0"/>
              <a:t>ответы на вопросы, обобщать полученную информацию.</a:t>
            </a:r>
          </a:p>
          <a:p>
            <a:pPr marL="0" lvl="0" indent="0">
              <a:buNone/>
            </a:pPr>
            <a:endParaRPr lang="ru-RU" sz="38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ru-RU" sz="2400" b="1" i="1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 </a:t>
            </a:r>
            <a:r>
              <a:rPr lang="ru-RU" sz="2400" dirty="0"/>
              <a:t>     </a:t>
            </a:r>
            <a:r>
              <a:rPr lang="ru-RU" dirty="0"/>
              <a:t>  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56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889844"/>
            <a:ext cx="7848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/>
              <a:t>Регулятивные</a:t>
            </a:r>
          </a:p>
          <a:p>
            <a:pPr algn="just"/>
            <a:r>
              <a:rPr lang="ru-RU" sz="2400" dirty="0"/>
              <a:t>О</a:t>
            </a:r>
            <a:r>
              <a:rPr lang="ru-RU" sz="2400" dirty="0" smtClean="0"/>
              <a:t>пределять </a:t>
            </a:r>
            <a:r>
              <a:rPr lang="ru-RU" sz="2400" dirty="0"/>
              <a:t>и формулировать тему урока </a:t>
            </a:r>
            <a:r>
              <a:rPr lang="ru-RU" sz="2400" dirty="0" smtClean="0"/>
              <a:t>с </a:t>
            </a:r>
            <a:r>
              <a:rPr lang="ru-RU" sz="2400" dirty="0"/>
              <a:t>помощью учителя; планировать своё действие в соответствии с поставленной задачей; формирование элементов самоконтроля (под руководством учителя</a:t>
            </a:r>
            <a:r>
              <a:rPr lang="ru-RU" sz="2400" dirty="0" smtClean="0"/>
              <a:t>).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b="1" i="1" dirty="0" smtClean="0"/>
              <a:t>Коммуникативные</a:t>
            </a:r>
          </a:p>
          <a:p>
            <a:pPr algn="just"/>
            <a:r>
              <a:rPr lang="ru-RU" sz="2400" dirty="0"/>
              <a:t>В</a:t>
            </a:r>
            <a:r>
              <a:rPr lang="ru-RU" sz="2400" dirty="0" smtClean="0"/>
              <a:t>ступать </a:t>
            </a:r>
            <a:r>
              <a:rPr lang="ru-RU" sz="2400" dirty="0"/>
              <a:t>в контакт и работать в коллективе, в парах; слушать и понимать инструкцию к учебному заданию; оформлять свои мысли в виде устных высказываний.</a:t>
            </a:r>
          </a:p>
        </p:txBody>
      </p:sp>
    </p:spTree>
    <p:extLst>
      <p:ext uri="{BB962C8B-B14F-4D97-AF65-F5344CB8AC3E}">
        <p14:creationId xmlns:p14="http://schemas.microsoft.com/office/powerpoint/2010/main" val="181281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908720"/>
            <a:ext cx="4572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Круглое, румяное,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Я расту на ветке.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Любят меня взрослые,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Любят меня детки.</a:t>
            </a:r>
            <a:r>
              <a:rPr lang="ru-RU" sz="2400" b="1" dirty="0" smtClean="0">
                <a:solidFill>
                  <a:srgbClr val="7030A0"/>
                </a:solidFill>
              </a:rPr>
              <a:t/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https://klike.net/uploads/posts/2019-06/1561279319_2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564904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31640" y="4005064"/>
            <a:ext cx="26559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ЯБ – ЛО - КО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45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96647"/>
            <a:ext cx="52565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Фрукт похож на неваляшку.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Носит </a:t>
            </a:r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жёлтую </a:t>
            </a:r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рубашку. Тишину в саду нарушив.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С дерева упала…</a:t>
            </a:r>
            <a:r>
              <a:rPr lang="ru-RU" sz="2800" b="1" dirty="0" smtClean="0">
                <a:solidFill>
                  <a:srgbClr val="7030A0"/>
                </a:solidFill>
              </a:rPr>
              <a:t/>
            </a:r>
            <a:br>
              <a:rPr lang="ru-RU" sz="2800" b="1" dirty="0" smtClean="0">
                <a:solidFill>
                  <a:srgbClr val="7030A0"/>
                </a:solidFill>
              </a:rPr>
            </a:b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https://img2.freepng.ru/20180329/yqe/kisspng-pear-pomona-britannica-fruit-tree-clip-art-pear-5abd6d911e72f7.25977238152236379312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35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76872"/>
            <a:ext cx="3031305" cy="41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95736" y="3861048"/>
            <a:ext cx="19230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ГРУ - ША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73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92696"/>
            <a:ext cx="56166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На ветвях они висели.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Как созрели, посинели.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Смотрят сверху вниз пугливо, Ждут, когда сорвут их…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3076" name="Picture 4" descr="https://clipart-best.com/img/plum/plum-clip-art-2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924944"/>
            <a:ext cx="4543517" cy="266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3717032"/>
            <a:ext cx="19960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СЛИ - ВЫ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97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2413" y="766265"/>
            <a:ext cx="63904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Знают этот фрукт детишки,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Любят есть его мартышки.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Родом он из жарких стран.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В тропиках растет…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https://creazilla-store.fra1.digitaloceanspaces.com/cliparts/4498/bananas-clipart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582147"/>
            <a:ext cx="4739680" cy="387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3717031"/>
            <a:ext cx="1929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БА - НАН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7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35955"/>
            <a:ext cx="58143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Жёлтый </a:t>
            </a:r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цитрусовый плод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В странах солнечных растёт.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А на вкус кислейший он.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Как зовут его?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5122" name="Picture 2" descr="https://clipart-best.com/img/lemon/lemon-clip-art-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250" y="2924944"/>
            <a:ext cx="4400386" cy="278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3547366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ЛИ - МОН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28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С оранжевой кожей,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На мячик похожий,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Но внутри  не пусто,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А сочно и вкусно.</a:t>
            </a:r>
            <a:r>
              <a:rPr lang="ru-RU" sz="2800" b="1" dirty="0" smtClean="0">
                <a:solidFill>
                  <a:srgbClr val="7030A0"/>
                </a:solidFill>
              </a:rPr>
              <a:t/>
            </a:r>
            <a:br>
              <a:rPr lang="ru-RU" sz="2800" b="1" dirty="0" smtClean="0">
                <a:solidFill>
                  <a:srgbClr val="7030A0"/>
                </a:solidFill>
              </a:rPr>
            </a:b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6146" name="Picture 2" descr="https://static.tildacdn.com/tild6362-6664-4031-a438-353562383866/ph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642750"/>
            <a:ext cx="4680520" cy="468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6448" y="3338368"/>
            <a:ext cx="3055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А - ПЕЛЬ - СИН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9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66967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Фрукт похож на шишку ели,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Мы рискнули — шишку съели…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Самый лучший, высший класс — Спелый, сочный 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7170" name="Picture 2" descr="https://clipart-best.com/img/pineapple/pineapple-clip-art-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88840"/>
            <a:ext cx="3672408" cy="449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95736" y="3861048"/>
            <a:ext cx="2539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А - НА - НАС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32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2042" y="533052"/>
            <a:ext cx="6606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Я зелёный, полосатый,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Круглый, чуть продолговатый.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А внутри зернистый, красный, Сочный, сладкий и прекрасный.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И приятен я на вкус, </a:t>
            </a:r>
          </a:p>
          <a:p>
            <a:r>
              <a:rPr lang="ru-RU" sz="2800" b="1" i="0" dirty="0" smtClean="0">
                <a:solidFill>
                  <a:srgbClr val="7030A0"/>
                </a:solidFill>
                <a:effectLst/>
                <a:latin typeface="Open Sans"/>
              </a:rPr>
              <a:t>А зовут меня…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8194" name="Picture 2" descr="https://clipart-best.com/img/watermelon/watermelon-clip-art-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359" y="2852936"/>
            <a:ext cx="5057788" cy="336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4005064"/>
            <a:ext cx="17872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АР - БУЗ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738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like.net/uploads/posts/2019-06/1561279319_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33" y="256011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mg2.freepng.ru/20180329/yqe/kisspng-pear-pomona-britannica-fruit-tree-clip-art-pear-5abd6d911e72f7.25977238152236379312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5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96071"/>
            <a:ext cx="1933763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clipart-best.com/img/plum/plum-clip-art-2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97152"/>
            <a:ext cx="2269552" cy="132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creazilla-store.fra1.digitaloceanspaces.com/cliparts/4498/bananas-clipart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5317">
            <a:off x="668228" y="3578460"/>
            <a:ext cx="2033620" cy="166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clipart-best.com/img/lemon/lemon-clip-art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664476"/>
            <a:ext cx="2309148" cy="146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tatic.tildacdn.com/tild6362-6664-4031-a438-353562383866/photo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382" y="1805073"/>
            <a:ext cx="2308368" cy="231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clipart-best.com/img/pineapple/pineapple-clip-art-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05399"/>
            <a:ext cx="2162296" cy="264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clipart-best.com/img/watermelon/watermelon-clip-art-5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566" y="4596129"/>
            <a:ext cx="2975027" cy="197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350515" y="1110472"/>
            <a:ext cx="381976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</a:rPr>
              <a:t>ТЕМА УРОКА:</a:t>
            </a:r>
          </a:p>
          <a:p>
            <a:endParaRPr lang="ru-RU" sz="3600" b="1" dirty="0">
              <a:solidFill>
                <a:srgbClr val="7030A0"/>
              </a:solidFill>
            </a:endParaRPr>
          </a:p>
          <a:p>
            <a:pPr algn="ctr"/>
            <a:r>
              <a:rPr lang="ru-RU" sz="6000" b="1" dirty="0" smtClean="0">
                <a:solidFill>
                  <a:srgbClr val="C00000"/>
                </a:solidFill>
              </a:rPr>
              <a:t>«ФРУКТЫ»</a:t>
            </a:r>
            <a:endParaRPr lang="ru-RU" sz="6000" b="1" dirty="0">
              <a:solidFill>
                <a:srgbClr val="C00000"/>
              </a:solidFill>
            </a:endParaRPr>
          </a:p>
        </p:txBody>
      </p:sp>
      <p:pic>
        <p:nvPicPr>
          <p:cNvPr id="11" name="Picture 2" descr="https://w-dog.ru/wallpapers/1/15/518094526384074/frukty-yagody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998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2852936"/>
            <a:ext cx="5864965" cy="347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17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61744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C00000"/>
                </a:solidFill>
              </a:rPr>
              <a:t>Фруктами</a:t>
            </a:r>
            <a:r>
              <a:rPr lang="ru-RU" sz="2800" b="1" dirty="0">
                <a:solidFill>
                  <a:srgbClr val="7030A0"/>
                </a:solidFill>
              </a:rPr>
              <a:t> принято называть сочные плоды, вырастающие на деревьях и кустарникам, которые можно употреблять в пищу.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10242" name="Picture 2" descr="https://yt3.ggpht.com/a/AATXAJwY98cEf2BgU1bVSVvW7n-Y0B6RaV9t7VS-5g=s900-c-k-c0xffffffff-no-rj-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32856"/>
            <a:ext cx="4135729" cy="413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40161"/>
            <a:ext cx="3215866" cy="2721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157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692696"/>
            <a:ext cx="6174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Фруктов очень много, всех не перечислишь!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660796"/>
            <a:ext cx="6174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Одни из них растут в наших садах: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9218" name="Picture 2" descr="https://znaysad.ru/wp-content/uploads/2019/04/Pruning-Dwarf-Ap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4608512" cy="339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i.artfile.ru/2048x1365_1130571_%5bwww.ArtFile.ru%5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52183"/>
            <a:ext cx="1797281" cy="119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940" y="2867785"/>
            <a:ext cx="1512168" cy="1138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 descr="https://greenwik.ru/uploads/posts/2020-01/1578801198_neovir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330" y="3861048"/>
            <a:ext cx="159429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940" y="5158002"/>
            <a:ext cx="1725390" cy="1409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5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6174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Другим фруктам необходимо больше тепла и солнечного света, поэтому они растут в южных районах России: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1268" name="Picture 4" descr="https://espanarusa.com/files/autoupload/16/8/69/hxt1ewdh3886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4828"/>
            <a:ext cx="388843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content-30.foto.my.mail.ru/community/armyanskaya-kuhn/1/h-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360" y="1492994"/>
            <a:ext cx="1972103" cy="201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s://www.wallpaperbetter.com/wallpaper/856/980/39/oranges-on-the-tree-branches-1080P-wallpap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886" y="2276872"/>
            <a:ext cx="2267478" cy="170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s://pizza-top.ru/800/600/https/avatars.mds.yandex.net/get-zen_doc/1950904/pub_5d42d50343863f00ad83820a_5d42d53814f98000ac0f800a/scale_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426" y="4797152"/>
            <a:ext cx="2118919" cy="164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65104"/>
            <a:ext cx="258055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314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fruitnews.ru/images/equador2013/plant/_DSC1224_5fee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445912"/>
            <a:ext cx="4320480" cy="287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476672"/>
            <a:ext cx="6174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Некоторые фрукты попадают к нам в магазины из дальних стран: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463" y="1196752"/>
            <a:ext cx="2817807" cy="2509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 descr="https://avatars.mds.yandex.net/get-zen_doc/4453741/pub_60b0b4a91263976e59863ce3_60b0b6709d6cfc094eb847b8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37112"/>
            <a:ext cx="3051313" cy="203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12720" y="3112373"/>
            <a:ext cx="1750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БАНАНЫ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6142" y="4845360"/>
            <a:ext cx="1495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МАНГО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858" y="3861048"/>
            <a:ext cx="296366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776475" y="6021288"/>
            <a:ext cx="1965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АВОКАДО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66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pristor.ru/wp-content/uploads/2019/05/%D0%9A%D1%80%D0%B0%D1%81%D0%B8%D0%B2%D1%8B%D0%B5-%D0%BA%D0%B0%D1%80%D1%82%D0%B8%D0%BD%D0%BA%D0%B8-%D1%8F%D0%B1%D0%BB%D0%BE%D0%BA%D0%BE-%D0%BD%D0%B0-%D0%BF%D1%80%D0%BE%D0%B7%D1%80%D0%B0%D1%87%D0%BD%D0%BE%D0%BC-%D1%84%D0%BE%D0%BD%D0%B5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85672"/>
            <a:ext cx="1968607" cy="153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88153" y="2132450"/>
            <a:ext cx="1631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РАСТУТ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4139952" y="1478637"/>
            <a:ext cx="1944216" cy="1300144"/>
          </a:xfrm>
          <a:prstGeom prst="triangle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084168" y="2119294"/>
            <a:ext cx="1795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ДЕРЕВЕ.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3324" y="2128709"/>
            <a:ext cx="7569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НА</a:t>
            </a:r>
            <a:endParaRPr lang="ru-RU" dirty="0"/>
          </a:p>
        </p:txBody>
      </p:sp>
      <p:pic>
        <p:nvPicPr>
          <p:cNvPr id="1028" name="Picture 4" descr="https://e7.pngegg.com/pngimages/872/5/png-clipart-pear-pear-natural-foods-foo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81" y="3648503"/>
            <a:ext cx="1728192" cy="166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104073" y="4342757"/>
            <a:ext cx="2015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СОЗРЕЛИ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4292352" y="3828325"/>
            <a:ext cx="1944216" cy="1300144"/>
          </a:xfrm>
          <a:prstGeom prst="triangle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047779" y="4342756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372200" y="4332279"/>
            <a:ext cx="13424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САДУ</a:t>
            </a:r>
            <a:r>
              <a:rPr lang="ru-RU" sz="3600" b="1" dirty="0" smtClean="0">
                <a:solidFill>
                  <a:srgbClr val="7030A0"/>
                </a:solidFill>
              </a:rPr>
              <a:t>.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0538" y="491311"/>
            <a:ext cx="6678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Вставьте подходящий по смыслу предлог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554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1796488"/>
            <a:ext cx="22166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СРЫВАЮТ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4169149" y="1342638"/>
            <a:ext cx="1944216" cy="1300144"/>
          </a:xfrm>
          <a:prstGeom prst="triangle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927096" y="1796487"/>
            <a:ext cx="4283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113365" y="1796486"/>
            <a:ext cx="1579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ВЕТКИ</a:t>
            </a:r>
            <a:r>
              <a:rPr lang="ru-RU" sz="3600" b="1" dirty="0" smtClean="0">
                <a:solidFill>
                  <a:srgbClr val="7030A0"/>
                </a:solidFill>
              </a:rPr>
              <a:t>.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https://proprikol.ru/wp-content/uploads/2020/08/kartinki-limony-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507" y="3538863"/>
            <a:ext cx="1764404" cy="1585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02843" y="3992204"/>
            <a:ext cx="25855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ДОБАВИЛИ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5748427" y="3485543"/>
            <a:ext cx="1944216" cy="1300144"/>
          </a:xfrm>
          <a:prstGeom prst="triangle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520049" y="4008658"/>
            <a:ext cx="1152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ЧАЙ.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99160" y="4008658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В</a:t>
            </a:r>
            <a:endParaRPr lang="ru-RU" dirty="0"/>
          </a:p>
        </p:txBody>
      </p:sp>
      <p:pic>
        <p:nvPicPr>
          <p:cNvPr id="14" name="Picture 4" descr="https://clipart-best.com/img/plum/plum-clip-art-2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5" y="1443686"/>
            <a:ext cx="2087264" cy="122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80538" y="620688"/>
            <a:ext cx="6678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Вставьте подходящий по смыслу предлог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87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reazilla-store.fra1.digitaloceanspaces.com/cliparts/4498/bananas-clipart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8025">
            <a:off x="336784" y="1626055"/>
            <a:ext cx="2033620" cy="166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0314" y="1789599"/>
            <a:ext cx="1666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ЛЕЖАТ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3426668" y="1218196"/>
            <a:ext cx="1944216" cy="1300144"/>
          </a:xfrm>
          <a:prstGeom prst="triangle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003717" y="1789601"/>
            <a:ext cx="7569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НА</a:t>
            </a:r>
            <a:endParaRPr lang="ru-RU" dirty="0"/>
          </a:p>
        </p:txBody>
      </p:sp>
      <p:pic>
        <p:nvPicPr>
          <p:cNvPr id="3074" name="Picture 2" descr="https://catherineasquithgallery.com/uploads/posts/2021-02/1614529899_112-p-stol-na-belom-fone-12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1229583"/>
            <a:ext cx="1792389" cy="149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7.pngegg.com/pngimages/357/869/png-clipart-two-round-oranges-two-oranges-food-fruit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16" y="3717031"/>
            <a:ext cx="1526157" cy="170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05612" y="4206806"/>
            <a:ext cx="2193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СОБРАЛИ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4093592" y="3717031"/>
            <a:ext cx="1944216" cy="1300144"/>
          </a:xfrm>
          <a:prstGeom prst="triangle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844325" y="4203358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В</a:t>
            </a:r>
            <a:endParaRPr lang="ru-RU" dirty="0"/>
          </a:p>
        </p:txBody>
      </p:sp>
      <p:pic>
        <p:nvPicPr>
          <p:cNvPr id="3078" name="Picture 6" descr="https://from-ua.com/upload/articles/2015/04/10/images/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03808"/>
            <a:ext cx="1736411" cy="171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7812360" y="2034099"/>
            <a:ext cx="144016" cy="157333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8316416" y="4542742"/>
            <a:ext cx="144016" cy="157333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780538" y="491311"/>
            <a:ext cx="6678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Вставьте подходящий по смыслу предлог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41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 animBg="1"/>
      <p:bldP spid="11" grpId="0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like.net/uploads/posts/2019-06/1561279319_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564904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img2.freepng.ru/20180329/yqe/kisspng-pear-pomona-britannica-fruit-tree-clip-art-pear-5abd6d911e72f7.25977238152236379312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5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72" y="1500850"/>
            <a:ext cx="1224135" cy="168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s://e7.pngegg.com/pngimages/262/903/png-clipart-common-plum-plum-purple-foo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352" y="4077072"/>
            <a:ext cx="1086510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https://e7.pngegg.com/pngimages/707/762/png-clipart-clementine-tangerine-mandarin-orange-blood-orange-tangelo-grapefruit-natural-foods-foo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336" y="734050"/>
            <a:ext cx="879693" cy="82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1928644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ЗРИТЕЛЬНАЯ ГИМНАСТИКА</a:t>
            </a:r>
            <a:endParaRPr lang="ru-RU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51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8 0.008 0.017 0.016 0.021 0.026 C 0.025 0.037 0.027 0.05 0.029 0.063 C 0.031 0.076 0.029 0.087 0.027 0.099 C 0.025 0.11 0.022 0.122 0.015 0.132 C 0.009 0.142 -0.001 0.15 -0.012 0.156 C -0.022 0.162 -0.034 0.166 -0.046 0.168 C -0.058 0.17 -0.07 0.17 -0.081 0.168 C -0.093 0.166 -0.104 0.161 -0.113 0.153 C -0.122 0.146 -0.13 0.137 -0.134 0.126 C -0.139 0.116 -0.141 0.102 -0.141 0.091 C -0.142 0.08 -0.141 0.067 -0.136 0.056 C -0.131 0.046 -0.122 0.038 -0.11 0.034 C -0.098 0.031 -0.086 0.035 -0.078 0.042 C -0.071 0.049 -0.066 0.06 -0.065 0.073 C -0.065 0.086 -0.066 0.098 -0.071 0.108 C -0.076 0.118 -0.075 0.12 -0.095 0.133 C -0.113 0.147 -0.131 0.143 -0.142 0.144 C -0.153 0.144 -0.162 0.14 -0.173 0.136 C -0.185 0.131 -0.195 0.122 -0.202 0.114 C -0.209 0.106 -0.212 0.096 -0.216 0.08 C -0.219 0.064 -0.219 0.056 -0.219 0.044 C -0.219 0.032 -0.219 0.02 -0.219 0.008 E" pathEditMode="relative" ptsTypes="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31505 C -0.06597 -0.30162 -0.11493 -0.26759 -0.11493 -0.24028 C -0.11493 -0.21574 -0.06702 -0.19746 -0.00295 -0.19746 C 0.06094 -0.19746 0.11493 -0.21574 0.11493 -0.24028 C 0.11493 -0.26759 0.05903 -0.27431 -0.00504 -0.25648 C -0.06806 -0.23611 -0.11493 -0.20208 -0.11493 -0.17708 C -0.11493 -0.15255 -0.06597 -0.13195 -0.00295 -0.13195 C 0.06094 -0.13195 0.11493 -0.15255 0.11493 -0.17708 C 0.11493 -0.20208 0.05903 -0.20903 -0.00399 -0.19074 C -0.06806 -0.17292 -0.11493 -0.13889 -0.11493 -0.11435 C -0.11493 -0.08704 -0.06597 -0.06667 -0.00209 -0.06667 C 0.06094 -0.06667 0.11493 -0.08704 0.11493 -0.11435 C 0.11493 -0.13681 0.05903 -0.14352 -0.00399 -0.12732 C -0.06702 -0.10949 -0.11493 -0.07338 -0.11493 -0.04838 C -0.11493 -0.02384 -0.06493 -0.00324 -0.00209 -0.00324 C 0.06302 -0.00324 0.11493 -0.02384 0.11493 -0.04838 C 0.11493 -0.07338 0.06007 -0.08033 -0.00295 -0.06204 C -0.06597 -0.04421 -0.11493 -0.01019 -0.11493 0.01504 C -0.11493 0.04213 -0.06493 0.05995 -0.00104 0.05995 C 0.06302 0.05995 0.11493 0.03958 0.11493 0.01504 C 0.11493 -0.01019 0.06007 -0.0169 -0.00295 0.00139 C -0.06597 0.01921 -0.11493 0.05532 -0.11493 0.07824 C -0.11493 0.10278 -0.06406 0.12338 -0.00104 0.12338 C 0.06302 0.12338 0.11493 0.10278 0.11493 0.07824 C 0.11493 0.05532 0.06094 0.04907 -0.00295 0.06458 C -0.06597 0.08241 -0.11493 0.11852 -0.11493 0.14375 C -0.11493 0.1662 -0.06406 0.18866 1.94444E-6 0.18866 C 0.06406 0.18866 0.11493 0.16829 0.11493 0.14375 C 0.11493 0.11852 0.06094 0.1118 -0.00209 0.13009 C -0.06493 0.14838 -0.11597 0.18194 -0.11493 0.20694 C -0.11406 0.23148 -0.06406 0.25 1.94444E-6 0.25 C 0.06406 0.25 0.11493 0.2294 0.11493 0.20486 C 0.11493 0.18194 0.06302 0.175 1.94444E-6 0.19537 " pathEditMode="relative" rAng="0" ptsTypes="fffffffffffffffffffffffffffffffff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2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0.03073 0.09907 L 0.0599 3.33333E-6 L 0.09063 0.09907 L 0.12153 3.33333E-6 L 0.15035 0.09907 L 0.18108 3.33333E-6 L 0.21025 0.09907 L 0.24115 3.33333E-6 L 0.27188 0.09907 L 0.30105 3.33333E-6 L 0.33177 0.09907 L 0.36059 3.33333E-6 L 0.3915 0.09907 L 0.42223 3.33333E-6 L 0.45139 0.09907 L 0.4823 3.33333E-6 " pathEditMode="relative" rAng="0" ptsTypes="FFFFFFFFFFFFFFFFF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15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000"/>
                            </p:stCondLst>
                            <p:childTnLst>
                              <p:par>
                                <p:cTn id="73" presetID="3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24 -0.08425 C -0.05937 -0.02962 -0.02135 0.02709 0.0099 0.04977 C 0.05625 0.08612 0.10139 0.1 0.11007 0.08125 C 0.11702 0.06343 0.08577 0.01783 0.03924 -0.01851 C 0.00799 -0.0412 -0.04896 -0.05717 -0.09896 -0.05925 C -0.14739 -0.05717 -0.20607 -0.0412 -0.23732 -0.01851 C -0.28385 0.01783 -0.31493 0.06343 -0.30625 0.08125 C -0.29757 0.1 -0.25295 0.08612 -0.20798 0.04977 C -0.17673 0.02709 -0.13715 -0.02962 -0.11285 -0.08425 C -0.08698 -0.1412 -0.06962 -0.21643 -0.06962 -0.26388 C -0.06962 -0.3368 -0.0816 -0.39351 -0.09896 -0.39351 C -0.11458 -0.39351 -0.12847 -0.3368 -0.12847 -0.26388 C -0.12847 -0.21643 -0.10955 -0.1412 -0.08524 -0.08425 Z " pathEditMode="relative" rAng="0" ptsTypes="fffffffffffff">
                                      <p:cBhvr>
                                        <p:cTn id="74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3000"/>
                            </p:stCondLst>
                            <p:childTnLst>
                              <p:par>
                                <p:cTn id="76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C 0.00608 -0.01898 0.01459 -0.03703 0.03143 -0.03703 C 0.05052 -0.03703 0.05712 -0.01898 0.06337 -4.81481E-6 C 0.0717 0.02107 0.07795 0.0419 0.09931 0.0419 C 0.11823 0.0419 0.12448 0.02107 0.13299 -4.81481E-6 C 0.13698 -0.01898 0.14549 -0.03703 0.16441 -0.03703 C 0.18143 -0.03703 0.18976 -0.01898 0.19636 -4.81481E-6 C 0.20261 0.02107 0.21111 0.0419 0.23004 0.0419 C 0.24913 0.0419 0.26389 -4.81481E-6 0.26389 0.00024 C 0.26997 -0.01898 0.27656 -0.03703 0.29531 -0.03703 C 0.31441 -0.03703 0.32101 -0.01898 0.32726 -4.81481E-6 C 0.33559 0.02107 0.34184 0.0419 0.3632 0.0419 C 0.38212 0.0419 0.38837 0.02107 0.39462 -4.81481E-6 C 0.40313 -0.01898 0.40938 -0.03703 0.4283 -0.03703 C 0.44531 -0.03703 0.45365 -0.01898 0.46025 -4.81481E-6 C 0.4665 0.02107 0.475 0.0419 0.49393 0.0419 C 0.51302 0.0419 0.51927 0.02107 0.52778 -4.81481E-6 " pathEditMode="relative" rAng="0" ptsTypes="fffffffffffffffff">
                                      <p:cBhvr>
                                        <p:cTn id="77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89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79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 -0.008 -0.018 -0.016 -0.023 -0.016 c -0.031 0 -0.063 0.125 -0.063 0.25 c 0 -0.063 -0.016 -0.125 -0.031 -0.125 c -0.016 0 -0.031 0.063 -0.031 0.125 c 0 -0.031 -0.008 -0.063 -0.016 -0.063 c -0.008 0 -0.016 0.031 -0.016 0.063 c 0 -0.016 -0.004 -0.031 -0.008 -0.031 c -0.004 0 -0.008 0.016 -0.008 0.031 c 0 -0.008 -0.002 -0.016 -0.004 -0.016 c -0.001 0 -0.004 0.008 -0.004 0.016 c 0 -0.004 -0.001 -0.008 -0.002 -0.008 c 0 -0.001 -0.002 0.004 -0.002 0.008 c 0 -0.002 0 -0.004 -0.001 -0.004 c 0 0.001 -0.001 0.002 -0.001 0.004 c 0 -0.001 0 -0.002 0 -0.003 c -0.001 0 -0.001 0.001 -0.001 0.002 c -0.001 0 -0.001 -0.001 -0.001 -0.002 c -0.001 0 -0.001 0.001 -0.001 0.002 E" pathEditMode="relative" ptsTypes="">
                                      <p:cBhvr>
                                        <p:cTn id="80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7000"/>
                            </p:stCondLst>
                            <p:childTnLst>
                              <p:par>
                                <p:cTn id="82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3" presetID="2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2222E-6 C 0.03802 2.22222E-6 0.06892 0.08241 0.06892 0.18333 C 0.06892 0.24977 0.05608 0.3081 0.03698 0.34259 C 0.03698 0.34328 0.03594 0.34259 0.03594 0.34328 C 0.02899 0.35625 0.025 0.37708 0.025 0.40116 C 0.025 0.42268 0.02899 0.4412 0.03403 0.45463 C 0.04201 0.47546 0.04705 0.50764 0.04705 0.53958 C 0.04705 0.60856 0.02604 0.66458 -5.55556E-7 0.66458 C -0.02604 0.66458 -0.04705 0.60856 -0.04705 0.53958 C -0.04705 0.50764 -0.04201 0.47546 -0.03403 0.45463 C -0.02899 0.4412 -0.02604 0.42268 -0.02604 0.40116 C -0.02604 0.37708 -0.03003 0.35625 -0.03594 0.34259 C -0.03594 0.34328 -0.03698 0.34259 -0.03698 0.34328 C -0.05694 0.3081 -0.06996 0.24977 -0.06996 0.18333 C -0.06996 0.08241 -0.03906 2.22222E-6 -5.55556E-7 2.22222E-6 C -5.55556E-7 0.00046 -5.55556E-7 2.22222E-6 -5.55556E-7 0.00046 Z " pathEditMode="relative" rAng="0" ptsTypes="ffffffffffffffff">
                                      <p:cBhvr>
                                        <p:cTn id="104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3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6" presetID="1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0046 C 0.17673 0.00046 0.31788 -0.05255 0.31788 -0.11667 C 0.31788 -0.05255 0.45903 -0.00046 0.63646 -0.00046 C 0.45903 -0.00046 0.32048 0.05301 0.32048 0.11782 C 0.32048 0.05301 0.17673 0.00046 1.94444E-6 0.00046 Z " pathEditMode="relative" rAng="0" ptsTypes="fffff">
                                      <p:cBhvr>
                                        <p:cTn id="107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2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9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701 0.13981 C 0.18177 0.11898 0.19687 0.0956 0.21163 0.06643 C 0.25191 -0.01783 0.26267 -0.09954 0.23316 -0.11204 C 0.20312 -0.12709 0.14548 -0.06829 0.10521 0.01574 C 0.08368 0.06018 0.07118 0.10185 0.06684 0.13356 C 0.06041 0.15879 0.05833 0.18403 0.05833 0.21342 C 0.05833 0.3081 0.08594 0.38565 0.11823 0.38565 C 0.15 0.38565 0.1776 0.3081 0.1776 0.21342 C 0.1776 0.16898 0.17135 0.12731 0.16059 0.09815 C 0.15625 0.07268 0.14548 0.0456 0.13298 0.01782 C 0.09045 -0.06829 0.03281 -0.12709 0.00278 -0.11204 C -0.02674 -0.09746 -0.01597 -0.01783 0.02639 0.06829 C 0.0434 0.10833 0.06684 0.1419 0.09045 0.16528 C 0.10746 0.18611 0.12656 0.20509 0.15208 0.22407 C 0.22864 0.28472 0.30521 0.31204 0.32656 0.2868 C 0.34583 0.26204 0.3033 0.19236 0.22639 0.13356 C 0.19462 0.10833 0.16059 0.08935 0.13298 0.07662 C 0.10746 0.06389 0.07535 0.0537 0.04132 0.04745 C -0.05226 0.02662 -0.13316 0.03287 -0.13959 0.06643 C -0.14792 0.09815 -0.07778 0.13981 0.0158 0.16088 C 0.05833 0.16898 0.09896 0.17338 0.13073 0.17153 C 0.15851 0.17153 0.18837 0.16713 0.22014 0.16088 C 0.31371 0.13981 0.38437 0.0956 0.37535 0.06389 C 0.3691 0.03287 0.28819 0.02407 0.19462 0.0456 C 0.15 0.05579 0.1092 0.07037 0.08194 0.08727 C 0.05833 0.1 0.03489 0.11458 0.00955 0.13356 C -0.06528 0.19444 -0.1099 0.26204 -0.08854 0.2868 C -0.06927 0.31204 0.00955 0.28472 0.08368 0.22592 C 0.11996 0.19676 0.15 0.16713 0.16701 0.13981 Z " pathEditMode="relative" rAng="0" ptsTypes="fffffffffffffffffffffffffffff">
                                      <p:cBhvr>
                                        <p:cTn id="110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8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2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e7.pngegg.com/pngimages/832/937/png-clipart-kompot-fruit-confit-food-sauce-drink-food-frui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2349261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img2.freepng.ru/20180228/cgq/kisspng-varenye-jar-fruit-preserves-clip-art-raspberry-jar-5a975058307063.70787850151986594419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898" y="692696"/>
            <a:ext cx="2569941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16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47653"/>
            <a:ext cx="2224070" cy="2001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 descr="https://dostavka.smbars.ru/upload/iblock/12e/12eef6d5ee66bd6cf96e318ac2f1acf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784" y="4982207"/>
            <a:ext cx="1573307" cy="138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038" y="476672"/>
            <a:ext cx="2063701" cy="1193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2" name="Picture 10" descr="https://i.pinimg.com/originals/64/72/6f/64726fdb09912f936892a591ed1e989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615" y="4982207"/>
            <a:ext cx="2344588" cy="1557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https://s1.1zoom.ru/big3/198/Sweets_Ice_cream_Fruit_White_background_Balls_527056_3755x48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1991"/>
            <a:ext cx="1728192" cy="186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https://slatini.ru/wp-content/uploads/2018/04/4-4-1200x1200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262" y="2601991"/>
            <a:ext cx="2035210" cy="184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516744" y="2601991"/>
            <a:ext cx="207281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Что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готовят 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</a:rPr>
              <a:t>и</a:t>
            </a:r>
            <a:r>
              <a:rPr lang="ru-RU" sz="2800" b="1" dirty="0" smtClean="0">
                <a:solidFill>
                  <a:srgbClr val="C00000"/>
                </a:solidFill>
              </a:rPr>
              <a:t>з фруктов?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374097" y="2601990"/>
            <a:ext cx="2358106" cy="1691105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 стрелкой 3"/>
          <p:cNvCxnSpPr/>
          <p:nvPr/>
        </p:nvCxnSpPr>
        <p:spPr>
          <a:xfrm flipH="1" flipV="1">
            <a:off x="2411760" y="2276872"/>
            <a:ext cx="962337" cy="57606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5573740" y="2276872"/>
            <a:ext cx="870468" cy="57606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2744797" y="4034796"/>
            <a:ext cx="765242" cy="69034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4538976" y="4409492"/>
            <a:ext cx="1" cy="45966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570031" y="4108313"/>
            <a:ext cx="874177" cy="616831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863986" y="3521950"/>
            <a:ext cx="792502" cy="10299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 flipV="1">
            <a:off x="2263628" y="3447542"/>
            <a:ext cx="962338" cy="34657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 flipV="1">
            <a:off x="4559909" y="1879817"/>
            <a:ext cx="1" cy="57606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680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4218" y="1340768"/>
            <a:ext cx="34660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СОК ИЗ ЯБЛОК -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1318" y="2280724"/>
            <a:ext cx="31910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СОК ИЗ ГРУШ -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1318" y="3356992"/>
            <a:ext cx="32800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СОК ИЗ СЛИВ - 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6818" y="4365104"/>
            <a:ext cx="40671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СОК ИЗ ЛИМОНА - 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5445224"/>
            <a:ext cx="46390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СОК ИЗ АПЕЛЬСИНА - 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45251" y="1306240"/>
            <a:ext cx="25326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ЯБЛОЧНЫЙ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74175" y="2280724"/>
            <a:ext cx="24456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ГРУШЕВ</a:t>
            </a:r>
            <a:r>
              <a:rPr lang="ru-RU" sz="3600" b="1" dirty="0" smtClean="0">
                <a:solidFill>
                  <a:srgbClr val="C00000"/>
                </a:solidFill>
              </a:rPr>
              <a:t>ЫЙ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10062" y="3356991"/>
            <a:ext cx="2518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СЛИВОВ</a:t>
            </a:r>
            <a:r>
              <a:rPr lang="ru-RU" sz="3600" b="1" dirty="0" smtClean="0">
                <a:solidFill>
                  <a:srgbClr val="C00000"/>
                </a:solidFill>
              </a:rPr>
              <a:t>ЫЙ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 rot="19760644">
            <a:off x="4619191" y="3170929"/>
            <a:ext cx="435066" cy="8079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674127" y="4344781"/>
            <a:ext cx="2746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ЛИМОННЫЙ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57273" y="5445223"/>
            <a:ext cx="3597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АПЕЛЬСИНОВЫЙ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21350" y="620688"/>
            <a:ext cx="3482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«Доскажи словечко»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38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8" y="179270"/>
            <a:ext cx="7994405" cy="190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118" y="2564904"/>
            <a:ext cx="717728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 descr="https://s1.1zoom.ru/b5050/819/Fruit_Pineapples_Kiwi_Bananas_Orange_fruit_515690_1920x12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5695"/>
            <a:ext cx="2256182" cy="115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82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20" y="476672"/>
            <a:ext cx="7948089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61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772816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</a:rPr>
              <a:t>ПАЛЬЧИКОВАЯ ИГРА</a:t>
            </a:r>
          </a:p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«КОМПОТ»</a:t>
            </a:r>
            <a:endParaRPr lang="ru-RU" sz="4800" b="1" dirty="0">
              <a:solidFill>
                <a:srgbClr val="C0000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53" y="692696"/>
            <a:ext cx="7839075" cy="58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93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5.infourok.ru/uploads/ex/0df1/00068a18-b36f8c1f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15" y="557854"/>
            <a:ext cx="7231658" cy="542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2843808" y="1268760"/>
            <a:ext cx="1800200" cy="1195327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561386" y="4581128"/>
            <a:ext cx="1800200" cy="1195327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228184" y="2708920"/>
            <a:ext cx="1800200" cy="133934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10056" y="2442487"/>
            <a:ext cx="7231658" cy="1872208"/>
          </a:xfrm>
          <a:prstGeom prst="rect">
            <a:avLst/>
          </a:prstGeom>
          <a:pattFill prst="divot">
            <a:fgClr>
              <a:schemeClr val="accent6">
                <a:lumMod val="60000"/>
                <a:lumOff val="40000"/>
              </a:schemeClr>
            </a:fgClr>
            <a:bgClr>
              <a:schemeClr val="accent6">
                <a:lumMod val="40000"/>
                <a:lumOff val="60000"/>
              </a:schemeClr>
            </a:bgClr>
          </a:patt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20579" y="4350894"/>
            <a:ext cx="7231658" cy="1872208"/>
          </a:xfrm>
          <a:prstGeom prst="rect">
            <a:avLst/>
          </a:prstGeom>
          <a:pattFill prst="divot">
            <a:fgClr>
              <a:schemeClr val="accent6">
                <a:lumMod val="60000"/>
                <a:lumOff val="40000"/>
              </a:schemeClr>
            </a:fgClr>
            <a:bgClr>
              <a:schemeClr val="accent6">
                <a:lumMod val="40000"/>
                <a:lumOff val="60000"/>
              </a:schemeClr>
            </a:bgClr>
          </a:patt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24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7" grpId="0" animBg="1"/>
      <p:bldP spid="5" grpId="0" animBg="1"/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5400600" cy="4993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5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151606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88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477" y="1412776"/>
            <a:ext cx="1628575" cy="13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889" y="4078558"/>
            <a:ext cx="1448618" cy="1294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s://img2.freepng.ru/20180310/vkq/kisspng-question-mark-three-dimensional-space-illustration-3d-question-mark-5aa45b73ac00b8.353685081520720755704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511877"/>
            <a:ext cx="1499514" cy="149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klike.net/uploads/posts/2020-02/1581672871_15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4085397"/>
            <a:ext cx="1433831" cy="143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348" y="4244016"/>
            <a:ext cx="684738" cy="11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266" y="2489840"/>
            <a:ext cx="151606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03" y="4164706"/>
            <a:ext cx="1589989" cy="128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987" y="4117774"/>
            <a:ext cx="1448618" cy="1294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330" y="3198456"/>
            <a:ext cx="1628575" cy="13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5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889" y="2348880"/>
            <a:ext cx="151606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434" y="5111236"/>
            <a:ext cx="1448618" cy="1294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60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197997" cy="4755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https://avatars.mds.yandex.net/get-zen_doc/3512851/pub_5f13701d6562035e0168c18c_5f1373acb04fee2758e1e3ba/scale_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39473"/>
            <a:ext cx="1276872" cy="71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692696"/>
            <a:ext cx="2590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Решите задачу: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96136" y="3672637"/>
            <a:ext cx="15554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Ответ:</a:t>
            </a:r>
          </a:p>
          <a:p>
            <a:r>
              <a:rPr lang="ru-RU" sz="2800" b="1" dirty="0" smtClean="0">
                <a:solidFill>
                  <a:srgbClr val="7030A0"/>
                </a:solidFill>
              </a:rPr>
              <a:t>12 яблок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62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1" y="1700808"/>
            <a:ext cx="7839075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1260" y="652046"/>
            <a:ext cx="33832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Расскажи о фрукте: 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8197" name="Picture 5" descr="https://avatars.mds.yandex.net/get-pdb/406349/397abfc5-a386-4247-9fca-16c9b6ddff9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772" y="270521"/>
            <a:ext cx="1286271" cy="128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74" y="327393"/>
            <a:ext cx="2167294" cy="1312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770" y="337423"/>
            <a:ext cx="2080598" cy="131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002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4.infourok.ru/uploads/ex/0e41/000bba88-ed500e03/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7776863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1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ds05.infourok.ru/uploads/ex/0418/0010a5e7-34c396c4/hello_html_5895a86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786" y="1585780"/>
            <a:ext cx="252899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42" y="1700808"/>
            <a:ext cx="2409825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73319" y="689412"/>
            <a:ext cx="4847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Определите своё настроение: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4678021"/>
            <a:ext cx="36504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Я узнал много нового,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</a:rPr>
              <a:t>м</a:t>
            </a:r>
            <a:r>
              <a:rPr lang="ru-RU" sz="2800" b="1" dirty="0" smtClean="0">
                <a:solidFill>
                  <a:srgbClr val="C00000"/>
                </a:solidFill>
              </a:rPr>
              <a:t>не понравилось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9566" y="4709744"/>
            <a:ext cx="29274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Мне было скучно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</a:rPr>
              <a:t>и</a:t>
            </a:r>
            <a:r>
              <a:rPr lang="ru-RU" sz="2800" b="1" dirty="0" smtClean="0">
                <a:solidFill>
                  <a:srgbClr val="C00000"/>
                </a:solidFill>
              </a:rPr>
              <a:t> трудно</a:t>
            </a:r>
          </a:p>
        </p:txBody>
      </p:sp>
    </p:spTree>
    <p:extLst>
      <p:ext uri="{BB962C8B-B14F-4D97-AF65-F5344CB8AC3E}">
        <p14:creationId xmlns:p14="http://schemas.microsoft.com/office/powerpoint/2010/main" val="314817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ds04.infourok.ru/uploads/ex/0945/000796dc-104fb0c1/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3"/>
            <a:ext cx="6876256" cy="515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9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2976</TotalTime>
  <Words>511</Words>
  <Application>Microsoft Office PowerPoint</Application>
  <PresentationFormat>Экран (4:3)</PresentationFormat>
  <Paragraphs>122</Paragraphs>
  <Slides>32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Государственное бюджетное  общеобразовательное учреждение школа №7 Красносельского района Санкт-Петербурга</vt:lpstr>
      <vt:lpstr>Цель: создать условия для уточнения и систематизации знаний обучающихся о фруктах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Инга</dc:creator>
  <cp:lastModifiedBy>Инга</cp:lastModifiedBy>
  <cp:revision>54</cp:revision>
  <dcterms:created xsi:type="dcterms:W3CDTF">2021-10-30T07:57:52Z</dcterms:created>
  <dcterms:modified xsi:type="dcterms:W3CDTF">2021-11-01T10:25:47Z</dcterms:modified>
</cp:coreProperties>
</file>