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4" r:id="rId2"/>
    <p:sldId id="27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104BE84-D644-49C3-8CCE-7E0DE764C717}">
          <p14:sldIdLst>
            <p14:sldId id="264"/>
            <p14:sldId id="27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7"/>
    </mc:Choice>
    <mc:Fallback>
      <c:style val="17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539856129094972E-2"/>
          <c:y val="4.5184196158916889E-2"/>
          <c:w val="0.822530378147176"/>
          <c:h val="0.898550209093622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до занятия</c:v>
                </c:pt>
              </c:strCache>
            </c:strRef>
          </c:tx>
          <c:invertIfNegative val="0"/>
          <c:cat>
            <c:strRef>
              <c:f>Лист1!$B$1:$D$1</c:f>
              <c:strCache>
                <c:ptCount val="3"/>
                <c:pt idx="0">
                  <c:v>Самочувствие</c:v>
                </c:pt>
                <c:pt idx="1">
                  <c:v>Активность</c:v>
                </c:pt>
                <c:pt idx="2">
                  <c:v>Настроение</c:v>
                </c:pt>
              </c:strCache>
            </c:strRef>
          </c:cat>
          <c:val>
            <c:numRef>
              <c:f>Лист1!$B$2:$D$2</c:f>
              <c:numCache>
                <c:formatCode>General</c:formatCode>
                <c:ptCount val="3"/>
                <c:pt idx="0">
                  <c:v>5.2</c:v>
                </c:pt>
                <c:pt idx="1">
                  <c:v>4.2</c:v>
                </c:pt>
                <c:pt idx="2">
                  <c:v>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F94-4681-9B16-C7C8A29964FB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после занятия</c:v>
                </c:pt>
              </c:strCache>
            </c:strRef>
          </c:tx>
          <c:invertIfNegative val="0"/>
          <c:cat>
            <c:strRef>
              <c:f>Лист1!$B$1:$D$1</c:f>
              <c:strCache>
                <c:ptCount val="3"/>
                <c:pt idx="0">
                  <c:v>Самочувствие</c:v>
                </c:pt>
                <c:pt idx="1">
                  <c:v>Активность</c:v>
                </c:pt>
                <c:pt idx="2">
                  <c:v>Настроение</c:v>
                </c:pt>
              </c:strCache>
            </c:strRef>
          </c:cat>
          <c:val>
            <c:numRef>
              <c:f>Лист1!$B$3:$D$3</c:f>
              <c:numCache>
                <c:formatCode>General</c:formatCode>
                <c:ptCount val="3"/>
                <c:pt idx="0">
                  <c:v>5.8</c:v>
                </c:pt>
                <c:pt idx="1">
                  <c:v>4.5999999999999996</c:v>
                </c:pt>
                <c:pt idx="2">
                  <c:v>5.9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F94-4681-9B16-C7C8A29964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0855040"/>
        <c:axId val="190856576"/>
      </c:barChart>
      <c:catAx>
        <c:axId val="1908550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90856576"/>
        <c:crosses val="autoZero"/>
        <c:auto val="1"/>
        <c:lblAlgn val="ctr"/>
        <c:lblOffset val="100"/>
        <c:noMultiLvlLbl val="0"/>
      </c:catAx>
      <c:valAx>
        <c:axId val="190856576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9085504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0.78749</cdr:x>
      <cdr:y>0.09546</cdr:y>
    </cdr:from>
    <cdr:to>
      <cdr:x>0.88374</cdr:x>
      <cdr:y>0.17501</cdr:y>
    </cdr:to>
    <cdr:sp macro="" textlink="">
      <cdr:nvSpPr>
        <cdr:cNvPr id="3" name="Прямоугольник 2">
          <a:extLst xmlns:a="http://schemas.openxmlformats.org/drawingml/2006/main">
            <a:ext uri="{FF2B5EF4-FFF2-40B4-BE49-F238E27FC236}">
              <a16:creationId xmlns:a16="http://schemas.microsoft.com/office/drawing/2014/main" xmlns="" id="{88F17DED-9260-4E3A-A501-3CE4AC4EA5F7}"/>
            </a:ext>
          </a:extLst>
        </cdr:cNvPr>
        <cdr:cNvSpPr/>
      </cdr:nvSpPr>
      <cdr:spPr>
        <a:xfrm xmlns:a="http://schemas.openxmlformats.org/drawingml/2006/main">
          <a:off x="6480720" y="432048"/>
          <a:ext cx="792099" cy="36004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s-ES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ru-RU" dirty="0"/>
            <a:t>9%</a:t>
          </a:r>
        </a:p>
      </cdr:txBody>
    </cdr:sp>
  </cdr:relSizeAnchor>
  <cdr:relSizeAnchor xmlns:cdr="http://schemas.openxmlformats.org/drawingml/2006/chartDrawing">
    <cdr:from>
      <cdr:x>0.5</cdr:x>
      <cdr:y>0.22274</cdr:y>
    </cdr:from>
    <cdr:to>
      <cdr:x>0.59625</cdr:x>
      <cdr:y>0.30229</cdr:y>
    </cdr:to>
    <cdr:sp macro="" textlink="">
      <cdr:nvSpPr>
        <cdr:cNvPr id="2" name="Прямоугольник 1">
          <a:extLst xmlns:a="http://schemas.openxmlformats.org/drawingml/2006/main">
            <a:ext uri="{FF2B5EF4-FFF2-40B4-BE49-F238E27FC236}">
              <a16:creationId xmlns:a16="http://schemas.microsoft.com/office/drawing/2014/main" xmlns="" id="{88F17DED-9260-4E3A-A501-3CE4AC4EA5F7}"/>
            </a:ext>
          </a:extLst>
        </cdr:cNvPr>
        <cdr:cNvSpPr/>
      </cdr:nvSpPr>
      <cdr:spPr>
        <a:xfrm xmlns:a="http://schemas.openxmlformats.org/drawingml/2006/main">
          <a:off x="4114800" y="1008112"/>
          <a:ext cx="792088" cy="36004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s-ES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ru-RU" dirty="0"/>
            <a:t>7%</a:t>
          </a:r>
        </a:p>
      </cdr:txBody>
    </cdr:sp>
  </cdr:relSizeAnchor>
  <cdr:relSizeAnchor xmlns:cdr="http://schemas.openxmlformats.org/drawingml/2006/chartDrawing">
    <cdr:from>
      <cdr:x>0.2625</cdr:x>
      <cdr:y>0.09546</cdr:y>
    </cdr:from>
    <cdr:to>
      <cdr:x>0.28875</cdr:x>
      <cdr:y>0.1591</cdr:y>
    </cdr:to>
    <cdr:sp macro="" textlink="">
      <cdr:nvSpPr>
        <cdr:cNvPr id="4" name="Стрелка: вниз 3">
          <a:extLst xmlns:a="http://schemas.openxmlformats.org/drawingml/2006/main">
            <a:ext uri="{FF2B5EF4-FFF2-40B4-BE49-F238E27FC236}">
              <a16:creationId xmlns:a16="http://schemas.microsoft.com/office/drawing/2014/main" xmlns="" id="{5B0D3069-5728-4D6A-9FDB-9CAFF870A621}"/>
            </a:ext>
          </a:extLst>
        </cdr:cNvPr>
        <cdr:cNvSpPr/>
      </cdr:nvSpPr>
      <cdr:spPr>
        <a:xfrm xmlns:a="http://schemas.openxmlformats.org/drawingml/2006/main" rot="10800000">
          <a:off x="2160240" y="432048"/>
          <a:ext cx="216024" cy="288032"/>
        </a:xfrm>
        <a:prstGeom xmlns:a="http://schemas.openxmlformats.org/drawingml/2006/main" prst="downArrow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0.50749</cdr:x>
      <cdr:y>0.23865</cdr:y>
    </cdr:from>
    <cdr:to>
      <cdr:x>0.53374</cdr:x>
      <cdr:y>0.30229</cdr:y>
    </cdr:to>
    <cdr:sp macro="" textlink="">
      <cdr:nvSpPr>
        <cdr:cNvPr id="5" name="Стрелка: вниз 4">
          <a:extLst xmlns:a="http://schemas.openxmlformats.org/drawingml/2006/main">
            <a:ext uri="{FF2B5EF4-FFF2-40B4-BE49-F238E27FC236}">
              <a16:creationId xmlns:a16="http://schemas.microsoft.com/office/drawing/2014/main" xmlns="" id="{59611617-BC77-43DE-A05E-452D509AE815}"/>
            </a:ext>
          </a:extLst>
        </cdr:cNvPr>
        <cdr:cNvSpPr/>
      </cdr:nvSpPr>
      <cdr:spPr>
        <a:xfrm xmlns:a="http://schemas.openxmlformats.org/drawingml/2006/main" rot="10800000">
          <a:off x="4176464" y="1080120"/>
          <a:ext cx="216024" cy="288032"/>
        </a:xfrm>
        <a:prstGeom xmlns:a="http://schemas.openxmlformats.org/drawingml/2006/main" prst="downArrow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0.79624</cdr:x>
      <cdr:y>0.11932</cdr:y>
    </cdr:from>
    <cdr:to>
      <cdr:x>0.82249</cdr:x>
      <cdr:y>0.17501</cdr:y>
    </cdr:to>
    <cdr:sp macro="" textlink="">
      <cdr:nvSpPr>
        <cdr:cNvPr id="6" name="Стрелка: вниз 5">
          <a:extLst xmlns:a="http://schemas.openxmlformats.org/drawingml/2006/main">
            <a:ext uri="{FF2B5EF4-FFF2-40B4-BE49-F238E27FC236}">
              <a16:creationId xmlns:a16="http://schemas.microsoft.com/office/drawing/2014/main" xmlns="" id="{59611617-BC77-43DE-A05E-452D509AE815}"/>
            </a:ext>
          </a:extLst>
        </cdr:cNvPr>
        <cdr:cNvSpPr/>
      </cdr:nvSpPr>
      <cdr:spPr>
        <a:xfrm xmlns:a="http://schemas.openxmlformats.org/drawingml/2006/main" rot="10800000">
          <a:off x="6552727" y="540060"/>
          <a:ext cx="216027" cy="252028"/>
        </a:xfrm>
        <a:prstGeom xmlns:a="http://schemas.openxmlformats.org/drawingml/2006/main" prst="downArrow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7B4057-BB75-4C61-9D1D-2C0D18E3E1CE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3FEDF-1F7A-4C64-BA5D-0E50852D27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262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xmlns="" id="{2EB44DF2-DFDE-4E59-923B-1BFF7D931C9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9pPr>
          </a:lstStyle>
          <a:p>
            <a:fld id="{18747F66-EB0E-4CC9-9D24-C4C43F8455CD}" type="slidenum">
              <a:rPr lang="ru-RU" altLang="ru-RU" sz="1200">
                <a:solidFill>
                  <a:srgbClr val="000000"/>
                </a:solidFill>
              </a:rPr>
              <a:pPr/>
              <a:t>4</a:t>
            </a:fld>
            <a:endParaRPr lang="ru-RU" altLang="ru-RU" sz="1200">
              <a:solidFill>
                <a:srgbClr val="000000"/>
              </a:solidFill>
            </a:endParaRPr>
          </a:p>
        </p:txBody>
      </p:sp>
      <p:sp>
        <p:nvSpPr>
          <p:cNvPr id="20483" name="Rectangle 1">
            <a:extLst>
              <a:ext uri="{FF2B5EF4-FFF2-40B4-BE49-F238E27FC236}">
                <a16:creationId xmlns:a16="http://schemas.microsoft.com/office/drawing/2014/main" xmlns="" id="{F5EC30BF-2469-4D28-AC6D-5611EFBDDC3A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xmlns="" id="{96023468-B1A1-49C0-9FC9-608F27112AB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91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3FEDF-1F7A-4C64-BA5D-0E50852D270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703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085B210D-A21F-4ADB-B17C-7FEC0AFDAD7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E912B8-C770-46D1-9226-1AE42EF1788C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xmlns="" id="{F146E052-CBF7-40BA-8AF3-4C8E8B9E80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xmlns="" id="{DF475D43-E0EF-49BE-AF5F-7290D1F74C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C4E333-1358-418E-8504-599B7553C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C15D345-9246-4EAE-91B6-5C8CAD5DFA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59AB695-EF66-499F-A080-1B0EC40D9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7613AD4-6F31-47AA-9576-CB39F32B8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7D35069-0A17-4C09-B224-2C372BD52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65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F9F8B9-A886-4C6A-BC9B-7F84C5DBF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1A22FE8-1973-4E07-B8CB-7A7FF9FD9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7B47DD1-A2FC-4A09-8EA6-212DEF53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F1910B9-66B6-4B73-AC2C-A872B4D6A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6EC048F-535E-4C0D-8CEA-4F364F5E2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40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5147A4-8F53-46FB-9598-9F777975A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813A9EE-0E6E-41DF-A2C4-490B84A36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EC9E0D-6EFE-4DA8-80ED-814190F04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AFEABA9-6E3A-4A16-8909-06F9EB36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041D9E8-1010-489D-9D4E-0B9EC5CFC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0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066038-4D4D-48DB-AE91-22BFF0ABA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4ECE024-F2E9-468C-B57C-E7063C670B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4CB65FC-2C7F-4C70-94FD-7358495CE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93FF807-9B89-4439-9C82-6FF2AA48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415BAC5-013A-474C-901B-C0C4C23D6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E689E8C-8295-4589-BC33-9DFA84B97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48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2424B42-7BC0-4ECE-8AEA-1827FAA11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C92EFAB-695C-41AF-931C-8488B1D76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DE9EBFC-B90C-4B8A-B6A4-C686AB3AF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BC6A366-B946-4BB3-A9F0-3AE7DCC986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0F84AD7-6C47-473B-8687-C6A879F80E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BF956F0A-6C1E-4B14-BDE7-C49EB9DE0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3615BA7-D796-4A81-80E8-2F15EB9D3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C05D7272-AFDB-4FE3-840D-B040E62D8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1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79A0AE-148A-4133-99D9-3AE53AACE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EAA3020-8967-4887-AB24-4E554BCD7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9FA706C-F411-40C9-9839-5AE9C0739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6F362B8-3544-4B39-9647-E08C4D2EF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19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E8B2BAB-124B-4929-B3C3-3406278DC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AA7CEF9D-7EDE-4D91-9338-5A1C9519C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D90D8C7-9C94-4422-BCBD-510661E1F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1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5E9677-B7C3-4E02-9E6A-730B6DC75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3E9B84-4662-4723-99B2-470942205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8E300BE-2871-41A5-B1C5-6BB634E46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D7879A1-E3A8-4BD2-AF59-E59D1757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5985EB1-7BA0-401D-A55D-F2C5F079F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22B029E-1F23-4BDB-915B-7C329BDDA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BBCDA6D-45CB-41D9-9426-FAC324F78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078162E-D0C6-4D29-9921-73FB89F39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6327E12-0065-4C5A-8B6F-50E095E0C5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BA060CD-9492-4DE8-97A0-6CB4A1AB5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CD76929-ED6C-47A8-8D60-EA1505366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6799921-E4F5-499E-A93F-2F2E77A33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43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D08FA8-9061-4AD2-AED8-5A2995B2A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C11C133-B64F-49DC-8B28-93CAF9761F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8324541-4517-4901-8C22-82D0897E9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6C55010-B1E7-4EB2-A883-447140F2F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8881F51-9FA6-49F2-8C40-4752DD7E3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66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92A6E44-D66C-48BD-BAB1-0621FD3175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778F171-F819-4A5F-9C29-8E19E89B6C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7813EDF-BF8C-4B7D-B7D5-2EA268806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EBFCF3C-371E-44B9-A730-4A06A930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2ABC24-97D0-4558-B428-7FDEDFFEE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46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3F2EA7-A99E-45BD-AC0E-945C62095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85E979F-242B-4371-90AA-5465ECD529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679266C-69D6-4B61-9F32-C810652608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CD60F7F-22E2-41BC-9E15-A86C85E446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3563667-F77A-4F71-B42A-B02778270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262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xmlns="" id="{401CAC44-BD1B-48DA-B33C-E28EA4BFAD0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blackGray">
          <a:xfrm>
            <a:off x="35496" y="2564904"/>
            <a:ext cx="9073008" cy="1243322"/>
          </a:xfrm>
        </p:spPr>
        <p:txBody>
          <a:bodyPr anchor="ctr">
            <a:noAutofit/>
          </a:bodyPr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СНИЖЕНИЕ УРОВНЯ ФРУСТРИРОВАННОСТИ У СТАРШИХ ШКОЛЬНИКОВ В ПЕРИОД ПОДГОТОВКИ ЕГЭ ПОСРЕДСТВОМ СОЦИАЛЬНО-ПСИХОЛОГИЧЕСКОГО ТРЕНИНГА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altLang="ru-RU" sz="2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xmlns="" id="{C87A9B99-D202-487B-B483-A72B80C3D1C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03237" y="4146835"/>
            <a:ext cx="8137525" cy="1870907"/>
          </a:xfrm>
        </p:spPr>
        <p:txBody>
          <a:bodyPr>
            <a:noAutofit/>
          </a:bodyPr>
          <a:lstStyle/>
          <a:p>
            <a:pPr algn="l">
              <a:lnSpc>
                <a:spcPct val="80000"/>
              </a:lnSpc>
            </a:pPr>
            <a:endParaRPr lang="ru-RU" altLang="ru-RU" dirty="0">
              <a:latin typeface="+mj-lt"/>
            </a:endParaRPr>
          </a:p>
          <a:p>
            <a:pPr algn="l">
              <a:lnSpc>
                <a:spcPct val="80000"/>
              </a:lnSpc>
            </a:pPr>
            <a:r>
              <a:rPr lang="ru-RU" altLang="ru-RU" b="1" dirty="0">
                <a:latin typeface="+mj-lt"/>
              </a:rPr>
              <a:t>Выполнил </a:t>
            </a:r>
            <a:r>
              <a:rPr lang="ru-RU" altLang="ru-RU" b="1" dirty="0">
                <a:latin typeface="+mj-lt"/>
              </a:rPr>
              <a:t> </a:t>
            </a:r>
            <a:r>
              <a:rPr lang="ru-RU" altLang="ru-RU" b="1" dirty="0" smtClean="0">
                <a:latin typeface="+mj-lt"/>
              </a:rPr>
              <a:t>учитель истории и обществознания: </a:t>
            </a:r>
            <a:r>
              <a:rPr lang="ru-RU" altLang="ru-RU" b="1" dirty="0">
                <a:latin typeface="+mj-lt"/>
              </a:rPr>
              <a:t>		                                                              </a:t>
            </a:r>
            <a:r>
              <a:rPr lang="ru-RU" altLang="ru-RU" b="1" dirty="0" err="1" smtClean="0">
                <a:latin typeface="+mj-lt"/>
              </a:rPr>
              <a:t>Курума</a:t>
            </a:r>
            <a:r>
              <a:rPr lang="ru-RU" altLang="ru-RU" b="1" dirty="0" smtClean="0">
                <a:latin typeface="+mj-lt"/>
              </a:rPr>
              <a:t> Анатолий Анатольевич</a:t>
            </a:r>
            <a:endParaRPr lang="ru-RU" altLang="ru-RU" b="1" dirty="0">
              <a:latin typeface="+mj-lt"/>
            </a:endParaRPr>
          </a:p>
          <a:p>
            <a:pPr algn="l">
              <a:lnSpc>
                <a:spcPct val="80000"/>
              </a:lnSpc>
            </a:pPr>
            <a:endParaRPr lang="ru-RU" altLang="ru-RU" b="1" dirty="0">
              <a:latin typeface="+mj-lt"/>
            </a:endParaRPr>
          </a:p>
          <a:p>
            <a:pPr algn="l">
              <a:lnSpc>
                <a:spcPct val="80000"/>
              </a:lnSpc>
            </a:pPr>
            <a:r>
              <a:rPr lang="ru-RU" altLang="ru-RU" dirty="0">
                <a:latin typeface="+mj-lt"/>
              </a:rPr>
              <a:t>		</a:t>
            </a:r>
          </a:p>
          <a:p>
            <a:pPr algn="l">
              <a:lnSpc>
                <a:spcPct val="80000"/>
              </a:lnSpc>
            </a:pPr>
            <a:endParaRPr lang="ru-RU" altLang="ru-RU" dirty="0">
              <a:latin typeface="+mj-lt"/>
            </a:endParaRPr>
          </a:p>
          <a:p>
            <a:r>
              <a:rPr lang="ru-RU" dirty="0">
                <a:effectLst/>
                <a:latin typeface="+mj-lt"/>
                <a:ea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+mj-lt"/>
                <a:ea typeface="Times New Roman" panose="02020603050405020304" pitchFamily="18" charset="0"/>
              </a:rPr>
            </a:br>
            <a:endParaRPr lang="ru-RU" altLang="ru-RU" b="1" i="1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3FD2D82A-A1C6-4B39-A95E-58E8F91A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26B09-84BB-434A-8879-CDBAE146BBC4}" type="slidenum">
              <a:rPr lang="ru-RU" altLang="ru-RU">
                <a:latin typeface="+mj-lt"/>
              </a:rPr>
              <a:pPr/>
              <a:t>1</a:t>
            </a:fld>
            <a:endParaRPr lang="ru-RU" altLang="ru-RU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4C81C0-C0C5-4FF4-A030-957EF01AE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effectLst/>
                <a:ea typeface="Batang" panose="02030600000101010101" pitchFamily="18" charset="-127"/>
              </a:rPr>
              <a:t>Актуальность темы исследования</a:t>
            </a:r>
            <a:endParaRPr lang="ru-RU" sz="4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AC47A0-D4F9-4B37-8FF2-FABADECCFD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825625"/>
            <a:ext cx="8064896" cy="4351338"/>
          </a:xfrm>
        </p:spPr>
        <p:txBody>
          <a:bodyPr>
            <a:normAutofit/>
          </a:bodyPr>
          <a:lstStyle/>
          <a:p>
            <a:r>
              <a:rPr lang="ru-RU" sz="2400" dirty="0">
                <a:effectLst/>
                <a:ea typeface="Batang" panose="02030600000101010101" pitchFamily="18" charset="-127"/>
              </a:rPr>
              <a:t>Актуальность нашего аспекта исследования определяется целенаправленным изучением уровня влияния разработанного нами курса на личностный рост юношей и девушек, успешности преодоления ими психологических проблем, связанных с критическим, переходным возрастом, а также эффективности тренинга в плане адекватной социально-психологической адаптации учащихся к современной жизни. Решение этого вопроса является настоятельно необходимым в связи с имеющимися фактами повышения преступности среди юношей и девушек, резким ростом числа учащихся, имеющих наркотическую зависимость.</a:t>
            </a:r>
            <a:endParaRPr lang="ru-RU" sz="2400" dirty="0">
              <a:effectLst/>
              <a:ea typeface="Times New Roman" panose="02020603050405020304" pitchFamily="18" charset="0"/>
            </a:endParaRPr>
          </a:p>
          <a:p>
            <a:endParaRPr lang="ru-RU" sz="2400" dirty="0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85FCEA38-FF31-4442-A21C-C30CCE61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AE726B09-84BB-434A-8879-CDBAE146BBC4}" type="slidenum">
              <a:rPr lang="ru-RU" altLang="ru-RU">
                <a:latin typeface="+mj-lt"/>
              </a:rPr>
              <a:pPr/>
              <a:t>2</a:t>
            </a:fld>
            <a:endParaRPr lang="ru-RU" alt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45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xmlns="" id="{E0B7BBC9-B4A6-4DFF-80CE-A88A7754AC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4000" b="1" dirty="0"/>
              <a:t>Цель и задачи выпускной квалификационной работы</a:t>
            </a:r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xmlns="" id="{F46D89FC-6842-493B-9152-85AF52A296C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>
            <a:normAutofit/>
          </a:bodyPr>
          <a:lstStyle/>
          <a:p>
            <a:endParaRPr lang="ru-RU" altLang="ru-RU" sz="2800" b="1" dirty="0"/>
          </a:p>
          <a:p>
            <a:r>
              <a:rPr lang="ru-RU" altLang="ru-RU" sz="2800" b="1" dirty="0"/>
              <a:t>Цель: </a:t>
            </a:r>
            <a:r>
              <a:rPr lang="ru-RU" altLang="ru-RU" sz="2800" dirty="0"/>
              <a:t>Исследование процесса снижения уровня фрустрированности старших школьников в период подготовки ЕГЭ посредством социально-психологического тренинга.</a:t>
            </a:r>
            <a:r>
              <a:rPr lang="ru-RU" altLang="ru-RU" sz="2800" b="1" dirty="0"/>
              <a:t> </a:t>
            </a:r>
          </a:p>
          <a:p>
            <a:r>
              <a:rPr lang="ru-RU" altLang="ru-RU" sz="2800" b="1" dirty="0"/>
              <a:t>Задачи: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2000" dirty="0">
                <a:effectLst/>
                <a:ea typeface="Times New Roman" panose="02020603050405020304" pitchFamily="18" charset="0"/>
              </a:rPr>
              <a:t>изучить личностные особенности выпускников во взаимосвязи с уровнем фрустрации перед экзаменами;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2000" dirty="0">
                <a:ea typeface="Times New Roman" panose="02020603050405020304" pitchFamily="18" charset="0"/>
              </a:rPr>
              <a:t>определить половозрастные особенности проявления фрустрации перед экзаменами у школьников;</a:t>
            </a:r>
          </a:p>
          <a:p>
            <a:pPr marL="800100" lvl="1" indent="-342900">
              <a:buFont typeface="+mj-lt"/>
              <a:buAutoNum type="arabicPeriod"/>
            </a:pPr>
            <a:r>
              <a:rPr lang="ru-RU" sz="2000" dirty="0">
                <a:effectLst/>
                <a:ea typeface="Times New Roman" panose="02020603050405020304" pitchFamily="18" charset="0"/>
              </a:rPr>
              <a:t>изучить возможность применения коррекционно-развивающих воздействий, направленных на снижение уровня фрустрации перед экзаменами у выпускников.</a:t>
            </a:r>
          </a:p>
          <a:p>
            <a:pPr marL="800100" lvl="1" indent="-342900">
              <a:buFont typeface="+mj-lt"/>
              <a:buAutoNum type="arabicPeriod"/>
            </a:pPr>
            <a:endParaRPr lang="ru-RU" sz="1800" dirty="0">
              <a:ea typeface="Times New Roman" panose="02020603050405020304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endParaRPr lang="ru-RU" sz="1800" dirty="0">
              <a:effectLst/>
              <a:ea typeface="Times New Roman" panose="02020603050405020304" pitchFamily="18" charset="0"/>
            </a:endParaRPr>
          </a:p>
          <a:p>
            <a:pPr lvl="1">
              <a:buFontTx/>
              <a:buNone/>
            </a:pPr>
            <a:endParaRPr lang="ru-RU" altLang="ru-RU" sz="2400" dirty="0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F7677076-6497-41C3-B421-FA9AC07C8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C66C-72A6-4B67-B695-FBAEB9B19CE0}" type="slidenum">
              <a:rPr lang="ru-RU" altLang="ru-RU"/>
              <a:pPr/>
              <a:t>3</a:t>
            </a:fld>
            <a:endParaRPr lang="ru-RU" alt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>
            <a:extLst>
              <a:ext uri="{FF2B5EF4-FFF2-40B4-BE49-F238E27FC236}">
                <a16:creationId xmlns:a16="http://schemas.microsoft.com/office/drawing/2014/main" xmlns="" id="{D67CD593-378A-4BC4-BE47-F6EF2E7D4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136524"/>
            <a:ext cx="5759450" cy="1309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5000" rIns="90000" bIns="450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DejaVu Sans Condensed" charset="0"/>
              </a:defRPr>
            </a:lvl9pPr>
          </a:lstStyle>
          <a:p>
            <a:pPr algn="ctr" eaLnBrk="1" hangingPunct="1"/>
            <a:r>
              <a:rPr lang="ru-RU" altLang="ru-RU" sz="4000" b="1" dirty="0">
                <a:solidFill>
                  <a:schemeClr val="tx1"/>
                </a:solidFill>
                <a:latin typeface="+mj-lt"/>
              </a:rPr>
              <a:t>Объект и предмет</a:t>
            </a:r>
            <a:br>
              <a:rPr lang="ru-RU" altLang="ru-RU" sz="4000" b="1" dirty="0">
                <a:solidFill>
                  <a:schemeClr val="tx1"/>
                </a:solidFill>
                <a:latin typeface="+mj-lt"/>
              </a:rPr>
            </a:br>
            <a:r>
              <a:rPr lang="ru-RU" altLang="ru-RU" sz="4000" b="1" dirty="0">
                <a:solidFill>
                  <a:schemeClr val="tx1"/>
                </a:solidFill>
                <a:latin typeface="+mj-lt"/>
              </a:rPr>
              <a:t>исследования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00B9C82-946F-4A03-82E7-740F53A97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cs typeface="Times New Roman" panose="02020603050405020304" pitchFamily="18" charset="0"/>
              </a:rPr>
              <a:t>Объект исследования - </a:t>
            </a:r>
            <a:r>
              <a:rPr lang="ru-RU" sz="3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старшие школьники в общеобразовательном учебном заведении.</a:t>
            </a:r>
          </a:p>
          <a:p>
            <a:pPr marL="0" indent="0">
              <a:buNone/>
            </a:pPr>
            <a:endParaRPr lang="ru-RU" sz="3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cs typeface="Times New Roman" panose="02020603050405020304" pitchFamily="18" charset="0"/>
              </a:rPr>
              <a:t>Предмет исследования - </a:t>
            </a:r>
            <a:r>
              <a:rPr lang="ru-RU" sz="3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взаимосвязь личностных характеристик и уровня фрустрации перед экзаменами у старших школьников.</a:t>
            </a:r>
            <a:endParaRPr lang="ru-RU" sz="3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36E7F2-C437-4E00-A642-0374A3F5A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758C-1743-4E52-ADD2-C0297A3A0ECB}" type="slidenum">
              <a:rPr lang="ru-RU" altLang="ru-RU"/>
              <a:pPr/>
              <a:t>4</a:t>
            </a:fld>
            <a:endParaRPr lang="ru-RU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7F93A692-A0ED-4A1F-B590-D2FB585653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15816" y="116632"/>
            <a:ext cx="3583310" cy="1325563"/>
          </a:xfrm>
        </p:spPr>
        <p:txBody>
          <a:bodyPr/>
          <a:lstStyle/>
          <a:p>
            <a:r>
              <a:rPr lang="ru-RU" altLang="ru-RU" sz="4000" b="1" dirty="0"/>
              <a:t>Фрустрация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D97502F-7733-4D5F-AF94-26BE6B978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>
            <a:normAutofit/>
          </a:bodyPr>
          <a:lstStyle/>
          <a:p>
            <a:r>
              <a:rPr lang="ru-RU" sz="3200" i="0" dirty="0">
                <a:solidFill>
                  <a:srgbClr val="000000"/>
                </a:solidFill>
                <a:effectLst/>
              </a:rPr>
              <a:t>Фрустрация (с латинского «обман», «крушение надежд», «неудача», «обманутые ожидания», «расстройство замыслов») – это состояние сознания, возникает, когда желающий достигнуть поставленных целей или удовлетворить потребности сталкивается с тем или иным непреодолимым для него препятствием или препятствиями. 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DEF36D91-DE17-4FDF-8DD4-045A2AFB2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758C-1743-4E52-ADD2-C0297A3A0ECB}" type="slidenum">
              <a:rPr lang="ru-RU" altLang="ru-RU"/>
              <a:pPr/>
              <a:t>5</a:t>
            </a:fld>
            <a:endParaRPr lang="ru-RU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D14DD8FD-BC3E-43F7-B45E-67FDE6D1B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331297"/>
              </p:ext>
            </p:extLst>
          </p:nvPr>
        </p:nvGraphicFramePr>
        <p:xfrm>
          <a:off x="562230" y="1196752"/>
          <a:ext cx="7953120" cy="1219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41732">
                  <a:extLst>
                    <a:ext uri="{9D8B030D-6E8A-4147-A177-3AD203B41FA5}">
                      <a16:colId xmlns:a16="http://schemas.microsoft.com/office/drawing/2014/main" xmlns="" val="1334561080"/>
                    </a:ext>
                  </a:extLst>
                </a:gridCol>
                <a:gridCol w="1550859">
                  <a:extLst>
                    <a:ext uri="{9D8B030D-6E8A-4147-A177-3AD203B41FA5}">
                      <a16:colId xmlns:a16="http://schemas.microsoft.com/office/drawing/2014/main" xmlns="" val="1092293957"/>
                    </a:ext>
                  </a:extLst>
                </a:gridCol>
                <a:gridCol w="1550859">
                  <a:extLst>
                    <a:ext uri="{9D8B030D-6E8A-4147-A177-3AD203B41FA5}">
                      <a16:colId xmlns:a16="http://schemas.microsoft.com/office/drawing/2014/main" xmlns="" val="823947758"/>
                    </a:ext>
                  </a:extLst>
                </a:gridCol>
                <a:gridCol w="1479280">
                  <a:extLst>
                    <a:ext uri="{9D8B030D-6E8A-4147-A177-3AD203B41FA5}">
                      <a16:colId xmlns:a16="http://schemas.microsoft.com/office/drawing/2014/main" xmlns="" val="3108467806"/>
                    </a:ext>
                  </a:extLst>
                </a:gridCol>
                <a:gridCol w="1630390">
                  <a:extLst>
                    <a:ext uri="{9D8B030D-6E8A-4147-A177-3AD203B41FA5}">
                      <a16:colId xmlns:a16="http://schemas.microsoft.com/office/drawing/2014/main" xmlns="" val="214984893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Респонденты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Очень      низкие показатели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Низкие показатели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Высокие показатели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Очень    высокие показатели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extLst>
                  <a:ext uri="{0D108BD9-81ED-4DB2-BD59-A6C34878D82A}">
                    <a16:rowId xmlns:a16="http://schemas.microsoft.com/office/drawing/2014/main" xmlns="" val="4035720404"/>
                  </a:ext>
                </a:extLst>
              </a:tr>
              <a:tr h="216024">
                <a:tc gridSpan="5">
                  <a:txBody>
                    <a:bodyPr/>
                    <a:lstStyle/>
                    <a:p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222375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Девушки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21,3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57,3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7,1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14,3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extLst>
                  <a:ext uri="{0D108BD9-81ED-4DB2-BD59-A6C34878D82A}">
                    <a16:rowId xmlns:a16="http://schemas.microsoft.com/office/drawing/2014/main" xmlns="" val="278764408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Юноши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63,6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27,3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9,1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нет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7624" marR="17624" marT="0" marB="0"/>
                </a:tc>
                <a:extLst>
                  <a:ext uri="{0D108BD9-81ED-4DB2-BD59-A6C34878D82A}">
                    <a16:rowId xmlns:a16="http://schemas.microsoft.com/office/drawing/2014/main" xmlns="" val="2310679647"/>
                  </a:ext>
                </a:extLst>
              </a:tr>
            </a:tbl>
          </a:graphicData>
        </a:graphic>
      </p:graphicFrame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0CFCEAAB-FDD0-4917-B3E8-3217EF550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95" y="332656"/>
            <a:ext cx="8352928" cy="64008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Процентное соотношение респондентов</a:t>
            </a:r>
            <a:r>
              <a:rPr lang="en-US" sz="2800" b="1" dirty="0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 </a:t>
            </a:r>
            <a:r>
              <a:rPr lang="ru-RU" sz="2800" b="1" dirty="0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с различной выраженностью социальной фрустрированности</a:t>
            </a:r>
            <a:endParaRPr lang="ru-RU" sz="28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xmlns="" id="{88F00924-C59C-4D38-8B16-5FA6911ED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758C-1743-4E52-ADD2-C0297A3A0ECB}" type="slidenum">
              <a:rPr lang="ru-RU" altLang="ru-RU"/>
              <a:pPr/>
              <a:t>6</a:t>
            </a:fld>
            <a:endParaRPr lang="ru-RU" altLang="ru-RU" dirty="0"/>
          </a:p>
        </p:txBody>
      </p:sp>
      <p:sp>
        <p:nvSpPr>
          <p:cNvPr id="10" name="Текст 8">
            <a:extLst>
              <a:ext uri="{FF2B5EF4-FFF2-40B4-BE49-F238E27FC236}">
                <a16:creationId xmlns:a16="http://schemas.microsoft.com/office/drawing/2014/main" xmlns="" id="{660C2899-5A3D-4854-8805-DEC8593D6990}"/>
              </a:ext>
            </a:extLst>
          </p:cNvPr>
          <p:cNvSpPr txBox="1">
            <a:spLocks/>
          </p:cNvSpPr>
          <p:nvPr/>
        </p:nvSpPr>
        <p:spPr>
          <a:xfrm>
            <a:off x="611560" y="2905425"/>
            <a:ext cx="8352928" cy="64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b="1" dirty="0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Ведущий </a:t>
            </a:r>
            <a:r>
              <a:rPr lang="ru-RU" sz="2800" b="1" dirty="0" err="1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фрустратор</a:t>
            </a:r>
            <a:r>
              <a:rPr lang="ru-RU" sz="2800" b="1" dirty="0">
                <a:solidFill>
                  <a:schemeClr val="tx1"/>
                </a:solidFill>
                <a:effectLst/>
                <a:latin typeface="+mj-lt"/>
                <a:ea typeface="Batang" panose="02030600000101010101" pitchFamily="18" charset="-127"/>
              </a:rPr>
              <a:t> в различных сферах жизни девушек и юношей</a:t>
            </a:r>
            <a:endParaRPr lang="ru-RU" sz="2800" b="1" dirty="0">
              <a:solidFill>
                <a:schemeClr val="tx1"/>
              </a:solidFill>
              <a:latin typeface="+mj-lt"/>
            </a:endParaRP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753B4AA7-8F47-4D7C-93A2-E526FDF774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443702"/>
              </p:ext>
            </p:extLst>
          </p:nvPr>
        </p:nvGraphicFramePr>
        <p:xfrm>
          <a:off x="251521" y="3711397"/>
          <a:ext cx="8712967" cy="240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xmlns="" val="1091080417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3261826319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357159115"/>
                    </a:ext>
                  </a:extLst>
                </a:gridCol>
                <a:gridCol w="1349750">
                  <a:extLst>
                    <a:ext uri="{9D8B030D-6E8A-4147-A177-3AD203B41FA5}">
                      <a16:colId xmlns:a16="http://schemas.microsoft.com/office/drawing/2014/main" xmlns="" val="3811361461"/>
                    </a:ext>
                  </a:extLst>
                </a:gridCol>
                <a:gridCol w="2188448">
                  <a:extLst>
                    <a:ext uri="{9D8B030D-6E8A-4147-A177-3AD203B41FA5}">
                      <a16:colId xmlns:a16="http://schemas.microsoft.com/office/drawing/2014/main" xmlns="" val="384982043"/>
                    </a:ext>
                  </a:extLst>
                </a:gridCol>
                <a:gridCol w="1061763">
                  <a:extLst>
                    <a:ext uri="{9D8B030D-6E8A-4147-A177-3AD203B41FA5}">
                      <a16:colId xmlns:a16="http://schemas.microsoft.com/office/drawing/2014/main" xmlns="" val="1925405298"/>
                    </a:ext>
                  </a:extLst>
                </a:gridCol>
                <a:gridCol w="296583">
                  <a:extLst>
                    <a:ext uri="{9D8B030D-6E8A-4147-A177-3AD203B41FA5}">
                      <a16:colId xmlns:a16="http://schemas.microsoft.com/office/drawing/2014/main" xmlns="" val="3569028980"/>
                    </a:ext>
                  </a:extLst>
                </a:gridCol>
              </a:tblGrid>
              <a:tr h="260676">
                <a:tc gridSpan="6">
                  <a:txBody>
                    <a:bodyPr/>
                    <a:lstStyle/>
                    <a:p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5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651042972"/>
                  </a:ext>
                </a:extLst>
              </a:tr>
              <a:tr h="260676">
                <a:tc rowSpan="2">
                  <a:txBody>
                    <a:bodyPr/>
                    <a:lstStyle/>
                    <a:p>
                      <a:pPr algn="ctr"/>
                      <a:endParaRPr lang="en-US" sz="15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5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Респонденты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Ведущий </a:t>
                      </a:r>
                      <a:r>
                        <a:rPr lang="ru-RU" sz="1500" b="1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фрустратор</a:t>
                      </a:r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в разных сферах жизни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16223391"/>
                  </a:ext>
                </a:extLst>
              </a:tr>
              <a:tr h="5897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Семья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Соц. </a:t>
                      </a:r>
                      <a:r>
                        <a:rPr lang="ru-RU" sz="1500" b="1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Окруж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Образов.-Профессия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Эконом сфера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15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5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Индивид, </a:t>
                      </a:r>
                      <a:r>
                        <a:rPr lang="ru-RU" sz="1500" b="1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характ</a:t>
                      </a:r>
                      <a:endParaRPr lang="ru-RU" sz="15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4039313"/>
                  </a:ext>
                </a:extLst>
              </a:tr>
              <a:tr h="545090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Девушки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Друзья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Проведение свободного времени</a:t>
                      </a:r>
                      <a:endParaRPr lang="ru-RU" sz="15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5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Эмоциональное состояние</a:t>
                      </a:r>
                      <a:endParaRPr lang="ru-RU" sz="15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554159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sz="15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Юноши</a:t>
                      </a:r>
                      <a:endParaRPr lang="ru-RU" sz="15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Родственники</a:t>
                      </a:r>
                      <a:endParaRPr lang="ru-RU" sz="15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Одноклассники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Матер положение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5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Физическое состояние</a:t>
                      </a:r>
                      <a:endParaRPr lang="ru-RU" sz="15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275" marR="1127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64286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06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xmlns="" id="{3DD415A1-7649-4418-851A-C9A45B86CA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584" y="31020"/>
            <a:ext cx="7886700" cy="1325563"/>
          </a:xfrm>
        </p:spPr>
        <p:txBody>
          <a:bodyPr/>
          <a:lstStyle/>
          <a:p>
            <a:r>
              <a:rPr lang="ru-RU" altLang="ru-RU" b="1" dirty="0"/>
              <a:t>Уровень фрустрированности школьников</a:t>
            </a:r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AE1AC396-88E5-4DEC-A01A-1BCAECD4A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1F5DB-CAF1-4325-87AB-276125CD82A7}" type="slidenum">
              <a:rPr lang="ru-RU" altLang="ru-RU"/>
              <a:pPr/>
              <a:t>7</a:t>
            </a:fld>
            <a:endParaRPr lang="ru-RU" altLang="ru-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E1220CD2-E7D4-4E15-99D4-CBCF075156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428533"/>
              </p:ext>
            </p:extLst>
          </p:nvPr>
        </p:nvGraphicFramePr>
        <p:xfrm>
          <a:off x="627686" y="1124744"/>
          <a:ext cx="8064896" cy="1706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762">
                  <a:extLst>
                    <a:ext uri="{9D8B030D-6E8A-4147-A177-3AD203B41FA5}">
                      <a16:colId xmlns:a16="http://schemas.microsoft.com/office/drawing/2014/main" xmlns="" val="3081485908"/>
                    </a:ext>
                  </a:extLst>
                </a:gridCol>
                <a:gridCol w="373168">
                  <a:extLst>
                    <a:ext uri="{9D8B030D-6E8A-4147-A177-3AD203B41FA5}">
                      <a16:colId xmlns:a16="http://schemas.microsoft.com/office/drawing/2014/main" xmlns="" val="3699229202"/>
                    </a:ext>
                  </a:extLst>
                </a:gridCol>
                <a:gridCol w="3128764">
                  <a:extLst>
                    <a:ext uri="{9D8B030D-6E8A-4147-A177-3AD203B41FA5}">
                      <a16:colId xmlns:a16="http://schemas.microsoft.com/office/drawing/2014/main" xmlns="" val="3046633460"/>
                    </a:ext>
                  </a:extLst>
                </a:gridCol>
                <a:gridCol w="2109339">
                  <a:extLst>
                    <a:ext uri="{9D8B030D-6E8A-4147-A177-3AD203B41FA5}">
                      <a16:colId xmlns:a16="http://schemas.microsoft.com/office/drawing/2014/main" xmlns="" val="4031669729"/>
                    </a:ext>
                  </a:extLst>
                </a:gridCol>
                <a:gridCol w="1007044">
                  <a:extLst>
                    <a:ext uri="{9D8B030D-6E8A-4147-A177-3AD203B41FA5}">
                      <a16:colId xmlns:a16="http://schemas.microsoft.com/office/drawing/2014/main" xmlns="" val="4074081787"/>
                    </a:ext>
                  </a:extLst>
                </a:gridCol>
                <a:gridCol w="1217057">
                  <a:extLst>
                    <a:ext uri="{9D8B030D-6E8A-4147-A177-3AD203B41FA5}">
                      <a16:colId xmlns:a16="http://schemas.microsoft.com/office/drawing/2014/main" xmlns="" val="3791184376"/>
                    </a:ext>
                  </a:extLst>
                </a:gridCol>
                <a:gridCol w="114762">
                  <a:extLst>
                    <a:ext uri="{9D8B030D-6E8A-4147-A177-3AD203B41FA5}">
                      <a16:colId xmlns:a16="http://schemas.microsoft.com/office/drawing/2014/main" xmlns="" val="115409185"/>
                    </a:ext>
                  </a:extLst>
                </a:gridCol>
              </a:tblGrid>
              <a:tr h="72008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 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5">
                  <a:txBody>
                    <a:bodyPr/>
                    <a:lstStyle/>
                    <a:p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4179" marR="1417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 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435848025"/>
                  </a:ext>
                </a:extLst>
              </a:tr>
              <a:tr h="427364"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№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Уровни</a:t>
                      </a:r>
                    </a:p>
                    <a:p>
                      <a:r>
                        <a:rPr lang="ru-RU" sz="1600">
                          <a:effectLst/>
                          <a:latin typeface="+mn-lt"/>
                        </a:rPr>
                        <a:t>фрустрированности (баллы)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11 кл</a:t>
                      </a:r>
                    </a:p>
                    <a:p>
                      <a:r>
                        <a:rPr lang="ru-RU" sz="1600">
                          <a:effectLst/>
                          <a:latin typeface="+mn-lt"/>
                        </a:rPr>
                        <a:t>%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9 кл.</a:t>
                      </a:r>
                    </a:p>
                    <a:p>
                      <a:r>
                        <a:rPr lang="ru-RU" sz="1600">
                          <a:effectLst/>
                          <a:latin typeface="+mn-lt"/>
                        </a:rPr>
                        <a:t>%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9кл.</a:t>
                      </a:r>
                    </a:p>
                    <a:p>
                      <a:r>
                        <a:rPr lang="ru-RU" sz="1600">
                          <a:effectLst/>
                          <a:latin typeface="+mn-lt"/>
                        </a:rPr>
                        <a:t>%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62478600"/>
                  </a:ext>
                </a:extLst>
              </a:tr>
              <a:tr h="142455"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1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Очень высокий (40-50)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12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33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-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70138920"/>
                  </a:ext>
                </a:extLst>
              </a:tr>
              <a:tr h="142455"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2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Высокий (25-40)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43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33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50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8262718"/>
                  </a:ext>
                </a:extLst>
              </a:tr>
              <a:tr h="142455"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Средний( 5-25 )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35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33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50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7162812"/>
                  </a:ext>
                </a:extLst>
              </a:tr>
              <a:tr h="142455">
                <a:tc gridSpan="2"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4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Низкий (0  -5 )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-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>
                  <a:txBody>
                    <a:bodyPr/>
                    <a:lstStyle/>
                    <a:p>
                      <a:r>
                        <a:rPr lang="ru-RU" sz="1600">
                          <a:effectLst/>
                          <a:latin typeface="+mn-lt"/>
                        </a:rPr>
                        <a:t>-</a:t>
                      </a:r>
                      <a:endParaRPr lang="ru-RU" sz="16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+mn-lt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38284" marR="3828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0416316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CD2E6540-7B99-459D-802D-1108F95AD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350922"/>
              </p:ext>
            </p:extLst>
          </p:nvPr>
        </p:nvGraphicFramePr>
        <p:xfrm>
          <a:off x="935596" y="3180389"/>
          <a:ext cx="7272808" cy="3175962"/>
        </p:xfrm>
        <a:graphic>
          <a:graphicData uri="http://schemas.openxmlformats.org/drawingml/2006/table">
            <a:tbl>
              <a:tblPr/>
              <a:tblGrid>
                <a:gridCol w="1638601">
                  <a:extLst>
                    <a:ext uri="{9D8B030D-6E8A-4147-A177-3AD203B41FA5}">
                      <a16:colId xmlns:a16="http://schemas.microsoft.com/office/drawing/2014/main" xmlns="" val="2595093448"/>
                    </a:ext>
                  </a:extLst>
                </a:gridCol>
                <a:gridCol w="111999">
                  <a:extLst>
                    <a:ext uri="{9D8B030D-6E8A-4147-A177-3AD203B41FA5}">
                      <a16:colId xmlns:a16="http://schemas.microsoft.com/office/drawing/2014/main" xmlns="" val="4232136151"/>
                    </a:ext>
                  </a:extLst>
                </a:gridCol>
                <a:gridCol w="967522">
                  <a:extLst>
                    <a:ext uri="{9D8B030D-6E8A-4147-A177-3AD203B41FA5}">
                      <a16:colId xmlns:a16="http://schemas.microsoft.com/office/drawing/2014/main" xmlns="" val="897050578"/>
                    </a:ext>
                  </a:extLst>
                </a:gridCol>
                <a:gridCol w="1836567">
                  <a:extLst>
                    <a:ext uri="{9D8B030D-6E8A-4147-A177-3AD203B41FA5}">
                      <a16:colId xmlns:a16="http://schemas.microsoft.com/office/drawing/2014/main" xmlns="" val="3962692542"/>
                    </a:ext>
                  </a:extLst>
                </a:gridCol>
                <a:gridCol w="1616179">
                  <a:extLst>
                    <a:ext uri="{9D8B030D-6E8A-4147-A177-3AD203B41FA5}">
                      <a16:colId xmlns:a16="http://schemas.microsoft.com/office/drawing/2014/main" xmlns="" val="1805016834"/>
                    </a:ext>
                  </a:extLst>
                </a:gridCol>
                <a:gridCol w="769549">
                  <a:extLst>
                    <a:ext uri="{9D8B030D-6E8A-4147-A177-3AD203B41FA5}">
                      <a16:colId xmlns:a16="http://schemas.microsoft.com/office/drawing/2014/main" xmlns="" val="349391403"/>
                    </a:ext>
                  </a:extLst>
                </a:gridCol>
                <a:gridCol w="332391">
                  <a:extLst>
                    <a:ext uri="{9D8B030D-6E8A-4147-A177-3AD203B41FA5}">
                      <a16:colId xmlns:a16="http://schemas.microsoft.com/office/drawing/2014/main" xmlns="" val="1058017703"/>
                    </a:ext>
                  </a:extLst>
                </a:gridCol>
              </a:tblGrid>
              <a:tr h="129458"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9809" marR="98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5595840"/>
                  </a:ext>
                </a:extLst>
              </a:tr>
              <a:tr h="258917">
                <a:tc rowSpan="2" gridSpan="2">
                  <a:txBody>
                    <a:bodyPr/>
                    <a:lstStyle/>
                    <a:p>
                      <a:pPr algn="ctr"/>
                      <a:endParaRPr lang="en-US" sz="1800" dirty="0">
                        <a:effectLst/>
                        <a:latin typeface="+mn-lt"/>
                        <a:ea typeface="Batang" panose="02030600000101010101" pitchFamily="18" charset="-127"/>
                      </a:endParaRPr>
                    </a:p>
                    <a:p>
                      <a:pPr algn="ctr"/>
                      <a:endParaRPr lang="en-US" sz="1800" dirty="0">
                        <a:effectLst/>
                        <a:latin typeface="+mn-lt"/>
                        <a:ea typeface="Batang" panose="02030600000101010101" pitchFamily="18" charset="-127"/>
                      </a:endParaRPr>
                    </a:p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№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 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Уровень подготовленности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к ЕГЭ (баллы)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16066681"/>
                  </a:ext>
                </a:extLst>
              </a:tr>
              <a:tr h="707082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Высокий (5-7)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Средний(8-12)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Низкий (13-15</a:t>
                      </a:r>
                      <a:r>
                        <a:rPr lang="en-US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)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5572186"/>
                  </a:ext>
                </a:extLst>
              </a:tr>
              <a:tr h="25891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1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11 кл 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%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-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40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60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7053490"/>
                  </a:ext>
                </a:extLst>
              </a:tr>
              <a:tr h="25891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2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9 кл. 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%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-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66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34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34001499"/>
                  </a:ext>
                </a:extLst>
              </a:tr>
              <a:tr h="258917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3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9кл. 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%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-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  <a:latin typeface="+mn-lt"/>
                          <a:ea typeface="Batang" panose="02030600000101010101" pitchFamily="18" charset="-127"/>
                        </a:rPr>
                        <a:t>100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  <a:latin typeface="+mn-lt"/>
                          <a:ea typeface="Batang" panose="02030600000101010101" pitchFamily="18" charset="-127"/>
                        </a:rPr>
                        <a:t>-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6485" marR="264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3354165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xmlns="" id="{E863EFDD-4B59-471D-8754-53FD5AE9C9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592931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800" b="1" dirty="0">
                <a:effectLst/>
                <a:latin typeface="+mj-lt"/>
                <a:ea typeface="Batang" panose="02030600000101010101" pitchFamily="18" charset="-127"/>
              </a:rPr>
              <a:t>Динамика свойств личности у школьников</a:t>
            </a:r>
            <a:endParaRPr lang="ru-RU" altLang="ru-RU" sz="2800" b="1" dirty="0">
              <a:latin typeface="+mj-lt"/>
            </a:endParaRPr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83DFAB5E-F13C-4BA0-8579-31894A9C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8CB8-4DBC-45F0-89F0-DA8A413C752C}" type="slidenum">
              <a:rPr lang="ru-RU" altLang="ru-RU"/>
              <a:pPr/>
              <a:t>8</a:t>
            </a:fld>
            <a:endParaRPr lang="ru-RU" altLang="ru-RU"/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90EB64F3-2A8A-4CF8-BC97-9E1A02FFB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763235"/>
              </p:ext>
            </p:extLst>
          </p:nvPr>
        </p:nvGraphicFramePr>
        <p:xfrm>
          <a:off x="525834" y="1278039"/>
          <a:ext cx="8229599" cy="26530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65298">
                  <a:extLst>
                    <a:ext uri="{9D8B030D-6E8A-4147-A177-3AD203B41FA5}">
                      <a16:colId xmlns:a16="http://schemas.microsoft.com/office/drawing/2014/main" xmlns="" val="3623160591"/>
                    </a:ext>
                  </a:extLst>
                </a:gridCol>
                <a:gridCol w="1102766">
                  <a:extLst>
                    <a:ext uri="{9D8B030D-6E8A-4147-A177-3AD203B41FA5}">
                      <a16:colId xmlns:a16="http://schemas.microsoft.com/office/drawing/2014/main" xmlns="" val="1281965274"/>
                    </a:ext>
                  </a:extLst>
                </a:gridCol>
                <a:gridCol w="1102766">
                  <a:extLst>
                    <a:ext uri="{9D8B030D-6E8A-4147-A177-3AD203B41FA5}">
                      <a16:colId xmlns:a16="http://schemas.microsoft.com/office/drawing/2014/main" xmlns="" val="1121005380"/>
                    </a:ext>
                  </a:extLst>
                </a:gridCol>
                <a:gridCol w="758769">
                  <a:extLst>
                    <a:ext uri="{9D8B030D-6E8A-4147-A177-3AD203B41FA5}">
                      <a16:colId xmlns:a16="http://schemas.microsoft.com/office/drawing/2014/main" xmlns="" val="1838137140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Период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Р&lt;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242195109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до тренинга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после тренинга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6194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Вербальная самооценка личности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52,0 ±4,7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48,0 ±5,1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14028668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Уровень самоуважения по шкале М. Розенберга: </a:t>
                      </a:r>
                      <a:endParaRPr lang="en-US" sz="16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самоуважение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самоунижение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общий уровень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20,7 ±0,6 </a:t>
                      </a:r>
                      <a:endParaRPr lang="en-US" sz="16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7,6 ±0,8 </a:t>
                      </a:r>
                      <a:endParaRPr lang="en-US" sz="16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28,3 ±0,8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20,5 ±0,7 </a:t>
                      </a:r>
                      <a:endParaRPr lang="en-US" sz="16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10,7 ±0,7 </a:t>
                      </a:r>
                      <a:endParaRPr lang="en-US" sz="16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31,3 ±1,0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0,05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0,05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0,05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2011211804"/>
                  </a:ext>
                </a:extLst>
              </a:tr>
              <a:tr h="1708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Уровень фрустрированности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1,7 ± О,1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1,5 ±0,1</a:t>
                      </a:r>
                      <a:endParaRPr lang="ru-RU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1313413500"/>
                  </a:ext>
                </a:extLst>
              </a:tr>
            </a:tbl>
          </a:graphicData>
        </a:graphic>
      </p:graphicFrame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E31AD397-530C-458E-9748-8A4D7B06E1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583178"/>
              </p:ext>
            </p:extLst>
          </p:nvPr>
        </p:nvGraphicFramePr>
        <p:xfrm>
          <a:off x="462131" y="4789764"/>
          <a:ext cx="8293301" cy="1475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96936">
                  <a:extLst>
                    <a:ext uri="{9D8B030D-6E8A-4147-A177-3AD203B41FA5}">
                      <a16:colId xmlns:a16="http://schemas.microsoft.com/office/drawing/2014/main" xmlns="" val="1539246871"/>
                    </a:ext>
                  </a:extLst>
                </a:gridCol>
                <a:gridCol w="2701958">
                  <a:extLst>
                    <a:ext uri="{9D8B030D-6E8A-4147-A177-3AD203B41FA5}">
                      <a16:colId xmlns:a16="http://schemas.microsoft.com/office/drawing/2014/main" xmlns="" val="1015035043"/>
                    </a:ext>
                  </a:extLst>
                </a:gridCol>
                <a:gridCol w="2194407">
                  <a:extLst>
                    <a:ext uri="{9D8B030D-6E8A-4147-A177-3AD203B41FA5}">
                      <a16:colId xmlns:a16="http://schemas.microsoft.com/office/drawing/2014/main" xmlns="" val="1422359336"/>
                    </a:ext>
                  </a:extLst>
                </a:gridCol>
              </a:tblGrid>
              <a:tr h="295061">
                <a:tc rowSpan="2"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Уровень самооценки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Период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27211593"/>
                  </a:ext>
                </a:extLst>
              </a:tr>
              <a:tr h="2950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до тренинга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после тренинга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769317794"/>
                  </a:ext>
                </a:extLst>
              </a:tr>
              <a:tr h="295061"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низкий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58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50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2845154537"/>
                  </a:ext>
                </a:extLst>
              </a:tr>
              <a:tr h="295061"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средний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25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27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4271636510"/>
                  </a:ext>
                </a:extLst>
              </a:tr>
              <a:tr h="295061"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высокий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  <a:latin typeface="+mn-lt"/>
                        </a:rPr>
                        <a:t>17</a:t>
                      </a:r>
                      <a:endParaRPr lang="ru-RU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  <a:latin typeface="+mn-lt"/>
                        </a:rPr>
                        <a:t>23</a:t>
                      </a:r>
                      <a:endParaRPr lang="ru-RU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xmlns="" val="195443315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5413160-5716-470E-8E83-28B23EFCBEF4}"/>
              </a:ext>
            </a:extLst>
          </p:cNvPr>
          <p:cNvSpPr txBox="1"/>
          <p:nvPr/>
        </p:nvSpPr>
        <p:spPr>
          <a:xfrm>
            <a:off x="680195" y="4127639"/>
            <a:ext cx="79208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effectLst/>
                <a:latin typeface="+mj-lt"/>
                <a:ea typeface="Batang" panose="02030600000101010101" pitchFamily="18" charset="-127"/>
              </a:rPr>
              <a:t>Динамика самооценки личности у школьников, %</a:t>
            </a:r>
            <a:endParaRPr lang="ru-RU" sz="2800" b="1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79D244-4643-420A-9FCB-144834C7F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437" y="116632"/>
            <a:ext cx="7886700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effectLst/>
                <a:ea typeface="Batang" panose="02030600000101010101" pitchFamily="18" charset="-127"/>
              </a:rPr>
              <a:t>Динамика показателей удовлетворенности сферами социального функционирования у юношей и девушек, %</a:t>
            </a:r>
            <a:endParaRPr lang="ru-RU" sz="2800" b="1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5B0C1BAB-8221-477F-A0BE-801EE49746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9168126"/>
              </p:ext>
            </p:extLst>
          </p:nvPr>
        </p:nvGraphicFramePr>
        <p:xfrm>
          <a:off x="107504" y="1556792"/>
          <a:ext cx="8928991" cy="5120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36057">
                  <a:extLst>
                    <a:ext uri="{9D8B030D-6E8A-4147-A177-3AD203B41FA5}">
                      <a16:colId xmlns:a16="http://schemas.microsoft.com/office/drawing/2014/main" xmlns="" val="1230832394"/>
                    </a:ext>
                  </a:extLst>
                </a:gridCol>
                <a:gridCol w="801824">
                  <a:extLst>
                    <a:ext uri="{9D8B030D-6E8A-4147-A177-3AD203B41FA5}">
                      <a16:colId xmlns:a16="http://schemas.microsoft.com/office/drawing/2014/main" xmlns="" val="2178648392"/>
                    </a:ext>
                  </a:extLst>
                </a:gridCol>
                <a:gridCol w="791110">
                  <a:extLst>
                    <a:ext uri="{9D8B030D-6E8A-4147-A177-3AD203B41FA5}">
                      <a16:colId xmlns:a16="http://schemas.microsoft.com/office/drawing/2014/main" xmlns="" val="1174184301"/>
                    </a:ext>
                  </a:extLst>
                </a:gridCol>
              </a:tblGrid>
              <a:tr h="181039">
                <a:tc rowSpan="2">
                  <a:txBody>
                    <a:bodyPr/>
                    <a:lstStyle/>
                    <a:p>
                      <a:pPr algn="ctr"/>
                      <a:endParaRPr lang="ru-RU" sz="1400" b="0" dirty="0">
                        <a:effectLst/>
                        <a:latin typeface="+mn-lt"/>
                      </a:endParaRPr>
                    </a:p>
                    <a:p>
                      <a:pPr algn="ctr"/>
                      <a:r>
                        <a:rPr lang="ru-RU" sz="1400" b="0" dirty="0">
                          <a:effectLst/>
                          <a:latin typeface="+mn-lt"/>
                        </a:rPr>
                        <a:t>Показатель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effectLst/>
                          <a:latin typeface="+mn-lt"/>
                        </a:rPr>
                        <a:t>Период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6803276"/>
                  </a:ext>
                </a:extLst>
              </a:tr>
              <a:tr h="2379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effectLst/>
                          <a:latin typeface="+mn-lt"/>
                        </a:rPr>
                        <a:t>до тренинга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effectLst/>
                          <a:latin typeface="+mn-lt"/>
                        </a:rPr>
                        <a:t>после тренинга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1153786684"/>
                  </a:ext>
                </a:extLst>
              </a:tr>
              <a:tr h="181039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Я удовлетворен (а)...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182643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матерью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100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412461534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отцом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70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141462101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братьями/сестрами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69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92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411591685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другими близкими родственниками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79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91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71022195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друзьями и знакомыми сверстниками (в месте обучения)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79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82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96479363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со сверстниками противоположного пола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227406269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взаимоотношениями с учителями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67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122135038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обстановкой в школе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75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75753210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своей успеваемостью и другими достижениями (спорт, творчество)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79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35281560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своей самостоятельность, независимостью и уверенностью в себе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2453682691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своим положением среди сверстников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67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82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01803608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мнением окружающих лиц о себе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67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76331305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материальным положением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79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91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1378031596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жилищно-бытовыми условиями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92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254073676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проведением свободного времени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88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91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52463027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  <a:latin typeface="+mn-lt"/>
                        </a:rPr>
                        <a:t>своим образом жизни в целом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92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91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85065924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своим физическим развитием и состоянием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96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40950099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своим психическим здоровьем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77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194536126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своими интеллектуальными способностями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75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86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366435062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  <a:latin typeface="+mn-lt"/>
                        </a:rPr>
                        <a:t>своим здоровьем в целом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>
                          <a:effectLst/>
                          <a:latin typeface="+mn-lt"/>
                        </a:rPr>
                        <a:t>83</a:t>
                      </a:r>
                      <a:endParaRPr lang="ru-RU" sz="1400" b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effectLst/>
                          <a:latin typeface="+mn-lt"/>
                        </a:rPr>
                        <a:t>96</a:t>
                      </a:r>
                      <a:endParaRPr lang="ru-RU" sz="14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21552" marR="21552" marT="0" marB="0"/>
                </a:tc>
                <a:extLst>
                  <a:ext uri="{0D108BD9-81ED-4DB2-BD59-A6C34878D82A}">
                    <a16:rowId xmlns:a16="http://schemas.microsoft.com/office/drawing/2014/main" xmlns="" val="4255290651"/>
                  </a:ext>
                </a:extLst>
              </a:tr>
            </a:tbl>
          </a:graphicData>
        </a:graphic>
      </p:graphicFrame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9601F0A0-2858-4325-84E5-A134DEC7D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6256" y="6597352"/>
            <a:ext cx="2057400" cy="260648"/>
          </a:xfrm>
        </p:spPr>
        <p:txBody>
          <a:bodyPr/>
          <a:lstStyle/>
          <a:p>
            <a:fld id="{C33A8CB8-4DBC-45F0-89F0-DA8A413C752C}" type="slidenum">
              <a:rPr lang="ru-RU" altLang="ru-RU"/>
              <a:pPr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640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8F17DED-9260-4E3A-A501-3CE4AC4EA5F7}"/>
              </a:ext>
            </a:extLst>
          </p:cNvPr>
          <p:cNvSpPr/>
          <p:nvPr/>
        </p:nvSpPr>
        <p:spPr>
          <a:xfrm>
            <a:off x="2699792" y="1916832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/>
              <a:t>10%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975806E8-016E-4241-98CC-C5187F286E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0473864"/>
              </p:ext>
            </p:extLst>
          </p:nvPr>
        </p:nvGraphicFramePr>
        <p:xfrm>
          <a:off x="611560" y="155679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EB7057E3-3D0E-47B0-88CA-E5FAC274D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010" y="112463"/>
            <a:ext cx="7886700" cy="1325563"/>
          </a:xfrm>
        </p:spPr>
        <p:txBody>
          <a:bodyPr>
            <a:normAutofit/>
          </a:bodyPr>
          <a:lstStyle/>
          <a:p>
            <a:r>
              <a:rPr lang="ru-RU" sz="2800" b="1" dirty="0">
                <a:ea typeface="Batang" panose="02030600000101010101" pitchFamily="18" charset="-127"/>
              </a:rPr>
              <a:t>У</a:t>
            </a:r>
            <a:r>
              <a:rPr lang="ru-RU" sz="2800" b="1" dirty="0">
                <a:effectLst/>
                <a:ea typeface="Batang" panose="02030600000101010101" pitchFamily="18" charset="-127"/>
              </a:rPr>
              <a:t>средненные показатели юношей и девушек до и после тренинговых занятий.</a:t>
            </a:r>
            <a:endParaRPr lang="ru-RU" sz="2800" b="1" dirty="0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xmlns="" id="{04226A83-E0E2-4AA4-BD18-C5C6FFE4C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C33A8CB8-4DBC-45F0-89F0-DA8A413C752C}" type="slidenum">
              <a:rPr lang="ru-RU" altLang="ru-RU"/>
              <a:pPr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322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74981B-C152-401E-BB16-EB93AC9DD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Выводы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B305B0C-2841-47C3-A42E-3C86B6FEE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516" y="1253331"/>
            <a:ext cx="8712968" cy="4351338"/>
          </a:xfrm>
        </p:spPr>
        <p:txBody>
          <a:bodyPr>
            <a:no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600" dirty="0">
                <a:effectLst/>
                <a:ea typeface="Batang" panose="02030600000101010101" pitchFamily="18" charset="-127"/>
              </a:rPr>
              <a:t>1. Социально-психологический тренинг - многофункциональный метод изменений и развития психологических особенностей человека или групп, с целью улучшения, гармонизации психологического состояния человека, обретения им жизненно важных коммуникативных знаний, умений, навыков.</a:t>
            </a:r>
            <a:endParaRPr lang="ru-RU" sz="1600" dirty="0">
              <a:effectLst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ru-RU" sz="1600" dirty="0">
                <a:effectLst/>
                <a:ea typeface="Batang" panose="02030600000101010101" pitchFamily="18" charset="-127"/>
              </a:rPr>
              <a:t>2. Применение СПТ становится оправданным и необходимым в работе с юношами и девушками, так как формирование здоровой личности является наиболее острой задачей психологов в кризисные периоды, особенно во время юношеских изменений.</a:t>
            </a:r>
            <a:endParaRPr lang="ru-RU" sz="1600" dirty="0">
              <a:effectLst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ru-RU" sz="1600" dirty="0">
                <a:effectLst/>
                <a:ea typeface="Batang" panose="02030600000101010101" pitchFamily="18" charset="-127"/>
              </a:rPr>
              <a:t>3. Неблагополучие в межличностных отношениях негативно влияет на психологический уровень индивидуальной организации юношей и девушек и прямо сказывается на формировании их личностных нарушений (снижение уверенности в себе, эмпатии, социально-психологической адаптации, психологической совместимости, эмоциональной устойчивости, повышении склонности к стрессу, степени конфликтности, тревожности).</a:t>
            </a:r>
            <a:endParaRPr lang="ru-RU" sz="1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F57218DE-1C1F-486D-8781-E716DAACF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C33A8CB8-4DBC-45F0-89F0-DA8A413C752C}" type="slidenum">
              <a:rPr lang="ru-RU" altLang="ru-RU"/>
              <a:pPr/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25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3A3DAC-0A55-4C4E-955A-2015BF4DD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752" y="2766218"/>
            <a:ext cx="5544615" cy="1325563"/>
          </a:xfrm>
        </p:spPr>
        <p:txBody>
          <a:bodyPr>
            <a:normAutofit/>
          </a:bodyPr>
          <a:lstStyle/>
          <a:p>
            <a:r>
              <a:rPr lang="ru-RU" sz="4000" b="1" dirty="0"/>
              <a:t>Благодарю за внимание.</a:t>
            </a:r>
          </a:p>
        </p:txBody>
      </p:sp>
    </p:spTree>
    <p:extLst>
      <p:ext uri="{BB962C8B-B14F-4D97-AF65-F5344CB8AC3E}">
        <p14:creationId xmlns:p14="http://schemas.microsoft.com/office/powerpoint/2010/main" val="243083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782</Words>
  <Application>Microsoft Office PowerPoint</Application>
  <PresentationFormat>Экран (4:3)</PresentationFormat>
  <Paragraphs>262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СНИЖЕНИЕ УРОВНЯ ФРУСТРИРОВАННОСТИ У СТАРШИХ ШКОЛЬНИКОВ В ПЕРИОД ПОДГОТОВКИ ЕГЭ ПОСРЕДСТВОМ СОЦИАЛЬНО-ПСИХОЛОГИЧЕСКОГО ТРЕНИНГА </vt:lpstr>
      <vt:lpstr>Актуальность темы исследования</vt:lpstr>
      <vt:lpstr>Цель и задачи выпускной квалификационной работы</vt:lpstr>
      <vt:lpstr>Презентация PowerPoint</vt:lpstr>
      <vt:lpstr>Фрустрация</vt:lpstr>
      <vt:lpstr>Презентация PowerPoint</vt:lpstr>
      <vt:lpstr>Уровень фрустрированности школьников</vt:lpstr>
      <vt:lpstr>Презентация PowerPoint</vt:lpstr>
      <vt:lpstr>Динамика показателей удовлетворенности сферами социального функционирования у юношей и девушек, %</vt:lpstr>
      <vt:lpstr>Усредненные показатели юношей и девушек до и после тренинговых занятий.</vt:lpstr>
      <vt:lpstr>Выводы</vt:lpstr>
      <vt:lpstr>Благодарю за внимание.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Иван</dc:creator>
  <cp:lastModifiedBy>Кабинет 24</cp:lastModifiedBy>
  <cp:revision>17</cp:revision>
  <dcterms:created xsi:type="dcterms:W3CDTF">2019-12-18T13:33:25Z</dcterms:created>
  <dcterms:modified xsi:type="dcterms:W3CDTF">2024-10-31T22:29:40Z</dcterms:modified>
</cp:coreProperties>
</file>