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84" r:id="rId4"/>
    <p:sldId id="282" r:id="rId5"/>
    <p:sldId id="283" r:id="rId6"/>
    <p:sldId id="287" r:id="rId7"/>
    <p:sldId id="267" r:id="rId8"/>
    <p:sldId id="288" r:id="rId9"/>
    <p:sldId id="270" r:id="rId10"/>
    <p:sldId id="271" r:id="rId11"/>
    <p:sldId id="291" r:id="rId12"/>
    <p:sldId id="290" r:id="rId13"/>
    <p:sldId id="269" r:id="rId14"/>
    <p:sldId id="274" r:id="rId15"/>
    <p:sldId id="275" r:id="rId16"/>
    <p:sldId id="276" r:id="rId17"/>
    <p:sldId id="277" r:id="rId18"/>
    <p:sldId id="278" r:id="rId19"/>
    <p:sldId id="292" r:id="rId20"/>
    <p:sldId id="293" r:id="rId21"/>
    <p:sldId id="294" r:id="rId22"/>
    <p:sldId id="295" r:id="rId23"/>
    <p:sldId id="296" r:id="rId24"/>
    <p:sldId id="297" r:id="rId25"/>
    <p:sldId id="298" r:id="rId26"/>
    <p:sldId id="299" r:id="rId27"/>
    <p:sldId id="279" r:id="rId28"/>
    <p:sldId id="280" r:id="rId2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8080"/>
    <a:srgbClr val="9999FF"/>
    <a:srgbClr val="85DFFF"/>
    <a:srgbClr val="FFFF00"/>
    <a:srgbClr val="33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59" autoAdjust="0"/>
    <p:restoredTop sz="94660"/>
  </p:normalViewPr>
  <p:slideViewPr>
    <p:cSldViewPr>
      <p:cViewPr varScale="1">
        <p:scale>
          <a:sx n="69" d="100"/>
          <a:sy n="69" d="100"/>
        </p:scale>
        <p:origin x="135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68C4FF4-6EE1-4A76-9B8F-B2F594D6C874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11.11.2024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BF7A747-1B53-4B3F-B8D2-D8AB0E128148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152DDE1-E9F2-4B50-AB95-1A36B28481DE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11.11.2024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087BA6C-DE82-4922-A007-5CB817EE4E20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5011FA9-72D4-4D0D-AA04-5200C8F96D1C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11.11.2024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4CBFCBB-F7D8-4AD9-B5F9-93687358CA6B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18AA105-3B9A-485F-A7BD-B3B1C1BFF994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11.11.2024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9217202-91A5-4841-8837-12B3422A9C13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003E727-7E97-4B76-A273-97C117DFD6DE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11.11.2024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9F140D1-42AB-456C-B3EB-2E58162D29C5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62FDA9A-A9AF-4522-BA4E-959710ABA8F2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11.11.2024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7C4C3DF-49FF-4AA4-A1AB-8615103FAECA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81C31E6-6AC6-4E62-806B-D0CB1E8C6262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11.11.2024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1B0E188-B191-46AC-99B7-5113417AE6AB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9E59BE0-226E-4980-AAF5-F1A9DF7C7AE8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11.11.2024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ED8319C-EFFD-43A6-A723-9E31BBA50F68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194FB44-2B3A-4EA5-B708-4FEB9F41BBF1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11.11.2024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7C51498-F984-481A-8E8C-4DDFA9BC9183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24BD201-5F9C-4593-BEFD-74C971F0B552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11.11.2024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B22E6F0-797A-404D-B2F0-96032D2C16E5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37A3035-02C7-4538-A480-C6887B19F5A6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11.11.2024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518664C-3B03-4311-A452-8E87A1DF2E36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https://avatanplus.com/files/resources/original/5700bcbf48023153dae14b3f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7" name="Picture 7" descr="D:\Лидия\шаблоны\Ольга Бор\Care Bears\облака.png"/>
          <p:cNvPicPr>
            <a:picLocks noChangeAspect="1" noChangeArrowheads="1"/>
          </p:cNvPicPr>
          <p:nvPr/>
        </p:nvPicPr>
        <p:blipFill rotWithShape="1"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060104" y="1562985"/>
            <a:ext cx="4813818" cy="85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6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6"/>
          <p:cNvGrpSpPr/>
          <p:nvPr/>
        </p:nvGrpSpPr>
        <p:grpSpPr>
          <a:xfrm>
            <a:off x="457200" y="609600"/>
            <a:ext cx="6553200" cy="7171194"/>
            <a:chOff x="890297" y="1148634"/>
            <a:chExt cx="6064683" cy="7554461"/>
          </a:xfrm>
        </p:grpSpPr>
        <p:sp>
          <p:nvSpPr>
            <p:cNvPr id="3" name="Прямоугольник 2"/>
            <p:cNvSpPr/>
            <p:nvPr/>
          </p:nvSpPr>
          <p:spPr>
            <a:xfrm>
              <a:off x="890297" y="1148634"/>
              <a:ext cx="6064683" cy="755446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2000" b="1" dirty="0" smtClean="0">
                <a:solidFill>
                  <a:srgbClr val="0070C0"/>
                </a:solidFill>
              </a:endParaRP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2000" b="1" dirty="0">
                <a:solidFill>
                  <a:srgbClr val="0070C0"/>
                </a:solidFill>
              </a:endParaRP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sz="2400" b="1" dirty="0" smtClean="0">
                  <a:solidFill>
                    <a:srgbClr val="0000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Муниципальное бюджетное дошкольное</a:t>
              </a:r>
              <a:br>
                <a:rPr lang="ru-RU" sz="2400" b="1" dirty="0" smtClean="0">
                  <a:solidFill>
                    <a:srgbClr val="0000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</a:br>
              <a:r>
                <a:rPr lang="ru-RU" sz="2400" b="1" dirty="0" smtClean="0">
                  <a:solidFill>
                    <a:srgbClr val="0000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образовательное учреждение детский сад комбинированного вида №8 г. Боготола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sz="2400" b="1" dirty="0" smtClean="0">
                  <a:solidFill>
                    <a:srgbClr val="0000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«</a:t>
              </a:r>
              <a:r>
                <a:rPr lang="ru-RU" sz="2400" b="1" dirty="0" smtClean="0">
                  <a:solidFill>
                    <a:srgbClr val="0000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Мастер класс </a:t>
              </a:r>
              <a:r>
                <a:rPr lang="ru-RU" sz="2400" b="1" smtClean="0">
                  <a:solidFill>
                    <a:srgbClr val="0000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для 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sz="2400" b="1" smtClean="0">
                  <a:solidFill>
                    <a:srgbClr val="0000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педагогов и родителей»</a:t>
              </a:r>
              <a:endParaRPr lang="ru-RU" sz="24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2400" b="1" dirty="0">
                <a:solidFill>
                  <a:srgbClr val="0070C0"/>
                </a:solidFill>
              </a:endParaRPr>
            </a:p>
            <a:p>
              <a:pPr lvl="0"/>
              <a:r>
                <a:rPr lang="ru-RU" sz="2800" b="1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«</a:t>
              </a:r>
              <a:r>
                <a:rPr lang="ru-RU" sz="2800" b="1" dirty="0">
                  <a:solidFill>
                    <a:srgbClr val="002060"/>
                  </a:solidFill>
                </a:rPr>
                <a:t> </a:t>
              </a:r>
              <a:r>
                <a:rPr lang="ru-RU" sz="2800" b="1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Рисование лапшой из пластилина</a:t>
              </a:r>
              <a:r>
                <a:rPr lang="ru-RU" sz="2800" b="1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»</a:t>
              </a:r>
            </a:p>
            <a:p>
              <a:pPr lvl="0"/>
              <a:endPara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lvl="0"/>
              <a:r>
                <a:rPr lang="ru-RU" sz="2000" b="1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                     </a:t>
              </a:r>
            </a:p>
            <a:p>
              <a:pPr lvl="0"/>
              <a:r>
                <a:rPr lang="ru-RU" sz="2000" b="1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2000" b="1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                    Воспитатель</a:t>
              </a:r>
              <a:r>
                <a:rPr lang="ru-RU" sz="2000" b="1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: </a:t>
              </a:r>
            </a:p>
            <a:p>
              <a:pPr lvl="0"/>
              <a:r>
                <a:rPr lang="ru-RU" sz="2000" b="1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                     Чеботаревская </a:t>
              </a:r>
              <a:r>
                <a:rPr lang="ru-RU" sz="2000" b="1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Вероника Степановна</a:t>
              </a:r>
            </a:p>
            <a:p>
              <a:pPr lvl="0" algn="ctr"/>
              <a:endPara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lvl="0" algn="ctr"/>
              <a:r>
                <a:rPr lang="ru-RU" sz="2000" b="1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2000" b="1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             2024г</a:t>
              </a:r>
              <a:endPara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2400" b="1" dirty="0" smtClean="0">
                <a:solidFill>
                  <a:srgbClr val="0070C0"/>
                </a:solidFill>
              </a:endParaRP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2400" b="1" dirty="0">
                <a:ln w="19050">
                  <a:solidFill>
                    <a:prstClr val="white"/>
                  </a:solidFill>
                  <a:prstDash val="solid"/>
                </a:ln>
                <a:solidFill>
                  <a:srgbClr val="0070C0"/>
                </a:solidFill>
                <a:latin typeface="+mj-lt"/>
                <a:cs typeface="Arial" charset="0"/>
              </a:endParaRP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2400" b="1" dirty="0" smtClean="0">
                <a:ln w="19050">
                  <a:solidFill>
                    <a:prstClr val="white"/>
                  </a:solidFill>
                  <a:prstDash val="solid"/>
                </a:ln>
                <a:solidFill>
                  <a:srgbClr val="0070C0"/>
                </a:solidFill>
                <a:latin typeface="+mj-lt"/>
                <a:cs typeface="Arial" charset="0"/>
              </a:endParaRP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2400" b="1" dirty="0">
                <a:ln w="19050">
                  <a:solidFill>
                    <a:prstClr val="white"/>
                  </a:solidFill>
                  <a:prstDash val="solid"/>
                </a:ln>
                <a:solidFill>
                  <a:srgbClr val="0070C0"/>
                </a:solidFill>
                <a:latin typeface="+mj-lt"/>
                <a:cs typeface="Arial" charset="0"/>
              </a:endParaRP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2400" b="1" dirty="0">
                <a:ln w="19050">
                  <a:solidFill>
                    <a:prstClr val="white"/>
                  </a:solidFill>
                  <a:prstDash val="solid"/>
                </a:ln>
                <a:solidFill>
                  <a:srgbClr val="0070C0"/>
                </a:solidFill>
                <a:latin typeface="+mj-lt"/>
                <a:cs typeface="Arial" charset="0"/>
              </a:endParaRPr>
            </a:p>
          </p:txBody>
        </p:sp>
        <p:sp>
          <p:nvSpPr>
            <p:cNvPr id="4" name="Прямоугольник 3"/>
            <p:cNvSpPr/>
            <p:nvPr/>
          </p:nvSpPr>
          <p:spPr>
            <a:xfrm>
              <a:off x="2159650" y="5724168"/>
              <a:ext cx="4301694" cy="42149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endPara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4098" name="AutoShape 2" descr="https://rukodelnichek.ru/wp-content/uploads/2022/09/podelki-iz-plastilina-10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100" name="Picture 4" descr="http://klubmama.ru/uploads/posts/2022-08/1661638845_32-klubmama-ru-p-podelka-iz-zhgutikov-salfetok-foto-4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06837" y="2152382"/>
            <a:ext cx="1935444" cy="25812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990601"/>
            <a:ext cx="7848600" cy="1143000"/>
          </a:xfrm>
        </p:spPr>
        <p:txBody>
          <a:bodyPr/>
          <a:lstStyle/>
          <a:p>
            <a:r>
              <a:rPr lang="ru-RU" sz="32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данного мастер - класса</a:t>
            </a:r>
            <a:endParaRPr lang="ru-RU" sz="32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7239000" cy="2743200"/>
          </a:xfrm>
        </p:spPr>
        <p:txBody>
          <a:bodyPr/>
          <a:lstStyle/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– </a:t>
            </a:r>
          </a:p>
          <a:p>
            <a:endParaRPr lang="ru-RU" sz="2800" b="1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ru-RU" sz="28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ru-RU" sz="2800" b="1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ru-RU" sz="28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знакомство с приёмами нетрадиционного рисования (лапшой из пластилина), обучение практическим умениям в области изобразительной деятельности с использованием данного нетрадиционного метода.</a:t>
            </a:r>
            <a:endParaRPr lang="ru-RU" sz="28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 descr="http://novorozhdennyj.ru/wp-content/uploads/2015/10/1plast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05200" y="4419600"/>
            <a:ext cx="3228974" cy="1624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1066801"/>
            <a:ext cx="6629400" cy="609600"/>
          </a:xfrm>
        </p:spPr>
        <p:txBody>
          <a:bodyPr/>
          <a:lstStyle/>
          <a:p>
            <a:pPr algn="l"/>
            <a:r>
              <a:rPr lang="ru-RU" sz="2800" dirty="0"/>
              <a:t> </a:t>
            </a:r>
            <a:r>
              <a:rPr lang="ru-RU" sz="2800" dirty="0" smtClean="0"/>
              <a:t>  </a:t>
            </a:r>
            <a:r>
              <a:rPr lang="ru-RU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	</a:t>
            </a:r>
            <a:r>
              <a:rPr lang="ru-RU" sz="2800" dirty="0" smtClean="0"/>
              <a:t>																																																																		</a:t>
            </a:r>
            <a:endParaRPr lang="ru-RU" sz="2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38200" y="1600200"/>
            <a:ext cx="7924800" cy="3733800"/>
          </a:xfrm>
        </p:spPr>
        <p:txBody>
          <a:bodyPr/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ru-RU" sz="24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чить работать как по образцу, так и по собственному замыслу, развивая фантазию;</a:t>
            </a:r>
            <a:endParaRPr lang="ru-RU" sz="24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ru-RU" sz="24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повышать интерес к художественному творчеству;</a:t>
            </a:r>
            <a:endParaRPr lang="ru-RU" sz="24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ru-RU" sz="24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учить анализировать формы и размеры объекта труда, наблюдать, сравнивать, выделять черты сходства и различия предметов по размеру, по расположению в пространстве;</a:t>
            </a:r>
            <a:endParaRPr lang="ru-RU" sz="24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ru-RU" sz="24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воспитывать и развивать любознательную активную, самостоятельную и творческую личность.</a:t>
            </a:r>
          </a:p>
          <a:p>
            <a:endParaRPr lang="ru-RU" sz="20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52128" y="620688"/>
            <a:ext cx="7239000" cy="1135087"/>
          </a:xfrm>
        </p:spPr>
        <p:txBody>
          <a:bodyPr/>
          <a:lstStyle/>
          <a:p>
            <a:r>
              <a:rPr lang="ru-RU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«Рисование лапшой из пластилина»</a:t>
            </a:r>
            <a:endParaRPr lang="ru-RU" sz="32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5800" y="1412777"/>
            <a:ext cx="8001000" cy="3845024"/>
          </a:xfrm>
        </p:spPr>
        <p:txBody>
          <a:bodyPr/>
          <a:lstStyle/>
          <a:p>
            <a:r>
              <a:rPr lang="ru-RU" sz="24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это вид живописи, который используется крайне редко в работе в детских садах, так как это очень кропотливый труд, требующий индивидуальную работу с ребенком или работу в малочисленных подгруппах. Но это самое лучшее занятие для детей, так как это весело и занимательно. Дети с большим удовольствием делают картины из пластилиновой лапши.</a:t>
            </a:r>
          </a:p>
          <a:p>
            <a:endParaRPr lang="ru-RU" sz="20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600" y="4343400"/>
            <a:ext cx="3276600" cy="215265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4872" y="4077072"/>
            <a:ext cx="3295600" cy="21526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914401"/>
            <a:ext cx="7772400" cy="381000"/>
          </a:xfrm>
        </p:spPr>
        <p:txBody>
          <a:bodyPr/>
          <a:lstStyle/>
          <a:p>
            <a:endParaRPr lang="ru-RU" sz="2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71472" y="714356"/>
            <a:ext cx="7924800" cy="3843359"/>
          </a:xfrm>
        </p:spPr>
        <p:txBody>
          <a:bodyPr/>
          <a:lstStyle/>
          <a:p>
            <a:r>
              <a:rPr lang="ru-RU" sz="28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Вся аппликация выполнена из пластилиновых жгутиков, которые скручиваются в круг, овал, треугольник. Из жгута можно делать простые работы, лепить буквы, изучать геометрические фигуры. Самые простые работы доступны даже малышам.</a:t>
            </a:r>
          </a:p>
          <a:p>
            <a:endParaRPr lang="ru-RU" sz="20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3573016"/>
            <a:ext cx="6048672" cy="28083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Лепка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14400"/>
            <a:ext cx="8229600" cy="5211763"/>
          </a:xfrm>
        </p:spPr>
        <p:txBody>
          <a:bodyPr/>
          <a:lstStyle/>
          <a:p>
            <a:pPr marL="0" lvl="0" indent="0">
              <a:buNone/>
            </a:pPr>
            <a:r>
              <a:rPr lang="ru-RU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28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Применение </a:t>
            </a:r>
            <a:r>
              <a:rPr lang="ru-RU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работе нетрадиционных техник способствуют развитию мелкой моторики рук, что в свою очередь развивает речь и мышление ребёнка. А самое важное – дети чувствуют себя </a:t>
            </a:r>
            <a:r>
              <a:rPr lang="ru-RU" sz="28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первооткрывателями</a:t>
            </a:r>
            <a:r>
              <a:rPr lang="ru-RU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создателями чего-то нового и получают огромное удовольствие от результатов своего труда.</a:t>
            </a:r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3717032"/>
            <a:ext cx="3178696" cy="281825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4021372"/>
            <a:ext cx="3024336" cy="2722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5600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cf2.ppt-online.org/files2/slide/l/lF8dujyNkzZpGQinxcKYofr6gI1EetAmDWCO049P3S/slide-1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4800" y="304800"/>
            <a:ext cx="8458200" cy="6324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такое «Пластилинография»?</a:t>
            </a:r>
            <a:endParaRPr lang="ru-RU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4983163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        </a:t>
            </a:r>
            <a:r>
              <a:rPr lang="ru-RU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Понятия пластилинография имеет два смысловых корня: «графия» - создавать, изображать, а первая половина слова «пластилин» подразумевает  материал при помощи которого осуществляется замысел. Принцип данной техники заключается в создании лепной картины с изображением более или мнения выпуклых, полу объёмных объектов на поверхности.</a:t>
            </a:r>
            <a:endParaRPr lang="ru-RU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1768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81000"/>
            <a:ext cx="6172200" cy="627063"/>
          </a:xfrm>
        </p:spPr>
        <p:txBody>
          <a:bodyPr/>
          <a:lstStyle/>
          <a:p>
            <a:pPr algn="ctr"/>
            <a:r>
              <a:rPr lang="ru-RU" sz="28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Рисование «лапшой из пластилина »</a:t>
            </a:r>
            <a:endParaRPr lang="ru-RU" sz="28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1143000"/>
            <a:ext cx="4806950" cy="4983163"/>
          </a:xfrm>
        </p:spPr>
        <p:txBody>
          <a:bodyPr/>
          <a:lstStyle/>
          <a:p>
            <a:pPr>
              <a:buNone/>
            </a:pPr>
            <a:r>
              <a:rPr lang="ru-RU" sz="20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Этот нетрадиционный вид рисования использую в своей работе с детьми с ОВЗ.</a:t>
            </a:r>
          </a:p>
          <a:p>
            <a:pPr>
              <a:buNone/>
            </a:pPr>
            <a:endParaRPr lang="ru-RU" sz="2000" b="1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ru-RU" sz="20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Это- прекрасный способ развития творческих способностей детей, познавательного интереса, ориентировочно – исследовательской деятельности дошкольников, способствующей развитию мелкой моторики рук, что положительно влияет на развитие речевой зоны коры головного мозга.</a:t>
            </a:r>
            <a:endParaRPr lang="ru-RU" sz="20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Рисунок 5" descr="https://hobbyndom.ru/wp-content/uploads/7/c/3/7c3f054df60fe8b947f39f376df9f061.jpe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1000" y="1143000"/>
            <a:ext cx="3124200" cy="541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txBody>
          <a:bodyPr/>
          <a:lstStyle/>
          <a:p>
            <a:r>
              <a:rPr lang="ru-RU" sz="18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нашем детском саду используется парциальная программа художественного воспитания, обучения и развития детей  2-7 лет И.А.Лыковой «Цветные ладошки» где есть серия занятий по работе с пластилином .</a:t>
            </a:r>
            <a:endParaRPr lang="ru-RU" sz="18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Содержимое 5" descr="https://sun9-26.userapi.com/impg/rgUlLgLMPJ1eVlODk_lTabZiWja7uvgkV6oq3w/FHsX07P-jdM.jpg?size=496x699&amp;quality=96&amp;sign=351ed5a32354b6f905dcc55214557d6b&amp;type=album"/>
          <p:cNvPicPr>
            <a:picLocks noGrp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8649" y="3912291"/>
            <a:ext cx="1267783" cy="231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https://sun9-78.userapi.com/impg/CYi4Q2Wzamg4f_ixI0rNakr5b23AD_1SYhZk7w/9lst7YWx4h8.jpg?size=498x699&amp;quality=96&amp;sign=70d7e08c489fe7a81fdc52e89d2cd081&amp;type=album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98786" y="2471737"/>
            <a:ext cx="1549754" cy="2219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https://i.pinimg.com/originals/db/3c/80/db3c80734266c6c445c122a377dd68e0.jpg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487656" y="1305840"/>
            <a:ext cx="1352836" cy="2147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https://image.jimcdn.com/app/cms/image/transf/dimension=240x1024:format=jpg/path/sa9bb24d48cd3a1e8/image/ief36515cbd7403d2/version/1389284793/image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03671" y="4074937"/>
            <a:ext cx="1836821" cy="2181226"/>
          </a:xfrm>
          <a:prstGeom prst="rect">
            <a:avLst/>
          </a:prstGeom>
          <a:noFill/>
        </p:spPr>
      </p:pic>
      <p:pic>
        <p:nvPicPr>
          <p:cNvPr id="1027" name="Picture 3" descr="C:\Users\Pavlovskaya SYu\Desktop\slide_02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85800" y="1447800"/>
            <a:ext cx="4643562" cy="2590800"/>
          </a:xfrm>
          <a:prstGeom prst="rect">
            <a:avLst/>
          </a:prstGeom>
          <a:noFill/>
        </p:spPr>
      </p:pic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 flipV="1">
            <a:off x="457200" y="3797300"/>
            <a:ext cx="3810000" cy="45719"/>
          </a:xfrm>
        </p:spPr>
        <p:txBody>
          <a:bodyPr/>
          <a:lstStyle/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685800"/>
            <a:ext cx="7772400" cy="1676401"/>
          </a:xfrm>
        </p:spPr>
        <p:txBody>
          <a:bodyPr/>
          <a:lstStyle/>
          <a:p>
            <a:r>
              <a:rPr lang="ru-RU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Сегодня я предлагаю мастер-класс по рисованию лапшой из пластилина «Радужного дерева»</a:t>
            </a:r>
            <a:endParaRPr lang="ru-RU" sz="32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429000" y="2438400"/>
            <a:ext cx="2133600" cy="297180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Рисунок 3" descr="https://nadtex.ru/wp-content/uploads/podelki-dlya-detej-3-let-5-3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81200" y="2438401"/>
            <a:ext cx="2438400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6800" y="2438400"/>
            <a:ext cx="3276600" cy="2876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4541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09600" y="457201"/>
            <a:ext cx="7772400" cy="762000"/>
          </a:xfrm>
        </p:spPr>
        <p:txBody>
          <a:bodyPr/>
          <a:lstStyle/>
          <a:p>
            <a:r>
              <a:rPr lang="ru-RU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Правила безопасности:</a:t>
            </a:r>
            <a:r>
              <a:rPr lang="ru-RU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09800" y="1371600"/>
            <a:ext cx="6172200" cy="3505200"/>
          </a:xfrm>
        </p:spPr>
        <p:txBody>
          <a:bodyPr/>
          <a:lstStyle/>
          <a:p>
            <a:r>
              <a:rPr lang="ru-RU" sz="24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Перед каждой работой с пластилином необходимо  напомнить</a:t>
            </a:r>
          </a:p>
          <a:p>
            <a:pPr algn="l"/>
            <a: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Пластилин – это не еда,</a:t>
            </a:r>
            <a:b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Брать в рот его нельзя.</a:t>
            </a:r>
            <a:b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Перед работой на стол клеёнку постели,</a:t>
            </a:r>
            <a:b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одежду и пол его не лепи.</a:t>
            </a:r>
            <a:b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ещё совет простой,</a:t>
            </a:r>
            <a:b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После работы,</a:t>
            </a:r>
            <a:b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Вытри руки и помой. </a:t>
            </a:r>
          </a:p>
          <a:p>
            <a:endParaRPr lang="ru-RU" sz="2000" b="1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3612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3000" y="1143000"/>
            <a:ext cx="3886200" cy="457200"/>
          </a:xfrm>
        </p:spPr>
        <p:txBody>
          <a:bodyPr/>
          <a:lstStyle/>
          <a:p>
            <a:pPr algn="l"/>
            <a:r>
              <a:rPr lang="ru-RU" sz="24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Нам понадобится:</a:t>
            </a:r>
            <a:br>
              <a:rPr lang="ru-RU" sz="24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пластилин марок «Гамма», «</a:t>
            </a:r>
            <a:r>
              <a:rPr lang="ru-RU" sz="2000" dirty="0" err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Centrum</a:t>
            </a:r>
            <a:r>
              <a:rPr lang="ru-RU" sz="2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», «</a:t>
            </a:r>
            <a:r>
              <a:rPr lang="ru-RU" sz="2000" dirty="0" err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Faber</a:t>
            </a:r>
            <a:r>
              <a:rPr lang="ru-RU" sz="2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», «</a:t>
            </a:r>
            <a:r>
              <a:rPr lang="ru-RU" sz="2000" dirty="0" err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Jovi</a:t>
            </a:r>
            <a:r>
              <a:rPr lang="ru-RU" sz="2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– они мягкие, яркие, пластичные и качественные,</a:t>
            </a:r>
            <a:br>
              <a:rPr lang="ru-RU" sz="2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альбомный лист или картон, </a:t>
            </a:r>
            <a:br>
              <a:rPr lang="ru-RU" sz="2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медицинский шприц (без иглы) (на 5-10мл),</a:t>
            </a:r>
            <a:br>
              <a:rPr lang="ru-RU" sz="2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емкость с горячей водой,</a:t>
            </a:r>
            <a:br>
              <a:rPr lang="ru-RU" sz="2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файл, клеёнка, стека,</a:t>
            </a:r>
            <a:br>
              <a:rPr lang="ru-RU" sz="2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доска для лепки,</a:t>
            </a:r>
            <a:br>
              <a:rPr lang="ru-RU" sz="2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салфетки.</a:t>
            </a:r>
            <a:br>
              <a:rPr lang="ru-RU" sz="2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ru-RU" sz="2400" b="1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ru-RU" sz="2400" b="1" dirty="0" smtClean="0">
                <a:solidFill>
                  <a:schemeClr val="accent1">
                    <a:lumMod val="75000"/>
                  </a:schemeClr>
                </a:solidFill>
              </a:rPr>
            </a:br>
            <a:endParaRPr lang="ru-RU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2530" name="AutoShape 2" descr="Лепим, фантазируем, играем. Книга для занятий с детьми дошкольного возраста. Лыкова И.А. М.: ТЦ «Сфера», 2000. 120 с. ISBN 5-89144-151-9. Серия «Вместе с детьми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2532" name="AutoShape 4" descr="Лепим, фантазируем, играем. Книга для занятий с детьми дошкольного возраста. Лыкова И.А. М.: ТЦ «Сфера», 2000. 120 с. ISBN 5-89144-151-9. Серия «Вместе с детьми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2534" name="AutoShape 6" descr="Лепим, фантазируем, играем. Книга для занятий с детьми дошкольного возраста. Лыкова И.А. М.: ТЦ «Сфера», 2000. 120 с. ISBN 5-89144-151-9. Серия «Вместе с детьми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6" name="Рисунок 5" descr="https://sun6-21.userapi.com/impf/kBCDxAYbTR_p88iMdHE2Zd1g9JRkeEmx0x9o9w/iXTumyNISIc.jpg?size=593x446&amp;quality=96&amp;sign=99e81b53d2caf65159603eed99d472ef&amp;c_uniq_tag=Ksf3pxfjm2FvsZzRfPRGugJFlY71Ixk8ndkoiqEuqTI&amp;type=album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05400" y="381000"/>
            <a:ext cx="3200400" cy="312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3400" y="3600450"/>
            <a:ext cx="4800600" cy="28003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304801"/>
            <a:ext cx="7239000" cy="685800"/>
          </a:xfrm>
        </p:spPr>
        <p:txBody>
          <a:bodyPr/>
          <a:lstStyle/>
          <a:p>
            <a:r>
              <a:rPr lang="ru-RU" sz="28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Этапы выполнения работы:</a:t>
            </a:r>
            <a:r>
              <a:rPr lang="ru-RU" sz="28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8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838200"/>
            <a:ext cx="7848600" cy="1981200"/>
          </a:xfrm>
        </p:spPr>
        <p:txBody>
          <a:bodyPr/>
          <a:lstStyle/>
          <a:p>
            <a:pPr algn="l"/>
            <a:r>
              <a:rPr lang="ru-RU" sz="24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Разбираем шприц - вытаскиваем поршень из цилиндра.  Для каждого цвета нужно использовать свой шприц, чтобы не было наслоения цвета, так как в пипочке всегда остается небольшое количество пластилина</a:t>
            </a:r>
            <a:r>
              <a:rPr lang="ru-RU" sz="2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218" y="2667000"/>
            <a:ext cx="4745182" cy="4191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3400" y="2660073"/>
            <a:ext cx="4495800" cy="4191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04664"/>
            <a:ext cx="6553200" cy="1881336"/>
          </a:xfrm>
        </p:spPr>
        <p:txBody>
          <a:bodyPr/>
          <a:lstStyle/>
          <a:p>
            <a:pPr algn="l"/>
            <a:r>
              <a:rPr lang="ru-RU" sz="2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 кусочка пластилина делаем «колбаску» и помещаем ее в цилиндр шприца, вставляем поршень на место и немного придавливаем пластилин. Лишний пластилин необходимо отрезать. То же самое проделываем с пластилином другого цвета.</a:t>
            </a:r>
            <a:br>
              <a:rPr lang="ru-RU" sz="2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ru-RU" sz="2000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</a:br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81200" y="2667000"/>
            <a:ext cx="2590800" cy="259080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200" y="2285999"/>
            <a:ext cx="6479232" cy="387930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764704"/>
            <a:ext cx="6553200" cy="1597496"/>
          </a:xfrm>
        </p:spPr>
        <p:txBody>
          <a:bodyPr/>
          <a:lstStyle/>
          <a:p>
            <a:pPr algn="l"/>
            <a:r>
              <a:rPr lang="ru-RU" sz="2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Теперь шприцы с пластилином кладем в емкость с горячей водой на 2-3 минуты (чтобы пластилин стал мягким). Держать слишком долго не стоит, так как у пластилина есть свойство таять.</a:t>
            </a:r>
            <a:br>
              <a:rPr lang="ru-RU" sz="2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667000"/>
            <a:ext cx="6400800" cy="251460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869" y="2382982"/>
            <a:ext cx="4936839" cy="409401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2382982"/>
            <a:ext cx="4363155" cy="4094018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836712"/>
            <a:ext cx="7128792" cy="1830288"/>
          </a:xfrm>
        </p:spPr>
        <p:txBody>
          <a:bodyPr/>
          <a:lstStyle/>
          <a:p>
            <a:pPr algn="l"/>
            <a:r>
              <a:rPr lang="ru-RU" sz="2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Затем берем шприцы вытаскиваем из воды, надавливаем на поршень, теплый пластилин необходимо выдавить на рабочую поверхность «длинными нитями». При необходимости получения «толстеньких линий» можно воспользоваться шприцом для кондитерских изделий.</a:t>
            </a:r>
            <a:br>
              <a:rPr lang="ru-RU" sz="2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895600" y="2895600"/>
            <a:ext cx="3048000" cy="198120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2895600"/>
            <a:ext cx="4521200" cy="35814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1000" y="2895600"/>
            <a:ext cx="4495800" cy="358140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990600"/>
            <a:ext cx="3462536" cy="1676399"/>
          </a:xfrm>
        </p:spPr>
        <p:txBody>
          <a:bodyPr/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Сейчас я предлагаю вам нарисовать вот такое радужное дерево. </a:t>
            </a:r>
            <a:r>
              <a:rPr lang="ru-RU" sz="2400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Мы с детьми приготовили для вас жгутики и спиральки, которые сейчас вы будете использовать в работе. Приступаем к выполнению работы.</a:t>
            </a:r>
            <a:endParaRPr lang="ru-RU" sz="2400" dirty="0">
              <a:solidFill>
                <a:srgbClr val="0000FF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352800"/>
            <a:ext cx="6400800" cy="175260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882216"/>
            <a:ext cx="3816424" cy="4941168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Стекой открепляем жгутики от поверхности, затем берём коричневые жгутики в руки и формируем ствол </a:t>
            </a:r>
            <a:r>
              <a:rPr lang="ru-RU" sz="32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дерева</a:t>
            </a:r>
            <a:r>
              <a:rPr lang="ru-RU" sz="3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2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815480"/>
            <a:ext cx="3435846" cy="470986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1815480"/>
            <a:ext cx="3867635" cy="4709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91927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Сформировав ствол, кладём его на картон и немного прижимаем. При необходимости аккуратно прижимаем файлом, затем файл убираем.</a:t>
            </a:r>
            <a:r>
              <a:rPr lang="ru-RU" sz="2800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28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2000420"/>
            <a:ext cx="3394472" cy="4525963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2012001"/>
            <a:ext cx="3363838" cy="4502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207686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32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Добавляем </a:t>
            </a:r>
            <a:r>
              <a:rPr lang="ru-RU" sz="3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 стволу ветви, формируя дерево.</a:t>
            </a:r>
            <a:r>
              <a:rPr lang="ru-RU" sz="3200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3200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32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700808"/>
            <a:ext cx="3394472" cy="4525963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1700808"/>
            <a:ext cx="3867894" cy="4608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789719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3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Теперь приступаем к изготовлению спирали. Для этого стекай открепляем жгутики от поверхности и формируем спиральки, скручивая жгутик.</a:t>
            </a:r>
            <a:r>
              <a:rPr lang="ru-RU" sz="3200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3200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32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492896"/>
            <a:ext cx="8075240" cy="4104456"/>
          </a:xfrm>
        </p:spPr>
      </p:pic>
    </p:spTree>
    <p:extLst>
      <p:ext uri="{BB962C8B-B14F-4D97-AF65-F5344CB8AC3E}">
        <p14:creationId xmlns:p14="http://schemas.microsoft.com/office/powerpoint/2010/main" val="353739261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868958"/>
          </a:xfrm>
        </p:spPr>
        <p:txBody>
          <a:bodyPr/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36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После </a:t>
            </a:r>
            <a:r>
              <a:rPr lang="ru-RU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этого, формируем крону дерева.</a:t>
            </a:r>
            <a:r>
              <a:rPr lang="ru-RU" sz="3600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3600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36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600200"/>
            <a:ext cx="8229599" cy="4925144"/>
          </a:xfrm>
        </p:spPr>
      </p:pic>
    </p:spTree>
    <p:extLst>
      <p:ext uri="{BB962C8B-B14F-4D97-AF65-F5344CB8AC3E}">
        <p14:creationId xmlns:p14="http://schemas.microsoft.com/office/powerpoint/2010/main" val="220248780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Придаем объём </a:t>
            </a:r>
            <a:r>
              <a:rPr lang="ru-RU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кроне</a:t>
            </a:r>
            <a:r>
              <a:rPr lang="ru-RU" sz="3600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3600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56792"/>
            <a:ext cx="3826372" cy="4032448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1556792"/>
            <a:ext cx="4032448" cy="4032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080268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Добавляем травку, делая нашу работу более красивой. По желанию можно сделать небо, бабочек.</a:t>
            </a:r>
            <a:r>
              <a:rPr lang="ru-RU" sz="3600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3600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36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060848"/>
            <a:ext cx="3898775" cy="4525963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2406" y="2046532"/>
            <a:ext cx="3878025" cy="4554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927784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2962672" cy="1143000"/>
          </a:xfrm>
        </p:spPr>
        <p:txBody>
          <a:bodyPr/>
          <a:lstStyle/>
          <a:p>
            <a:r>
              <a:rPr lang="ru-RU" sz="3200" dirty="0">
                <a:solidFill>
                  <a:srgbClr val="0000FF"/>
                </a:solidFill>
                <a:latin typeface="Times New Roman" panose="02020603050405020304" pitchFamily="18" charset="0"/>
              </a:rPr>
              <a:t>Наша работа готова. Готовую работу можно подарить, отправить на выставку, украсить </a:t>
            </a:r>
            <a:r>
              <a:rPr lang="ru-RU" sz="3200" dirty="0" smtClean="0">
                <a:solidFill>
                  <a:srgbClr val="0000FF"/>
                </a:solidFill>
                <a:latin typeface="Times New Roman" panose="02020603050405020304" pitchFamily="18" charset="0"/>
              </a:rPr>
              <a:t>интерьер.</a:t>
            </a:r>
            <a:r>
              <a:rPr lang="ru-RU" sz="3200" dirty="0">
                <a:solidFill>
                  <a:srgbClr val="0000FF"/>
                </a:solidFill>
                <a:latin typeface="Times New Roman" panose="02020603050405020304" pitchFamily="18" charset="0"/>
              </a:rPr>
              <a:t/>
            </a:r>
            <a:br>
              <a:rPr lang="ru-RU" sz="3200" dirty="0">
                <a:solidFill>
                  <a:srgbClr val="0000FF"/>
                </a:solidFill>
                <a:latin typeface="Times New Roman" panose="02020603050405020304" pitchFamily="18" charset="0"/>
              </a:rPr>
            </a:br>
            <a:endParaRPr lang="ru-RU" sz="3200" dirty="0">
              <a:solidFill>
                <a:srgbClr val="0000FF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912" y="548680"/>
            <a:ext cx="4536504" cy="5760640"/>
          </a:xfrm>
        </p:spPr>
      </p:pic>
    </p:spTree>
    <p:extLst>
      <p:ext uri="{BB962C8B-B14F-4D97-AF65-F5344CB8AC3E}">
        <p14:creationId xmlns:p14="http://schemas.microsoft.com/office/powerpoint/2010/main" val="307684926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3400" y="188640"/>
            <a:ext cx="8229600" cy="2478360"/>
          </a:xfrm>
        </p:spPr>
        <p:txBody>
          <a:bodyPr/>
          <a:lstStyle/>
          <a:p>
            <a:r>
              <a:rPr lang="ru-RU" sz="24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Такой метод пластилиновой живописи из шприца не сможет оставить равнодушным даже самого требовательного ребенка. Это отличный способ провести время.</a:t>
            </a:r>
            <a:r>
              <a:rPr lang="ru-RU" sz="24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 descr="https://avatars.mds.yandex.net/i?id=65831694b8c7473af2a8aae4fe543c519f2662ce-8224882-images-thumbs&amp;ref=rim&amp;n=33&amp;w=141&amp;h=200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20940" y="2667000"/>
            <a:ext cx="2140220" cy="29222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https://img.labirint.ru/rcimg/5757a8220bb3f229340f37c517297eb3/1920x1080/comments_pic/1901/origin_0_b753c9913f220bf1465e06be6e2914ea.jpg?1546385826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84422" y="2438400"/>
            <a:ext cx="1651000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6678" y="2895600"/>
            <a:ext cx="2603373" cy="3740727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7504" y="260648"/>
            <a:ext cx="7632848" cy="1110953"/>
          </a:xfrm>
        </p:spPr>
        <p:txBody>
          <a:bodyPr/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32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Радужное дерево наполнит вашу жизнь яркими красками. </a:t>
            </a:r>
            <a:r>
              <a:rPr lang="ru-RU" sz="3200" b="1" i="1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3200" b="1" i="1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3200" b="1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Желаю творческих успехов!</a:t>
            </a:r>
            <a:endParaRPr lang="ru-RU" sz="3200" b="1" i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2204864"/>
            <a:ext cx="4716016" cy="3510136"/>
          </a:xfrm>
        </p:spPr>
        <p:txBody>
          <a:bodyPr/>
          <a:lstStyle/>
          <a:p>
            <a:endParaRPr lang="ru-RU" sz="2800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b="1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</a:t>
            </a:r>
          </a:p>
          <a:p>
            <a:r>
              <a:rPr lang="ru-RU" sz="2800" b="1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ВНИМАНИЕ!</a:t>
            </a:r>
            <a:endParaRPr lang="ru-RU" sz="2800" b="1" i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1844824"/>
            <a:ext cx="3620828" cy="465313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1_Тема Office">
  <a:themeElements>
    <a:clrScheme name="Другая 3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76923C"/>
      </a:hlink>
      <a:folHlink>
        <a:srgbClr val="76923C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953</TotalTime>
  <Words>969</Words>
  <Application>Microsoft Office PowerPoint</Application>
  <PresentationFormat>Экран (4:3)</PresentationFormat>
  <Paragraphs>63</Paragraphs>
  <Slides>28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32" baseType="lpstr">
      <vt:lpstr>Arial</vt:lpstr>
      <vt:lpstr>Calibri</vt:lpstr>
      <vt:lpstr>Times New Roman</vt:lpstr>
      <vt:lpstr>1_Тема Office</vt:lpstr>
      <vt:lpstr>Презентация PowerPoint</vt:lpstr>
      <vt:lpstr>Цель данного мастер - класса</vt:lpstr>
      <vt:lpstr>   Задачи:                                                                   </vt:lpstr>
      <vt:lpstr>«Рисование лапшой из пластилина»</vt:lpstr>
      <vt:lpstr>Презентация PowerPoint</vt:lpstr>
      <vt:lpstr>Лепка</vt:lpstr>
      <vt:lpstr>Презентация PowerPoint</vt:lpstr>
      <vt:lpstr>Что такое «Пластилинография»?</vt:lpstr>
      <vt:lpstr>Рисование «лапшой из пластилина »</vt:lpstr>
      <vt:lpstr>В нашем детском саду используется парциальная программа художественного воспитания, обучения и развития детей  2-7 лет И.А.Лыковой «Цветные ладошки» где есть серия занятий по работе с пластилином .</vt:lpstr>
      <vt:lpstr>Сегодня я предлагаю мастер-класс по рисованию лапшой из пластилина «Радужного дерева»</vt:lpstr>
      <vt:lpstr>Правила безопасности: </vt:lpstr>
      <vt:lpstr>Нам понадобится: - пластилин марок «Гамма», «Centrum», «Faber», «Jovi» – они мягкие, яркие, пластичные и качественные, - альбомный лист или картон,  - медицинский шприц (без иглы) (на 5-10мл), - емкость с горячей водой, - файл, клеёнка, стека, - доска для лепки, - салфетки.   </vt:lpstr>
      <vt:lpstr>Этапы выполнения работы: </vt:lpstr>
      <vt:lpstr>Из кусочка пластилина делаем «колбаску» и помещаем ее в цилиндр шприца, вставляем поршень на место и немного придавливаем пластилин. Лишний пластилин необходимо отрезать. То же самое проделываем с пластилином другого цвета.   </vt:lpstr>
      <vt:lpstr>Теперь шприцы с пластилином кладем в емкость с горячей водой на 2-3 минуты (чтобы пластилин стал мягким). Держать слишком долго не стоит, так как у пластилина есть свойство таять. </vt:lpstr>
      <vt:lpstr>Затем берем шприцы вытаскиваем из воды, надавливаем на поршень, теплый пластилин необходимо выдавить на рабочую поверхность «длинными нитями». При необходимости получения «толстеньких линий» можно воспользоваться шприцом для кондитерских изделий. </vt:lpstr>
      <vt:lpstr>Сейчас я предлагаю вам нарисовать вот такое радужное дерево.  Мы с детьми приготовили для вас жгутики и спиральки, которые сейчас вы будете использовать в работе. Приступаем к выполнению работы.</vt:lpstr>
      <vt:lpstr>Стекой открепляем жгутики от поверхности, затем берём коричневые жгутики в руки и формируем ствол дерева </vt:lpstr>
      <vt:lpstr>Сформировав ствол, кладём его на картон и немного прижимаем. При необходимости аккуратно прижимаем файлом, затем файл убираем. </vt:lpstr>
      <vt:lpstr> Добавляем к стволу ветви, формируя дерево. </vt:lpstr>
      <vt:lpstr>Теперь приступаем к изготовлению спирали. Для этого стекай открепляем жгутики от поверхности и формируем спиральки, скручивая жгутик. </vt:lpstr>
      <vt:lpstr>После этого, формируем крону дерева. </vt:lpstr>
      <vt:lpstr>Придаем объём кроне </vt:lpstr>
      <vt:lpstr>Добавляем травку, делая нашу работу более красивой. По желанию можно сделать небо, бабочек. </vt:lpstr>
      <vt:lpstr>Наша работа готова. Готовую работу можно подарить, отправить на выставку, украсить интерьер. </vt:lpstr>
      <vt:lpstr> Такой метод пластилиновой живописи из шприца не сможет оставить равнодушным даже самого требовательного ребенка. Это отличный способ провести время. </vt:lpstr>
      <vt:lpstr>Радужное дерево наполнит вашу жизнь яркими красками.  Желаю творческих успехов!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Шаблон презентации</dc:title>
  <dc:creator>Шаблон Фокиной Л. П.</dc:creator>
  <cp:lastModifiedBy>4</cp:lastModifiedBy>
  <cp:revision>79</cp:revision>
  <dcterms:created xsi:type="dcterms:W3CDTF">2014-07-06T18:18:01Z</dcterms:created>
  <dcterms:modified xsi:type="dcterms:W3CDTF">2024-11-11T12:07:05Z</dcterms:modified>
</cp:coreProperties>
</file>