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888" r:id="rId1"/>
  </p:sldMasterIdLst>
  <p:notesMasterIdLst>
    <p:notesMasterId r:id="rId17"/>
  </p:notesMasterIdLst>
  <p:sldIdLst>
    <p:sldId id="256" r:id="rId2"/>
    <p:sldId id="359" r:id="rId3"/>
    <p:sldId id="363" r:id="rId4"/>
    <p:sldId id="362" r:id="rId5"/>
    <p:sldId id="364" r:id="rId6"/>
    <p:sldId id="372" r:id="rId7"/>
    <p:sldId id="365" r:id="rId8"/>
    <p:sldId id="360" r:id="rId9"/>
    <p:sldId id="303" r:id="rId10"/>
    <p:sldId id="357" r:id="rId11"/>
    <p:sldId id="358" r:id="rId12"/>
    <p:sldId id="366" r:id="rId13"/>
    <p:sldId id="367" r:id="rId14"/>
    <p:sldId id="368" r:id="rId15"/>
    <p:sldId id="355" r:id="rId16"/>
  </p:sldIdLst>
  <p:sldSz cx="9144000" cy="6858000" type="screen4x3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  <a:srgbClr val="0D109B"/>
    <a:srgbClr val="0202D8"/>
    <a:srgbClr val="91B44A"/>
    <a:srgbClr val="9ABB59"/>
    <a:srgbClr val="7AF87A"/>
    <a:srgbClr val="350C9C"/>
    <a:srgbClr val="003300"/>
    <a:srgbClr val="006600"/>
    <a:srgbClr val="407D3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42" autoAdjust="0"/>
    <p:restoredTop sz="94000" autoAdjust="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6432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E900A3-C8AB-44F6-9796-4C5A362A8EDF}" type="datetimeFigureOut">
              <a:rPr lang="ru-RU" smtClean="0"/>
              <a:pPr/>
              <a:t>26.03.2025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24956"/>
            <a:ext cx="5486400" cy="44762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8936CA-9617-491B-82DB-A0DA706BE11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33417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97016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53289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52240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29547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26.03.2025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03967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26.03.2025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12926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26.03.2025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31518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45080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24276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53300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678820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759638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603434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418708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078875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45694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26.03.2025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46703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  <p:sldLayoutId id="2147483893" r:id="rId5"/>
    <p:sldLayoutId id="2147483894" r:id="rId6"/>
    <p:sldLayoutId id="2147483895" r:id="rId7"/>
    <p:sldLayoutId id="2147483896" r:id="rId8"/>
    <p:sldLayoutId id="2147483897" r:id="rId9"/>
    <p:sldLayoutId id="2147483898" r:id="rId10"/>
    <p:sldLayoutId id="2147483899" r:id="rId11"/>
    <p:sldLayoutId id="2147483900" r:id="rId12"/>
    <p:sldLayoutId id="2147483901" r:id="rId13"/>
    <p:sldLayoutId id="2147483902" r:id="rId14"/>
    <p:sldLayoutId id="2147483903" r:id="rId15"/>
    <p:sldLayoutId id="214748390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1.metodlaboratoria-vcht.ru/load/0-0-0-245-20" TargetMode="External"/><Relationship Id="rId2" Type="http://schemas.openxmlformats.org/officeDocument/2006/relationships/hyperlink" Target="http://www.1.metodlaboratoria-vcht.ru/load/0-0-0-308-20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hyperlink" Target="https://vk.com/@informio-pismo-minprosvescheniya-rossii-ot-29092023-g-ab-383506-o-met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s://vk.com/club218878513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652120" y="4797152"/>
            <a:ext cx="3733176" cy="1080120"/>
          </a:xfrm>
        </p:spPr>
        <p:txBody>
          <a:bodyPr>
            <a:normAutofit fontScale="70000" lnSpcReduction="20000"/>
          </a:bodyPr>
          <a:lstStyle/>
          <a:p>
            <a:pPr algn="l">
              <a:lnSpc>
                <a:spcPct val="120000"/>
              </a:lnSpc>
            </a:pP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Подготовила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l">
              <a:lnSpc>
                <a:spcPct val="120000"/>
              </a:lnSpc>
            </a:pP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методист МБУДО 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БЦВР</a:t>
            </a:r>
            <a:r>
              <a:rPr lang="en-US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БГО</a:t>
            </a:r>
            <a:endParaRPr lang="ru-RU" sz="20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>
              <a:lnSpc>
                <a:spcPct val="120000"/>
              </a:lnSpc>
            </a:pP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Переладова И.М.</a:t>
            </a:r>
          </a:p>
          <a:p>
            <a:pPr algn="l">
              <a:lnSpc>
                <a:spcPct val="120000"/>
              </a:lnSpc>
            </a:pPr>
            <a:endParaRPr lang="ru-RU" sz="1200" b="1" dirty="0" smtClean="0">
              <a:solidFill>
                <a:srgbClr val="350C9C"/>
              </a:solidFill>
              <a:latin typeface="Georgia" pitchFamily="18" charset="0"/>
            </a:endParaRPr>
          </a:p>
          <a:p>
            <a:pPr algn="l"/>
            <a:endParaRPr lang="ru-RU" sz="1200" b="1" dirty="0" smtClean="0">
              <a:solidFill>
                <a:srgbClr val="350C9C"/>
              </a:solidFill>
              <a:latin typeface="Georgia" pitchFamily="18" charset="0"/>
            </a:endParaRPr>
          </a:p>
          <a:p>
            <a:pPr algn="l"/>
            <a:endParaRPr lang="ru-RU" sz="1200" b="1" dirty="0" smtClean="0">
              <a:solidFill>
                <a:srgbClr val="350C9C"/>
              </a:solidFill>
              <a:latin typeface="Georgia" pitchFamily="18" charset="0"/>
            </a:endParaRPr>
          </a:p>
          <a:p>
            <a:pPr algn="l"/>
            <a:endParaRPr lang="ru-RU" sz="1200" b="1" dirty="0" smtClean="0">
              <a:solidFill>
                <a:srgbClr val="350C9C"/>
              </a:solidFill>
              <a:latin typeface="Georgia" pitchFamily="18" charset="0"/>
            </a:endParaRPr>
          </a:p>
          <a:p>
            <a:pPr algn="l"/>
            <a:endParaRPr lang="ru-RU" sz="1200" b="1" dirty="0">
              <a:solidFill>
                <a:srgbClr val="350C9C"/>
              </a:solidFill>
              <a:latin typeface="Georgia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367643" y="489075"/>
            <a:ext cx="691276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МУНИЦИПАЛЬНОЕ БЮДЖЕНОЕ УЧРЕЖДЕНИЕ ДОПОЛНИТЕЛЬНОГО ОБРАЗОВАНИЯ</a:t>
            </a:r>
            <a:br>
              <a:rPr lang="ru-RU" sz="16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БОРИСОГЛЕБСКИЙ  </a:t>
            </a:r>
            <a:r>
              <a:rPr lang="ru-RU" sz="1600" b="1" dirty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ЦЕНТР </a:t>
            </a:r>
            <a:r>
              <a:rPr lang="ru-RU" sz="16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ВНЕШКОЛЬНОЙ РАБОТЫ </a:t>
            </a:r>
            <a:br>
              <a:rPr lang="ru-RU" sz="16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БОРИСОГЛЕБСКОГО ГОРОДСКОГО ОКРУГА</a:t>
            </a:r>
            <a:endParaRPr lang="ru-RU" sz="1600" b="1" dirty="0">
              <a:solidFill>
                <a:schemeClr val="bg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265786" y="4797152"/>
            <a:ext cx="2756857" cy="5040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1200" b="1" dirty="0" smtClean="0">
              <a:solidFill>
                <a:srgbClr val="350C9C"/>
              </a:solidFill>
              <a:latin typeface="Georgia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563888" y="6315810"/>
            <a:ext cx="2520280" cy="35354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350C9C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202</a:t>
            </a:r>
            <a:r>
              <a:rPr lang="en-US" sz="1400" b="1" dirty="0" smtClean="0">
                <a:solidFill>
                  <a:srgbClr val="350C9C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4</a:t>
            </a:r>
            <a:r>
              <a:rPr lang="ru-RU" sz="1400" b="1" dirty="0" smtClean="0">
                <a:solidFill>
                  <a:srgbClr val="350C9C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smtClean="0">
                <a:solidFill>
                  <a:srgbClr val="350C9C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год</a:t>
            </a:r>
            <a:endParaRPr lang="ru-RU" sz="1400" b="1" dirty="0">
              <a:solidFill>
                <a:srgbClr val="350C9C"/>
              </a:solidFill>
              <a:latin typeface="Georgia" panose="02040502050405020303" pitchFamily="18" charset="0"/>
              <a:cs typeface="Times New Roman" panose="02020603050405020304" pitchFamily="18" charset="0"/>
            </a:endParaRPr>
          </a:p>
        </p:txBody>
      </p:sp>
      <p:sp>
        <p:nvSpPr>
          <p:cNvPr id="55297" name="Rectangle 1"/>
          <p:cNvSpPr>
            <a:spLocks noChangeArrowheads="1"/>
          </p:cNvSpPr>
          <p:nvPr/>
        </p:nvSpPr>
        <p:spPr bwMode="auto">
          <a:xfrm>
            <a:off x="998602" y="2472357"/>
            <a:ext cx="7650851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700" b="1" i="0" u="none" strike="noStrike" cap="none" normalizeH="0" baseline="0" dirty="0" smtClean="0">
                <a:ln>
                  <a:noFill/>
                </a:ln>
                <a:solidFill>
                  <a:srgbClr val="0202D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«Проектирование </a:t>
            </a:r>
            <a:r>
              <a:rPr lang="ru-RU" sz="2800" b="1" dirty="0" smtClean="0">
                <a:solidFill>
                  <a:srgbClr val="0202D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дополнительных общеразвивающих программ»</a:t>
            </a:r>
          </a:p>
        </p:txBody>
      </p:sp>
    </p:spTree>
    <p:extLst>
      <p:ext uri="{BB962C8B-B14F-4D97-AF65-F5344CB8AC3E}">
        <p14:creationId xmlns:p14="http://schemas.microsoft.com/office/powerpoint/2010/main" val="3102446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Autofit/>
          </a:bodyPr>
          <a:lstStyle/>
          <a:p>
            <a:pPr algn="ctr"/>
            <a:r>
              <a:rPr lang="ru-RU" sz="1600" b="1" dirty="0" smtClean="0">
                <a:solidFill>
                  <a:srgbClr val="0202D8"/>
                </a:solidFill>
                <a:latin typeface="Times New Roman" pitchFamily="18" charset="0"/>
                <a:cs typeface="Times New Roman" pitchFamily="18" charset="0"/>
              </a:rPr>
              <a:t>Нормативно-правовые основы  </a:t>
            </a:r>
            <a:br>
              <a:rPr lang="ru-RU" sz="1600" b="1" dirty="0" smtClean="0">
                <a:solidFill>
                  <a:srgbClr val="0202D8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Документы федерального уровня</a:t>
            </a:r>
            <a:endParaRPr lang="ru-RU" sz="1600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3568" y="928670"/>
            <a:ext cx="8158162" cy="5000660"/>
          </a:xfrm>
        </p:spPr>
        <p:txBody>
          <a:bodyPr>
            <a:noAutofit/>
          </a:bodyPr>
          <a:lstStyle/>
          <a:p>
            <a:pPr algn="just">
              <a:buNone/>
            </a:pPr>
            <a:endParaRPr lang="ru-RU" sz="105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200" dirty="0" smtClean="0">
                <a:latin typeface="Constantia" pitchFamily="18" charset="0"/>
                <a:cs typeface="Times New Roman" pitchFamily="18" charset="0"/>
              </a:rPr>
              <a:t>Федеральным </a:t>
            </a:r>
            <a:r>
              <a:rPr lang="ru-RU" sz="1200" dirty="0">
                <a:latin typeface="Constantia" pitchFamily="18" charset="0"/>
                <a:cs typeface="Times New Roman" pitchFamily="18" charset="0"/>
              </a:rPr>
              <a:t>Законом от 29.12.2012 № 27Э-ФЗ «Об образовании в РФ» (с изменениями от 25.12.2018г.).</a:t>
            </a:r>
          </a:p>
          <a:p>
            <a:pPr algn="just"/>
            <a:r>
              <a:rPr lang="ru-RU" sz="1200" dirty="0" smtClean="0">
                <a:solidFill>
                  <a:srgbClr val="C00000"/>
                </a:solidFill>
                <a:latin typeface="Constantia" pitchFamily="18" charset="0"/>
                <a:cs typeface="Times New Roman" pitchFamily="18" charset="0"/>
              </a:rPr>
              <a:t> </a:t>
            </a:r>
            <a:r>
              <a:rPr lang="ru-RU" sz="1200" dirty="0">
                <a:latin typeface="Constantia" pitchFamily="18" charset="0"/>
                <a:cs typeface="Times New Roman" pitchFamily="18" charset="0"/>
              </a:rPr>
              <a:t>«Концепции развития дополнительного образования детей до 2030 года» </a:t>
            </a:r>
          </a:p>
          <a:p>
            <a:r>
              <a:rPr lang="ru-RU" sz="1200" dirty="0" smtClean="0">
                <a:latin typeface="Constantia" pitchFamily="18" charset="0"/>
                <a:cs typeface="Times New Roman" pitchFamily="18" charset="0"/>
              </a:rPr>
              <a:t>Распоряжение </a:t>
            </a:r>
            <a:r>
              <a:rPr lang="ru-RU" sz="1200" dirty="0">
                <a:latin typeface="Constantia" pitchFamily="18" charset="0"/>
                <a:cs typeface="Times New Roman" pitchFamily="18" charset="0"/>
              </a:rPr>
              <a:t>правительства РФ  от 29.06.2015 №996-р «Об утверждении Стратегии воспитания в Российской Федерации на период до 2025 года»</a:t>
            </a:r>
          </a:p>
          <a:p>
            <a:r>
              <a:rPr lang="ru-RU" sz="1200" dirty="0">
                <a:latin typeface="Constantia" pitchFamily="18" charset="0"/>
                <a:cs typeface="Times New Roman" pitchFamily="18" charset="0"/>
              </a:rPr>
              <a:t>-Федеральный закон от 29.12.2010 №436-ФЗ (ред.18.12.2018 г.) «О защите детей  от информации, причиняющей вред их здоровью и развитию</a:t>
            </a:r>
            <a:r>
              <a:rPr lang="ru-RU" sz="1200" dirty="0" smtClean="0">
                <a:latin typeface="Constantia" pitchFamily="18" charset="0"/>
                <a:cs typeface="Times New Roman" pitchFamily="18" charset="0"/>
              </a:rPr>
              <a:t>»</a:t>
            </a:r>
            <a:endParaRPr lang="ru-RU" sz="1200" dirty="0">
              <a:latin typeface="Constantia" pitchFamily="18" charset="0"/>
              <a:cs typeface="Times New Roman" pitchFamily="18" charset="0"/>
            </a:endParaRPr>
          </a:p>
          <a:p>
            <a:pPr algn="just"/>
            <a:r>
              <a:rPr lang="ru-RU" sz="1200" dirty="0" smtClean="0">
                <a:latin typeface="Constantia" pitchFamily="18" charset="0"/>
                <a:cs typeface="Times New Roman" pitchFamily="18" charset="0"/>
              </a:rPr>
              <a:t>Приказ </a:t>
            </a:r>
            <a:r>
              <a:rPr lang="ru-RU" sz="1200" dirty="0">
                <a:latin typeface="Constantia" pitchFamily="18" charset="0"/>
                <a:cs typeface="Times New Roman" pitchFamily="18" charset="0"/>
              </a:rPr>
              <a:t>Минтруда и социальной защиты населения Российской Федерации от 5 мая 2018 г. №298н «Об утверждении профессионального стандарта «Педагог дополнительного образования детей и взрослых».</a:t>
            </a:r>
          </a:p>
          <a:p>
            <a:pPr algn="just"/>
            <a:r>
              <a:rPr lang="ru-RU" sz="1200" dirty="0" smtClean="0">
                <a:latin typeface="Constantia" pitchFamily="18" charset="0"/>
                <a:cs typeface="Times New Roman" pitchFamily="18" charset="0"/>
              </a:rPr>
              <a:t>Постановление </a:t>
            </a:r>
            <a:r>
              <a:rPr lang="ru-RU" sz="1200" dirty="0">
                <a:latin typeface="Constantia" pitchFamily="18" charset="0"/>
                <a:cs typeface="Times New Roman" pitchFamily="18" charset="0"/>
              </a:rPr>
              <a:t>Главного государственного санитарного врача РФ от 28.09.2020 № 28 «Об утверждении санитарных правил СП 2.4. 3648-20 «Санитарно-эпидемиологические требования к организациям воспитания и обучения, отдыха и оздоровления детей и молодёжи</a:t>
            </a:r>
            <a:r>
              <a:rPr lang="ru-RU" sz="1200" dirty="0" smtClean="0">
                <a:latin typeface="Constantia" pitchFamily="18" charset="0"/>
                <a:cs typeface="Times New Roman" pitchFamily="18" charset="0"/>
              </a:rPr>
              <a:t>».</a:t>
            </a:r>
          </a:p>
          <a:p>
            <a:pPr algn="just"/>
            <a:r>
              <a:rPr lang="ru-RU" sz="1200" dirty="0">
                <a:solidFill>
                  <a:srgbClr val="C00000"/>
                </a:solidFill>
              </a:rPr>
              <a:t>Приказ Министерства просвещения Российской Федерации от 27.07.2022 № 629 "Об утверждении Порядка организации и осуществления образовательной деятельности по дополнительным общеобразовательным </a:t>
            </a:r>
            <a:r>
              <a:rPr lang="ru-RU" sz="1200" dirty="0" smtClean="0">
                <a:solidFill>
                  <a:srgbClr val="C00000"/>
                </a:solidFill>
              </a:rPr>
              <a:t>программам</a:t>
            </a:r>
            <a:endParaRPr lang="ru-RU" sz="1200" dirty="0">
              <a:latin typeface="Constantia" pitchFamily="18" charset="0"/>
              <a:cs typeface="Times New Roman" pitchFamily="18" charset="0"/>
            </a:endParaRPr>
          </a:p>
          <a:p>
            <a:pPr algn="just"/>
            <a:r>
              <a:rPr lang="ru-RU" sz="1200" dirty="0" smtClean="0">
                <a:latin typeface="Constantia" pitchFamily="18" charset="0"/>
                <a:cs typeface="Times New Roman" pitchFamily="18" charset="0"/>
                <a:hlinkClick r:id="rId2"/>
              </a:rPr>
              <a:t>Национальный </a:t>
            </a:r>
            <a:r>
              <a:rPr lang="ru-RU" sz="1200" dirty="0">
                <a:latin typeface="Constantia" pitchFamily="18" charset="0"/>
                <a:cs typeface="Times New Roman" pitchFamily="18" charset="0"/>
                <a:hlinkClick r:id="rId2"/>
              </a:rPr>
              <a:t>проект "Образование" - утвержден президиумом Совета при Президенте Российской Федерации по стратегическому развитию и национальным проектам (протокол от 24.12. 2018 г. № 16)</a:t>
            </a:r>
            <a:endParaRPr lang="ru-RU" sz="1200" dirty="0">
              <a:latin typeface="Constantia" pitchFamily="18" charset="0"/>
              <a:cs typeface="Times New Roman" pitchFamily="18" charset="0"/>
            </a:endParaRPr>
          </a:p>
          <a:p>
            <a:pPr algn="just"/>
            <a:r>
              <a:rPr lang="ru-RU" sz="1200" dirty="0">
                <a:latin typeface="Constantia" pitchFamily="18" charset="0"/>
                <a:cs typeface="Times New Roman" pitchFamily="18" charset="0"/>
              </a:rPr>
              <a:t>-</a:t>
            </a:r>
            <a:r>
              <a:rPr lang="ru-RU" sz="1200" dirty="0">
                <a:latin typeface="Constantia" pitchFamily="18" charset="0"/>
                <a:cs typeface="Times New Roman" pitchFamily="18" charset="0"/>
                <a:hlinkClick r:id="rId3"/>
              </a:rPr>
              <a:t>Федеральный проект «Успех каждого ребенка» - приложение к протоколу заседания проектного комитета по национальному проекту "Образование" (от 07. 12. 2018 г. № 3</a:t>
            </a:r>
            <a:r>
              <a:rPr lang="ru-RU" sz="1200" dirty="0">
                <a:latin typeface="Constantia" pitchFamily="18" charset="0"/>
                <a:cs typeface="Times New Roman" pitchFamily="18" charset="0"/>
              </a:rPr>
              <a:t>)</a:t>
            </a:r>
          </a:p>
          <a:p>
            <a:r>
              <a:rPr lang="ru-RU" sz="1200" dirty="0">
                <a:latin typeface="Constantia" pitchFamily="18" charset="0"/>
                <a:cs typeface="Times New Roman" pitchFamily="18" charset="0"/>
              </a:rPr>
              <a:t>- Федеральный проект «Патриотическое воспитание» ( от 01.01.2021 г</a:t>
            </a:r>
            <a:r>
              <a:rPr lang="ru-RU" sz="1200" dirty="0" smtClean="0">
                <a:latin typeface="Constantia" pitchFamily="18" charset="0"/>
                <a:cs typeface="Times New Roman" pitchFamily="18" charset="0"/>
              </a:rPr>
              <a:t>.)</a:t>
            </a:r>
            <a:endParaRPr lang="ru-RU" sz="1200" dirty="0">
              <a:latin typeface="Constantia" pitchFamily="18" charset="0"/>
              <a:cs typeface="Times New Roman" pitchFamily="18" charset="0"/>
            </a:endParaRPr>
          </a:p>
          <a:p>
            <a:pPr algn="just"/>
            <a:r>
              <a:rPr lang="ru-RU" sz="1200" dirty="0" smtClean="0">
                <a:latin typeface="Constantia" pitchFamily="18" charset="0"/>
                <a:cs typeface="Times New Roman" pitchFamily="18" charset="0"/>
              </a:rPr>
              <a:t>Письмо </a:t>
            </a:r>
            <a:r>
              <a:rPr lang="ru-RU" sz="1200" dirty="0" err="1">
                <a:latin typeface="Constantia" pitchFamily="18" charset="0"/>
                <a:cs typeface="Times New Roman" pitchFamily="18" charset="0"/>
              </a:rPr>
              <a:t>Минобрнауки</a:t>
            </a:r>
            <a:r>
              <a:rPr lang="ru-RU" sz="1200" dirty="0">
                <a:latin typeface="Constantia" pitchFamily="18" charset="0"/>
                <a:cs typeface="Times New Roman" pitchFamily="18" charset="0"/>
              </a:rPr>
              <a:t> России № 09-3242 от 18.11.2015 «О направлении информации» (вместе с «Методическими рекомендациями по проектированию дополнительных </a:t>
            </a:r>
            <a:r>
              <a:rPr lang="ru-RU" sz="1200" dirty="0" err="1">
                <a:latin typeface="Constantia" pitchFamily="18" charset="0"/>
                <a:cs typeface="Times New Roman" pitchFamily="18" charset="0"/>
              </a:rPr>
              <a:t>общеразвивающих</a:t>
            </a:r>
            <a:r>
              <a:rPr lang="ru-RU" sz="1200" dirty="0">
                <a:latin typeface="Constantia" pitchFamily="18" charset="0"/>
                <a:cs typeface="Times New Roman" pitchFamily="18" charset="0"/>
              </a:rPr>
              <a:t> программ (включая </a:t>
            </a:r>
            <a:r>
              <a:rPr lang="ru-RU" sz="1200" dirty="0" err="1">
                <a:latin typeface="Constantia" pitchFamily="18" charset="0"/>
                <a:cs typeface="Times New Roman" pitchFamily="18" charset="0"/>
              </a:rPr>
              <a:t>разноуровневые</a:t>
            </a:r>
            <a:r>
              <a:rPr lang="ru-RU" sz="1200" dirty="0">
                <a:latin typeface="Constantia" pitchFamily="18" charset="0"/>
                <a:cs typeface="Times New Roman" pitchFamily="18" charset="0"/>
              </a:rPr>
              <a:t> программы</a:t>
            </a:r>
            <a:r>
              <a:rPr lang="ru-RU" sz="1200" dirty="0" smtClean="0">
                <a:latin typeface="Constantia" pitchFamily="18" charset="0"/>
                <a:cs typeface="Times New Roman" pitchFamily="18" charset="0"/>
              </a:rPr>
              <a:t>)»</a:t>
            </a:r>
          </a:p>
          <a:p>
            <a:r>
              <a:rPr lang="ru-RU" sz="105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  <a:endParaRPr lang="ru-RU" sz="105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8864" y="232939"/>
            <a:ext cx="8229600" cy="654032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>
                <a:solidFill>
                  <a:srgbClr val="0202D8"/>
                </a:solidFill>
                <a:latin typeface="Times New Roman" pitchFamily="18" charset="0"/>
                <a:cs typeface="Times New Roman" pitchFamily="18" charset="0"/>
              </a:rPr>
              <a:t>Нормативно-правовые основы</a:t>
            </a:r>
            <a:br>
              <a:rPr lang="ru-RU" sz="2400" b="1" dirty="0" smtClean="0">
                <a:solidFill>
                  <a:srgbClr val="0202D8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0202D8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0202D8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b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Документы регионального уровня</a:t>
            </a:r>
            <a:endParaRPr lang="ru-RU" sz="2400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99592" y="2060848"/>
            <a:ext cx="7848872" cy="4011358"/>
          </a:xfrm>
        </p:spPr>
        <p:txBody>
          <a:bodyPr>
            <a:noAutofit/>
          </a:bodyPr>
          <a:lstStyle/>
          <a:p>
            <a:pPr algn="just"/>
            <a:endParaRPr lang="ru-RU" sz="105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05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dirty="0" smtClean="0">
                <a:latin typeface="Constantia" pitchFamily="18" charset="0"/>
                <a:cs typeface="Times New Roman" pitchFamily="18" charset="0"/>
              </a:rPr>
              <a:t>Приказ </a:t>
            </a:r>
            <a:r>
              <a:rPr lang="ru-RU" sz="2400" dirty="0">
                <a:latin typeface="Constantia" pitchFamily="18" charset="0"/>
                <a:cs typeface="Times New Roman" pitchFamily="18" charset="0"/>
              </a:rPr>
              <a:t>департамента образования и молодежной политики от 14.10.2015 №1194 </a:t>
            </a:r>
            <a:r>
              <a:rPr lang="ru-RU" sz="2400" dirty="0" smtClean="0">
                <a:latin typeface="Constantia" pitchFamily="18" charset="0"/>
                <a:cs typeface="Times New Roman" pitchFamily="18" charset="0"/>
              </a:rPr>
              <a:t>«</a:t>
            </a:r>
            <a:r>
              <a:rPr lang="ru-RU" sz="2400" dirty="0">
                <a:latin typeface="Constantia" pitchFamily="18" charset="0"/>
                <a:cs typeface="Times New Roman" pitchFamily="18" charset="0"/>
              </a:rPr>
              <a:t>Об утверждении модельных дополнительных общеобразовательных программ» </a:t>
            </a:r>
          </a:p>
          <a:p>
            <a:pPr algn="just">
              <a:buNone/>
            </a:pPr>
            <a:endParaRPr lang="ru-RU" sz="2400" dirty="0">
              <a:solidFill>
                <a:srgbClr val="C00000"/>
              </a:solidFill>
              <a:latin typeface="Constantia" pitchFamily="18" charset="0"/>
              <a:cs typeface="Times New Roman" pitchFamily="18" charset="0"/>
            </a:endParaRPr>
          </a:p>
          <a:p>
            <a:endParaRPr lang="ru-RU" sz="105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2415" y="404664"/>
            <a:ext cx="6589199" cy="1280890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rgbClr val="0D109B"/>
                </a:solidFill>
                <a:latin typeface="Times New Roman" pitchFamily="18" charset="0"/>
                <a:cs typeface="Times New Roman" pitchFamily="18" charset="0"/>
              </a:rPr>
              <a:t>Нормативно-правовые основы  </a:t>
            </a:r>
            <a:br>
              <a:rPr lang="ru-RU" sz="2400" b="1" dirty="0" smtClean="0">
                <a:solidFill>
                  <a:srgbClr val="0D109B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0D109B"/>
                </a:solidFill>
                <a:latin typeface="Times New Roman" pitchFamily="18" charset="0"/>
                <a:cs typeface="Times New Roman" pitchFamily="18" charset="0"/>
              </a:rPr>
              <a:t>Документы муниципального уровня, </a:t>
            </a:r>
            <a:br>
              <a:rPr lang="ru-RU" sz="2400" b="1" dirty="0" smtClean="0">
                <a:solidFill>
                  <a:srgbClr val="0D109B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0D109B"/>
                </a:solidFill>
                <a:latin typeface="Times New Roman" pitchFamily="18" charset="0"/>
                <a:cs typeface="Times New Roman" pitchFamily="18" charset="0"/>
              </a:rPr>
              <a:t>локальные акты учреждения</a:t>
            </a:r>
            <a:endParaRPr lang="ru-RU" sz="2400" dirty="0">
              <a:solidFill>
                <a:srgbClr val="0D109B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42415" y="1844824"/>
            <a:ext cx="6591985" cy="4066398"/>
          </a:xfrm>
        </p:spPr>
        <p:txBody>
          <a:bodyPr>
            <a:normAutofit fontScale="85000" lnSpcReduction="10000"/>
          </a:bodyPr>
          <a:lstStyle/>
          <a:p>
            <a:pPr algn="just"/>
            <a:r>
              <a:rPr lang="ru-RU" sz="2600" dirty="0" smtClean="0">
                <a:solidFill>
                  <a:srgbClr val="C00000"/>
                </a:solidFill>
                <a:latin typeface="Constantia" pitchFamily="18" charset="0"/>
                <a:cs typeface="Times New Roman" pitchFamily="18" charset="0"/>
              </a:rPr>
              <a:t>Муниципальная  программа Воронежской области «Развитие образования Борисоглебского городского округа» , подпрограмма 3   «Развитие образования и воспитания детей и молодежи»</a:t>
            </a:r>
          </a:p>
          <a:p>
            <a:pPr algn="just"/>
            <a:r>
              <a:rPr lang="ru-RU" sz="2600" dirty="0" smtClean="0">
                <a:solidFill>
                  <a:srgbClr val="C00000"/>
                </a:solidFill>
                <a:latin typeface="Constantia" pitchFamily="18" charset="0"/>
                <a:cs typeface="Times New Roman" pitchFamily="18" charset="0"/>
              </a:rPr>
              <a:t>Приказ муниципального бюджетного учреждения Борисоглебского центра внешкольной работы Борисоглебского городского округа от 31.08.23 г № 205 «Об утверждении положения о дополнительных общеразвивающих программах»</a:t>
            </a:r>
          </a:p>
          <a:p>
            <a:pPr marL="0" indent="0" algn="just">
              <a:buNone/>
            </a:pPr>
            <a:r>
              <a:rPr lang="ru-RU" sz="2000" dirty="0" smtClean="0">
                <a:solidFill>
                  <a:srgbClr val="C00000"/>
                </a:solidFill>
                <a:latin typeface="Constantia" pitchFamily="18" charset="0"/>
                <a:cs typeface="Times New Roman" pitchFamily="18" charset="0"/>
              </a:rPr>
              <a:t>  </a:t>
            </a:r>
          </a:p>
          <a:p>
            <a:endParaRPr lang="ru-RU" sz="2000" dirty="0">
              <a:latin typeface="Constantia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508746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>
                <a:solidFill>
                  <a:srgbClr val="0D109B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>
                <a:solidFill>
                  <a:srgbClr val="0D109B"/>
                </a:solidFill>
                <a:latin typeface="Times New Roman" pitchFamily="18" charset="0"/>
                <a:cs typeface="Times New Roman" pitchFamily="18" charset="0"/>
              </a:rPr>
              <a:t>Письмо </a:t>
            </a:r>
            <a:r>
              <a:rPr lang="ru-RU" sz="2200" b="1" dirty="0" err="1">
                <a:solidFill>
                  <a:srgbClr val="0D109B"/>
                </a:solidFill>
                <a:latin typeface="Times New Roman" pitchFamily="18" charset="0"/>
                <a:cs typeface="Times New Roman" pitchFamily="18" charset="0"/>
              </a:rPr>
              <a:t>Минпросвещения</a:t>
            </a:r>
            <a:r>
              <a:rPr lang="ru-RU" sz="2200" b="1" dirty="0">
                <a:solidFill>
                  <a:srgbClr val="0D109B"/>
                </a:solidFill>
                <a:latin typeface="Times New Roman" pitchFamily="18" charset="0"/>
                <a:cs typeface="Times New Roman" pitchFamily="18" charset="0"/>
              </a:rPr>
              <a:t> России от 29.09.2023 г. </a:t>
            </a:r>
            <a:r>
              <a:rPr lang="ru-RU" sz="2200" b="1" dirty="0" smtClean="0">
                <a:solidFill>
                  <a:srgbClr val="0D109B"/>
                </a:solidFill>
                <a:latin typeface="Times New Roman" pitchFamily="18" charset="0"/>
                <a:cs typeface="Times New Roman" pitchFamily="18" charset="0"/>
              </a:rPr>
              <a:t>№ </a:t>
            </a:r>
            <a:r>
              <a:rPr lang="ru-RU" sz="2200" b="1" dirty="0">
                <a:solidFill>
                  <a:srgbClr val="0D109B"/>
                </a:solidFill>
                <a:latin typeface="Times New Roman" pitchFamily="18" charset="0"/>
                <a:cs typeface="Times New Roman" pitchFamily="18" charset="0"/>
              </a:rPr>
              <a:t>АБ-3835/06 </a:t>
            </a:r>
            <a:r>
              <a:rPr lang="ru-RU" sz="2200" b="1" dirty="0" smtClean="0">
                <a:solidFill>
                  <a:srgbClr val="0D109B"/>
                </a:solidFill>
                <a:latin typeface="Times New Roman" pitchFamily="18" charset="0"/>
                <a:cs typeface="Times New Roman" pitchFamily="18" charset="0"/>
              </a:rPr>
              <a:t>«О </a:t>
            </a:r>
            <a:r>
              <a:rPr lang="ru-RU" sz="2200" b="1" dirty="0">
                <a:solidFill>
                  <a:srgbClr val="0D109B"/>
                </a:solidFill>
                <a:latin typeface="Times New Roman" pitchFamily="18" charset="0"/>
                <a:cs typeface="Times New Roman" pitchFamily="18" charset="0"/>
              </a:rPr>
              <a:t>методических </a:t>
            </a:r>
            <a:r>
              <a:rPr lang="ru-RU" sz="2200" b="1" dirty="0" smtClean="0">
                <a:solidFill>
                  <a:srgbClr val="0D109B"/>
                </a:solidFill>
                <a:latin typeface="Times New Roman" pitchFamily="18" charset="0"/>
                <a:cs typeface="Times New Roman" pitchFamily="18" charset="0"/>
              </a:rPr>
              <a:t>рекомендациях»</a:t>
            </a:r>
            <a:br>
              <a:rPr lang="ru-RU" sz="2200" b="1" dirty="0" smtClean="0">
                <a:solidFill>
                  <a:srgbClr val="0D109B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200" b="1" dirty="0">
                <a:solidFill>
                  <a:srgbClr val="0D109B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https://vk.com/@informio-pismo-minprosvescheniya-rossii-ot-29092023-g-ab-383506-o-met</a:t>
            </a:r>
            <a:endParaRPr lang="ru-RU" sz="2200" dirty="0">
              <a:solidFill>
                <a:srgbClr val="0D109B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763688" y="2492896"/>
            <a:ext cx="6484201" cy="3240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76842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0D109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ФЗ-273  «Образовании» </a:t>
            </a:r>
            <a:br>
              <a:rPr lang="ru-RU" dirty="0" smtClean="0">
                <a:solidFill>
                  <a:srgbClr val="0D109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rgbClr val="0D109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ст.2, п.9</a:t>
            </a:r>
            <a:endParaRPr lang="ru-RU" dirty="0">
              <a:solidFill>
                <a:srgbClr val="0D109B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42415" y="1905000"/>
            <a:ext cx="6591985" cy="426030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200" b="1" dirty="0">
                <a:solidFill>
                  <a:srgbClr val="0D109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Дополнительная общеразвивающая программа – нормативный документ, состоящий </a:t>
            </a:r>
            <a:r>
              <a:rPr lang="ru-RU" sz="2200" b="1" dirty="0" smtClean="0">
                <a:solidFill>
                  <a:srgbClr val="0D109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из:</a:t>
            </a:r>
          </a:p>
          <a:p>
            <a:pPr algn="just"/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комплекса основных характеристик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образования (объем, содержание, планируемые результаты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algn="just"/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организационно-педагогических условий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который представлен в виде учебного плана, календарного учебного графика, рабочих программ учебных предметов, курсов, дисциплин (модулей), иных компонентов, оценочных и методических материалов, </a:t>
            </a:r>
            <a:r>
              <a:rPr lang="ru-RU" sz="2200" dirty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рабочей программы воспитания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календарного плана воспитательной работы,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форм аттестации </a:t>
            </a:r>
          </a:p>
        </p:txBody>
      </p:sp>
    </p:spTree>
    <p:extLst>
      <p:ext uri="{BB962C8B-B14F-4D97-AF65-F5344CB8AC3E}">
        <p14:creationId xmlns:p14="http://schemas.microsoft.com/office/powerpoint/2010/main" val="9658782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2976" y="428604"/>
            <a:ext cx="6512511" cy="1143000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rgbClr val="0D109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    программы </a:t>
            </a:r>
            <a:r>
              <a:rPr lang="ru-RU" sz="2300" dirty="0">
                <a:solidFill>
                  <a:srgbClr val="0D109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300" dirty="0">
                <a:solidFill>
                  <a:srgbClr val="0D109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solidFill>
                <a:srgbClr val="0D109B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2060848"/>
            <a:ext cx="6400800" cy="3474720"/>
          </a:xfrm>
        </p:spPr>
        <p:txBody>
          <a:bodyPr>
            <a:normAutofit/>
          </a:bodyPr>
          <a:lstStyle/>
          <a:p>
            <a:pPr marL="0" lvl="0" indent="0">
              <a:buClr>
                <a:srgbClr val="0BD0D9"/>
              </a:buClr>
              <a:buSzPct val="95000"/>
              <a:buNone/>
            </a:pPr>
            <a:r>
              <a:rPr lang="ru-RU" sz="3200" dirty="0">
                <a:solidFill>
                  <a:srgbClr val="0D109B"/>
                </a:solidFill>
                <a:latin typeface="Constantia"/>
              </a:rPr>
              <a:t>1</a:t>
            </a:r>
            <a:r>
              <a:rPr lang="ru-RU" sz="3200" dirty="0" smtClean="0">
                <a:solidFill>
                  <a:srgbClr val="0D109B"/>
                </a:solidFill>
                <a:latin typeface="Constantia"/>
              </a:rPr>
              <a:t>. Титульный </a:t>
            </a:r>
            <a:r>
              <a:rPr lang="ru-RU" sz="3200" dirty="0">
                <a:solidFill>
                  <a:srgbClr val="0D109B"/>
                </a:solidFill>
                <a:latin typeface="Constantia"/>
              </a:rPr>
              <a:t>лист</a:t>
            </a:r>
          </a:p>
          <a:p>
            <a:pPr marL="0" lvl="0" indent="0">
              <a:buClr>
                <a:srgbClr val="0BD0D9"/>
              </a:buClr>
              <a:buSzPct val="95000"/>
              <a:buNone/>
            </a:pPr>
            <a:r>
              <a:rPr lang="ru-RU" sz="3200" dirty="0" smtClean="0">
                <a:solidFill>
                  <a:srgbClr val="0D109B"/>
                </a:solidFill>
                <a:latin typeface="Constantia"/>
              </a:rPr>
              <a:t>2. Комплекс основных характеристик </a:t>
            </a:r>
            <a:r>
              <a:rPr lang="ru-RU" sz="3200" dirty="0">
                <a:solidFill>
                  <a:srgbClr val="0D109B"/>
                </a:solidFill>
                <a:latin typeface="Constantia"/>
              </a:rPr>
              <a:t>программы</a:t>
            </a:r>
          </a:p>
          <a:p>
            <a:pPr marL="0" lvl="0" indent="0">
              <a:buClr>
                <a:srgbClr val="0BD0D9"/>
              </a:buClr>
              <a:buSzPct val="95000"/>
              <a:buNone/>
            </a:pPr>
            <a:r>
              <a:rPr lang="ru-RU" sz="3200" dirty="0">
                <a:solidFill>
                  <a:srgbClr val="0D109B"/>
                </a:solidFill>
                <a:latin typeface="Constantia"/>
              </a:rPr>
              <a:t>3</a:t>
            </a:r>
            <a:r>
              <a:rPr lang="ru-RU" sz="3200" dirty="0" smtClean="0">
                <a:solidFill>
                  <a:srgbClr val="0D109B"/>
                </a:solidFill>
                <a:latin typeface="Constantia"/>
              </a:rPr>
              <a:t>. Комплекс </a:t>
            </a:r>
            <a:r>
              <a:rPr lang="ru-RU" sz="3200" dirty="0">
                <a:solidFill>
                  <a:srgbClr val="0D109B"/>
                </a:solidFill>
                <a:latin typeface="Constantia"/>
              </a:rPr>
              <a:t>организационно-педагогических </a:t>
            </a:r>
            <a:r>
              <a:rPr lang="ru-RU" sz="3200" dirty="0" smtClean="0">
                <a:solidFill>
                  <a:srgbClr val="0D109B"/>
                </a:solidFill>
                <a:latin typeface="Constantia"/>
              </a:rPr>
              <a:t>условий</a:t>
            </a:r>
            <a:endParaRPr lang="ru-RU" sz="3200" dirty="0">
              <a:solidFill>
                <a:srgbClr val="0D109B"/>
              </a:solidFill>
              <a:latin typeface="Constantia"/>
            </a:endParaRPr>
          </a:p>
          <a:p>
            <a:pPr marL="274320" lvl="0" indent="-274320">
              <a:buClr>
                <a:srgbClr val="0BD0D9"/>
              </a:buClr>
              <a:buSzPct val="95000"/>
              <a:buFont typeface="Wingdings 2"/>
              <a:buChar char=""/>
            </a:pPr>
            <a:r>
              <a:rPr lang="ru-RU" sz="3200" dirty="0" smtClean="0">
                <a:solidFill>
                  <a:srgbClr val="0D109B"/>
                </a:solidFill>
                <a:latin typeface="Constantia"/>
              </a:rPr>
              <a:t>Приложения</a:t>
            </a:r>
            <a:endParaRPr lang="ru-RU" sz="3200" dirty="0">
              <a:solidFill>
                <a:srgbClr val="0D109B"/>
              </a:solidFill>
              <a:latin typeface="Constantia"/>
            </a:endParaRPr>
          </a:p>
          <a:p>
            <a:endParaRPr lang="ru-RU" dirty="0">
              <a:solidFill>
                <a:srgbClr val="0D109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30061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C:\Users\User\Desktop\Конкурс программ летнего отдыха 2023\Номинации по положению\Краткосрочная программа\Мещерякова О.А\скан дополнительная общ. программа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476672"/>
            <a:ext cx="4357642" cy="60016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5616" y="692696"/>
            <a:ext cx="8589640" cy="5544616"/>
          </a:xfrm>
        </p:spPr>
        <p:txBody>
          <a:bodyPr>
            <a:normAutofit fontScale="25000" lnSpcReduction="20000"/>
          </a:bodyPr>
          <a:lstStyle/>
          <a:p>
            <a:pPr marL="274320" lvl="0" indent="-274320" algn="ctr">
              <a:buClr>
                <a:srgbClr val="0BD0D9"/>
              </a:buClr>
              <a:buSzPct val="95000"/>
              <a:buNone/>
            </a:pPr>
            <a:r>
              <a:rPr lang="ru-RU" sz="11200" b="1" dirty="0" smtClean="0">
                <a:solidFill>
                  <a:srgbClr val="C00000"/>
                </a:solidFill>
                <a:latin typeface="Constantia"/>
              </a:rPr>
              <a:t>2 Комплекс основных характеристик программы</a:t>
            </a:r>
          </a:p>
          <a:p>
            <a:pPr marL="274320" lvl="0" indent="-274320">
              <a:buClr>
                <a:srgbClr val="0BD0D9"/>
              </a:buClr>
              <a:buSzPct val="95000"/>
              <a:buFont typeface="Wingdings 2"/>
              <a:buChar char=""/>
            </a:pPr>
            <a:r>
              <a:rPr lang="ru-RU" sz="11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2.1 </a:t>
            </a:r>
            <a:r>
              <a:rPr lang="ru-RU" sz="11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Пояснительная </a:t>
            </a:r>
            <a:r>
              <a:rPr lang="ru-RU" sz="11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записка:</a:t>
            </a:r>
          </a:p>
          <a:p>
            <a:pPr marL="274320" lvl="0" indent="-274320">
              <a:buClr>
                <a:srgbClr val="0BD0D9"/>
              </a:buClr>
              <a:buSzPct val="95000"/>
              <a:buFont typeface="Wingdings 2"/>
              <a:buChar char=""/>
            </a:pPr>
            <a:r>
              <a:rPr lang="ru-RU" sz="8000" b="1" dirty="0" smtClean="0">
                <a:solidFill>
                  <a:prstClr val="black"/>
                </a:solidFill>
                <a:latin typeface="Constantia"/>
              </a:rPr>
              <a:t>наименование программы</a:t>
            </a:r>
          </a:p>
          <a:p>
            <a:pPr marL="274320" lvl="0" indent="-274320">
              <a:buClr>
                <a:srgbClr val="0BD0D9"/>
              </a:buClr>
              <a:buSzPct val="95000"/>
              <a:buFont typeface="Wingdings 2"/>
              <a:buChar char=""/>
            </a:pPr>
            <a:r>
              <a:rPr lang="ru-RU" sz="8000" b="1" dirty="0" smtClean="0">
                <a:solidFill>
                  <a:prstClr val="black"/>
                </a:solidFill>
                <a:latin typeface="Constantia"/>
              </a:rPr>
              <a:t>вид</a:t>
            </a:r>
          </a:p>
          <a:p>
            <a:pPr marL="274320" lvl="0" indent="-274320">
              <a:buClr>
                <a:srgbClr val="0BD0D9"/>
              </a:buClr>
              <a:buSzPct val="95000"/>
              <a:buFont typeface="Wingdings 2"/>
              <a:buChar char=""/>
            </a:pPr>
            <a:r>
              <a:rPr lang="ru-RU" sz="8000" b="1" dirty="0" smtClean="0">
                <a:solidFill>
                  <a:prstClr val="black"/>
                </a:solidFill>
                <a:latin typeface="Constantia"/>
              </a:rPr>
              <a:t>направленность</a:t>
            </a:r>
            <a:endParaRPr lang="ru-RU" sz="8000" b="1" dirty="0">
              <a:solidFill>
                <a:prstClr val="black"/>
              </a:solidFill>
              <a:latin typeface="Constantia"/>
            </a:endParaRPr>
          </a:p>
          <a:p>
            <a:pPr marL="274320" lvl="0" indent="-274320">
              <a:buClr>
                <a:srgbClr val="0BD0D9"/>
              </a:buClr>
              <a:buSzPct val="95000"/>
              <a:buFont typeface="Wingdings 2"/>
              <a:buChar char=""/>
            </a:pPr>
            <a:r>
              <a:rPr lang="ru-RU" sz="8000" b="1" dirty="0" smtClean="0">
                <a:solidFill>
                  <a:prstClr val="black"/>
                </a:solidFill>
                <a:latin typeface="Constantia"/>
              </a:rPr>
              <a:t>актуальность</a:t>
            </a:r>
          </a:p>
          <a:p>
            <a:pPr marL="274320" lvl="0" indent="-274320">
              <a:buClr>
                <a:srgbClr val="0BD0D9"/>
              </a:buClr>
              <a:buSzPct val="95000"/>
              <a:buFont typeface="Wingdings 2"/>
              <a:buChar char=""/>
            </a:pPr>
            <a:r>
              <a:rPr lang="ru-RU" sz="8000" b="1" dirty="0" smtClean="0">
                <a:solidFill>
                  <a:prstClr val="black"/>
                </a:solidFill>
                <a:latin typeface="Constantia"/>
              </a:rPr>
              <a:t> новизна, педагогическая целесообразность программы; </a:t>
            </a:r>
            <a:endParaRPr lang="ru-RU" sz="8000" b="1" dirty="0">
              <a:solidFill>
                <a:prstClr val="black"/>
              </a:solidFill>
              <a:latin typeface="Constantia"/>
            </a:endParaRPr>
          </a:p>
          <a:p>
            <a:pPr marL="274320" lvl="0" indent="-274320">
              <a:buClr>
                <a:srgbClr val="0BD0D9"/>
              </a:buClr>
              <a:buSzPct val="95000"/>
              <a:buFont typeface="Wingdings 2"/>
              <a:buChar char=""/>
            </a:pPr>
            <a:r>
              <a:rPr lang="ru-RU" sz="8000" b="1" dirty="0">
                <a:solidFill>
                  <a:prstClr val="black"/>
                </a:solidFill>
                <a:latin typeface="Constantia"/>
              </a:rPr>
              <a:t>отличительные особенности </a:t>
            </a:r>
            <a:r>
              <a:rPr lang="ru-RU" sz="8000" b="1" dirty="0" smtClean="0">
                <a:solidFill>
                  <a:prstClr val="black"/>
                </a:solidFill>
                <a:latin typeface="Constantia"/>
              </a:rPr>
              <a:t>программы;</a:t>
            </a:r>
            <a:endParaRPr lang="ru-RU" sz="8000" b="1" dirty="0">
              <a:solidFill>
                <a:prstClr val="black"/>
              </a:solidFill>
              <a:latin typeface="Constantia"/>
            </a:endParaRPr>
          </a:p>
          <a:p>
            <a:pPr marL="274320" lvl="0" indent="-274320">
              <a:buClr>
                <a:srgbClr val="0BD0D9"/>
              </a:buClr>
              <a:buSzPct val="95000"/>
              <a:buFont typeface="Wingdings 2"/>
              <a:buChar char=""/>
            </a:pPr>
            <a:r>
              <a:rPr lang="ru-RU" sz="8000" b="1" dirty="0">
                <a:solidFill>
                  <a:prstClr val="black"/>
                </a:solidFill>
                <a:latin typeface="Constantia"/>
              </a:rPr>
              <a:t>адресат </a:t>
            </a:r>
            <a:r>
              <a:rPr lang="ru-RU" sz="8000" b="1" dirty="0" smtClean="0">
                <a:solidFill>
                  <a:prstClr val="black"/>
                </a:solidFill>
                <a:latin typeface="Constantia"/>
              </a:rPr>
              <a:t>программы, возрастные особенности учащихся; </a:t>
            </a:r>
            <a:endParaRPr lang="ru-RU" sz="8000" b="1" dirty="0">
              <a:solidFill>
                <a:prstClr val="black"/>
              </a:solidFill>
              <a:latin typeface="Constantia"/>
            </a:endParaRPr>
          </a:p>
          <a:p>
            <a:pPr marL="274320" lvl="0" indent="-274320">
              <a:buClr>
                <a:srgbClr val="0BD0D9"/>
              </a:buClr>
              <a:buSzPct val="95000"/>
              <a:buFont typeface="Wingdings 2"/>
              <a:buChar char=""/>
            </a:pPr>
            <a:r>
              <a:rPr lang="ru-RU" sz="8000" b="1" dirty="0">
                <a:solidFill>
                  <a:prstClr val="black"/>
                </a:solidFill>
                <a:latin typeface="Constantia"/>
              </a:rPr>
              <a:t> уровень </a:t>
            </a:r>
            <a:r>
              <a:rPr lang="ru-RU" sz="8000" b="1" dirty="0" smtClean="0">
                <a:solidFill>
                  <a:prstClr val="black"/>
                </a:solidFill>
                <a:latin typeface="Constantia"/>
              </a:rPr>
              <a:t>реализации (ознакомительный, базовый, углубленный)</a:t>
            </a:r>
            <a:endParaRPr lang="ru-RU" sz="8000" b="1" dirty="0">
              <a:solidFill>
                <a:prstClr val="black"/>
              </a:solidFill>
              <a:latin typeface="Constantia"/>
            </a:endParaRPr>
          </a:p>
          <a:p>
            <a:pPr marL="274320" lvl="0" indent="-274320">
              <a:buClr>
                <a:srgbClr val="0BD0D9"/>
              </a:buClr>
              <a:buSzPct val="95000"/>
              <a:buFont typeface="Wingdings 2"/>
              <a:buChar char=""/>
            </a:pPr>
            <a:r>
              <a:rPr lang="ru-RU" sz="8000" b="1" dirty="0">
                <a:solidFill>
                  <a:prstClr val="black"/>
                </a:solidFill>
                <a:latin typeface="Constantia"/>
              </a:rPr>
              <a:t>объём </a:t>
            </a:r>
            <a:r>
              <a:rPr lang="ru-RU" sz="8000" b="1" dirty="0" smtClean="0">
                <a:solidFill>
                  <a:prstClr val="black"/>
                </a:solidFill>
                <a:latin typeface="Constantia"/>
              </a:rPr>
              <a:t>программы, сроки реализации, режим занятий; </a:t>
            </a:r>
          </a:p>
          <a:p>
            <a:pPr marL="274320" indent="-274320">
              <a:buClr>
                <a:srgbClr val="0BD0D9"/>
              </a:buClr>
              <a:buSzPct val="95000"/>
              <a:buFont typeface="Wingdings 2"/>
              <a:buChar char=""/>
            </a:pPr>
            <a:r>
              <a:rPr lang="ru-RU" sz="8000" b="1" dirty="0" smtClean="0">
                <a:solidFill>
                  <a:prstClr val="black"/>
                </a:solidFill>
                <a:latin typeface="Constantia"/>
              </a:rPr>
              <a:t>формы обучения;</a:t>
            </a:r>
            <a:r>
              <a:rPr lang="ru-RU" sz="8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274320" indent="-274320">
              <a:buClr>
                <a:srgbClr val="0BD0D9"/>
              </a:buClr>
              <a:buSzPct val="95000"/>
              <a:buFont typeface="Wingdings 2"/>
              <a:buChar char=""/>
            </a:pPr>
            <a:r>
              <a:rPr lang="ru-RU" sz="8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Цель и задачи программы</a:t>
            </a:r>
            <a:endParaRPr lang="ru-RU" sz="8000" b="1" dirty="0" smtClean="0">
              <a:solidFill>
                <a:prstClr val="black"/>
              </a:solidFill>
              <a:latin typeface="Constantia"/>
            </a:endParaRPr>
          </a:p>
          <a:p>
            <a:pPr marL="274320" lvl="0" indent="-274320">
              <a:buClr>
                <a:srgbClr val="0BD0D9"/>
              </a:buClr>
              <a:buSzPct val="95000"/>
              <a:buFont typeface="Wingdings 2"/>
              <a:buChar char=""/>
            </a:pPr>
            <a:endParaRPr lang="ru-RU" sz="8000" b="1" dirty="0" smtClean="0">
              <a:solidFill>
                <a:prstClr val="black"/>
              </a:solidFill>
              <a:latin typeface="Constantia"/>
            </a:endParaRPr>
          </a:p>
          <a:p>
            <a:pPr marL="274320" lvl="0" indent="-274320">
              <a:buClr>
                <a:srgbClr val="0BD0D9"/>
              </a:buClr>
              <a:buSzPct val="95000"/>
              <a:buFont typeface="Wingdings 2"/>
              <a:buChar char=""/>
            </a:pPr>
            <a:endParaRPr lang="ru-RU" sz="8000" b="1" dirty="0">
              <a:solidFill>
                <a:prstClr val="black"/>
              </a:solidFill>
              <a:latin typeface="Constantia"/>
            </a:endParaRPr>
          </a:p>
          <a:p>
            <a:pPr marL="0" indent="0" algn="ctr">
              <a:buNone/>
            </a:pPr>
            <a:endParaRPr lang="ru-RU" sz="8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7793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196752"/>
            <a:ext cx="8573228" cy="4392488"/>
          </a:xfrm>
        </p:spPr>
        <p:txBody>
          <a:bodyPr>
            <a:normAutofit fontScale="25000" lnSpcReduction="20000"/>
          </a:bodyPr>
          <a:lstStyle/>
          <a:p>
            <a:pPr marL="274320" lvl="0" indent="-274320" algn="ctr">
              <a:buClr>
                <a:srgbClr val="0BD0D9"/>
              </a:buClr>
              <a:buSzPct val="95000"/>
              <a:buNone/>
            </a:pPr>
            <a:r>
              <a:rPr lang="ru-RU" sz="12800" b="1" dirty="0" smtClean="0">
                <a:solidFill>
                  <a:srgbClr val="C00000"/>
                </a:solidFill>
                <a:latin typeface="Constantia"/>
              </a:rPr>
              <a:t>2. Комплекс основных характеристик программы</a:t>
            </a:r>
          </a:p>
          <a:p>
            <a:pPr marL="274320" lvl="0" indent="-274320" algn="ctr">
              <a:buClr>
                <a:srgbClr val="0BD0D9"/>
              </a:buClr>
              <a:buSzPct val="95000"/>
              <a:buFont typeface="Wingdings 2"/>
              <a:buChar char=""/>
            </a:pPr>
            <a:endParaRPr lang="ru-RU" sz="12800" b="1" dirty="0" smtClean="0">
              <a:solidFill>
                <a:srgbClr val="C00000"/>
              </a:solidFill>
              <a:latin typeface="Constantia"/>
            </a:endParaRPr>
          </a:p>
          <a:p>
            <a:pPr marL="274320" lvl="0" indent="-274320">
              <a:buClr>
                <a:srgbClr val="0BD0D9"/>
              </a:buClr>
              <a:buSzPct val="95000"/>
              <a:buFont typeface="Wingdings 2"/>
              <a:buChar char=""/>
            </a:pPr>
            <a:r>
              <a:rPr lang="ru-RU" sz="12800" b="1" dirty="0" smtClean="0">
                <a:solidFill>
                  <a:prstClr val="black"/>
                </a:solidFill>
                <a:latin typeface="Constantia"/>
              </a:rPr>
              <a:t>2.3 Содержание программы :</a:t>
            </a:r>
          </a:p>
          <a:p>
            <a:pPr marL="274320" lvl="0" indent="-274320">
              <a:buClr>
                <a:srgbClr val="0BD0D9"/>
              </a:buClr>
              <a:buSzPct val="95000"/>
              <a:buFont typeface="Wingdings 2"/>
              <a:buChar char=""/>
            </a:pPr>
            <a:r>
              <a:rPr lang="ru-RU" sz="9600" b="1" dirty="0" smtClean="0">
                <a:solidFill>
                  <a:prstClr val="black"/>
                </a:solidFill>
                <a:latin typeface="Constantia"/>
              </a:rPr>
              <a:t>учебный план</a:t>
            </a:r>
          </a:p>
          <a:p>
            <a:pPr marL="274320" lvl="0" indent="-274320">
              <a:buClr>
                <a:srgbClr val="0BD0D9"/>
              </a:buClr>
              <a:buSzPct val="95000"/>
              <a:buFont typeface="Wingdings 2"/>
              <a:buChar char=""/>
            </a:pPr>
            <a:r>
              <a:rPr lang="ru-RU" sz="9600" b="1" dirty="0">
                <a:solidFill>
                  <a:prstClr val="black"/>
                </a:solidFill>
                <a:latin typeface="Constantia"/>
              </a:rPr>
              <a:t>содержание программы </a:t>
            </a:r>
            <a:endParaRPr lang="ru-RU" sz="9600" b="1" dirty="0" smtClean="0">
              <a:solidFill>
                <a:prstClr val="black"/>
              </a:solidFill>
              <a:latin typeface="Constantia"/>
            </a:endParaRPr>
          </a:p>
          <a:p>
            <a:pPr marL="274320" lvl="0" indent="-274320">
              <a:buClr>
                <a:srgbClr val="0BD0D9"/>
              </a:buClr>
              <a:buSzPct val="95000"/>
              <a:buFont typeface="Wingdings 2"/>
              <a:buChar char=""/>
            </a:pPr>
            <a:endParaRPr lang="ru-RU" sz="9600" b="1" dirty="0">
              <a:solidFill>
                <a:prstClr val="black"/>
              </a:solidFill>
              <a:latin typeface="Constantia"/>
            </a:endParaRPr>
          </a:p>
          <a:p>
            <a:pPr marL="274320" lvl="0" indent="-274320">
              <a:buClr>
                <a:srgbClr val="0BD0D9"/>
              </a:buClr>
              <a:buSzPct val="95000"/>
              <a:buFont typeface="Wingdings 2"/>
              <a:buChar char=""/>
            </a:pPr>
            <a:r>
              <a:rPr lang="ru-RU" sz="12800" b="1" dirty="0">
                <a:solidFill>
                  <a:prstClr val="black"/>
                </a:solidFill>
                <a:latin typeface="Constantia"/>
              </a:rPr>
              <a:t>2.4. Планируемые </a:t>
            </a:r>
            <a:r>
              <a:rPr lang="ru-RU" sz="12800" b="1" dirty="0" smtClean="0">
                <a:solidFill>
                  <a:prstClr val="black"/>
                </a:solidFill>
                <a:latin typeface="Constantia"/>
              </a:rPr>
              <a:t>результаты (по годам обучения):</a:t>
            </a:r>
            <a:endParaRPr lang="ru-RU" sz="12800" b="1" dirty="0">
              <a:solidFill>
                <a:prstClr val="black"/>
              </a:solidFill>
              <a:latin typeface="Constantia"/>
            </a:endParaRPr>
          </a:p>
          <a:p>
            <a:pPr marL="274320" indent="-274320">
              <a:buClr>
                <a:srgbClr val="0BD0D9"/>
              </a:buClr>
              <a:buSzPct val="95000"/>
              <a:buFont typeface="Wingdings 2"/>
              <a:buChar char=""/>
            </a:pPr>
            <a:r>
              <a:rPr lang="ru-RU" sz="9600" b="1" dirty="0" smtClean="0">
                <a:solidFill>
                  <a:prstClr val="black"/>
                </a:solidFill>
                <a:latin typeface="Constantia"/>
              </a:rPr>
              <a:t>предметные</a:t>
            </a:r>
            <a:endParaRPr lang="ru-RU" sz="9600" b="1" dirty="0">
              <a:solidFill>
                <a:prstClr val="black"/>
              </a:solidFill>
              <a:latin typeface="Constantia"/>
            </a:endParaRPr>
          </a:p>
          <a:p>
            <a:pPr marL="274320" indent="-274320">
              <a:buClr>
                <a:srgbClr val="0BD0D9"/>
              </a:buClr>
              <a:buSzPct val="95000"/>
              <a:buFont typeface="Wingdings 2"/>
              <a:buChar char=""/>
            </a:pPr>
            <a:r>
              <a:rPr lang="ru-RU" sz="9600" b="1" dirty="0" err="1">
                <a:solidFill>
                  <a:prstClr val="black"/>
                </a:solidFill>
                <a:latin typeface="Constantia"/>
              </a:rPr>
              <a:t>метапредметные</a:t>
            </a:r>
            <a:endParaRPr lang="ru-RU" sz="9600" b="1" dirty="0">
              <a:solidFill>
                <a:prstClr val="black"/>
              </a:solidFill>
              <a:latin typeface="Constantia"/>
            </a:endParaRPr>
          </a:p>
          <a:p>
            <a:pPr marL="274320" lvl="0" indent="-274320">
              <a:buClr>
                <a:srgbClr val="0BD0D9"/>
              </a:buClr>
              <a:buSzPct val="95000"/>
              <a:buFont typeface="Wingdings 2"/>
              <a:buChar char=""/>
            </a:pPr>
            <a:r>
              <a:rPr lang="ru-RU" sz="9600" b="1" dirty="0" smtClean="0">
                <a:solidFill>
                  <a:prstClr val="black"/>
                </a:solidFill>
                <a:latin typeface="Constantia"/>
              </a:rPr>
              <a:t>личностные</a:t>
            </a:r>
          </a:p>
          <a:p>
            <a:pPr marL="0" lvl="0" indent="0">
              <a:buClr>
                <a:srgbClr val="0BD0D9"/>
              </a:buClr>
              <a:buSzPct val="95000"/>
              <a:buNone/>
            </a:pPr>
            <a:endParaRPr lang="ru-RU" sz="9600" b="1" dirty="0" smtClean="0">
              <a:solidFill>
                <a:prstClr val="black"/>
              </a:solidFill>
              <a:latin typeface="Constantia"/>
            </a:endParaRPr>
          </a:p>
        </p:txBody>
      </p:sp>
    </p:spTree>
    <p:extLst>
      <p:ext uri="{BB962C8B-B14F-4D97-AF65-F5344CB8AC3E}">
        <p14:creationId xmlns:p14="http://schemas.microsoft.com/office/powerpoint/2010/main" val="598274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764704"/>
            <a:ext cx="8589640" cy="5544616"/>
          </a:xfrm>
        </p:spPr>
        <p:txBody>
          <a:bodyPr>
            <a:normAutofit fontScale="25000" lnSpcReduction="20000"/>
          </a:bodyPr>
          <a:lstStyle/>
          <a:p>
            <a:pPr marL="274320" lvl="0" indent="-274320" algn="ctr">
              <a:buClr>
                <a:srgbClr val="0BD0D9"/>
              </a:buClr>
              <a:buSzPct val="95000"/>
              <a:buNone/>
            </a:pPr>
            <a:r>
              <a:rPr lang="ru-RU" sz="12800" b="1" dirty="0" smtClean="0">
                <a:solidFill>
                  <a:srgbClr val="C00000"/>
                </a:solidFill>
                <a:latin typeface="Constantia"/>
              </a:rPr>
              <a:t>3. Комплекс организационно-педагогических условий</a:t>
            </a:r>
          </a:p>
          <a:p>
            <a:pPr marL="274320" lvl="0" indent="-274320">
              <a:buClr>
                <a:srgbClr val="0BD0D9"/>
              </a:buClr>
              <a:buSzPct val="95000"/>
              <a:buFont typeface="Wingdings 2"/>
              <a:buChar char=""/>
            </a:pPr>
            <a:r>
              <a:rPr lang="ru-RU" sz="12800" b="1" dirty="0" smtClean="0">
                <a:solidFill>
                  <a:prstClr val="black"/>
                </a:solidFill>
                <a:latin typeface="Constantia"/>
              </a:rPr>
              <a:t>3.1. Календарный учебный график</a:t>
            </a:r>
          </a:p>
          <a:p>
            <a:pPr marL="274320" lvl="0" indent="-274320">
              <a:buClr>
                <a:srgbClr val="0BD0D9"/>
              </a:buClr>
              <a:buSzPct val="95000"/>
              <a:buFont typeface="Wingdings 2"/>
              <a:buChar char=""/>
            </a:pPr>
            <a:r>
              <a:rPr lang="ru-RU" sz="12800" b="1" dirty="0" smtClean="0">
                <a:solidFill>
                  <a:prstClr val="black"/>
                </a:solidFill>
                <a:latin typeface="Constantia"/>
              </a:rPr>
              <a:t>3.2.Условия реализации программы </a:t>
            </a:r>
            <a:endParaRPr lang="ru-RU" sz="12800" b="1" dirty="0">
              <a:solidFill>
                <a:prstClr val="black"/>
              </a:solidFill>
              <a:latin typeface="Constantia"/>
            </a:endParaRPr>
          </a:p>
          <a:p>
            <a:pPr marL="274320" lvl="0" indent="-274320">
              <a:buClr>
                <a:srgbClr val="0BD0D9"/>
              </a:buClr>
              <a:buSzPct val="95000"/>
              <a:buFont typeface="Wingdings 2"/>
              <a:buChar char=""/>
            </a:pPr>
            <a:r>
              <a:rPr lang="ru-RU" sz="12800" b="1" dirty="0" smtClean="0">
                <a:solidFill>
                  <a:prstClr val="black"/>
                </a:solidFill>
                <a:latin typeface="Constantia"/>
              </a:rPr>
              <a:t>3.3. Формы аттестации/контроля</a:t>
            </a:r>
            <a:endParaRPr lang="ru-RU" sz="12800" b="1" dirty="0">
              <a:solidFill>
                <a:prstClr val="black"/>
              </a:solidFill>
              <a:latin typeface="Constantia"/>
            </a:endParaRPr>
          </a:p>
          <a:p>
            <a:pPr marL="274320" lvl="0" indent="-274320">
              <a:buClr>
                <a:srgbClr val="0BD0D9"/>
              </a:buClr>
              <a:buSzPct val="95000"/>
              <a:buFont typeface="Wingdings 2"/>
              <a:buChar char=""/>
            </a:pPr>
            <a:r>
              <a:rPr lang="ru-RU" sz="12800" b="1" dirty="0" smtClean="0">
                <a:solidFill>
                  <a:prstClr val="black"/>
                </a:solidFill>
                <a:latin typeface="Constantia"/>
              </a:rPr>
              <a:t>3.4. Оценочные материалы</a:t>
            </a:r>
            <a:endParaRPr lang="ru-RU" sz="12800" b="1" dirty="0">
              <a:solidFill>
                <a:prstClr val="black"/>
              </a:solidFill>
              <a:latin typeface="Constantia"/>
            </a:endParaRPr>
          </a:p>
          <a:p>
            <a:pPr marL="274320" lvl="0" indent="-274320">
              <a:buClr>
                <a:srgbClr val="0BD0D9"/>
              </a:buClr>
              <a:buSzPct val="95000"/>
              <a:buFont typeface="Wingdings 2"/>
              <a:buChar char=""/>
            </a:pPr>
            <a:r>
              <a:rPr lang="ru-RU" sz="12800" b="1" dirty="0" smtClean="0">
                <a:solidFill>
                  <a:prstClr val="black"/>
                </a:solidFill>
                <a:latin typeface="Constantia"/>
              </a:rPr>
              <a:t>3.5. Методическое обеспечение программы</a:t>
            </a:r>
          </a:p>
          <a:p>
            <a:pPr marL="274320" lvl="0" indent="-274320">
              <a:buClr>
                <a:srgbClr val="0BD0D9"/>
              </a:buClr>
              <a:buSzPct val="95000"/>
              <a:buFont typeface="Wingdings 2"/>
              <a:buChar char=""/>
            </a:pPr>
            <a:r>
              <a:rPr lang="ru-RU" sz="12800" b="1" dirty="0" smtClean="0">
                <a:solidFill>
                  <a:prstClr val="black"/>
                </a:solidFill>
                <a:latin typeface="Constantia"/>
              </a:rPr>
              <a:t>3.6. Рабочая программа воспитания</a:t>
            </a:r>
            <a:endParaRPr lang="ru-RU" sz="12800" b="1" dirty="0">
              <a:solidFill>
                <a:prstClr val="black"/>
              </a:solidFill>
              <a:latin typeface="Constantia"/>
            </a:endParaRPr>
          </a:p>
          <a:p>
            <a:pPr marL="0" lvl="0" indent="0">
              <a:buClr>
                <a:srgbClr val="0BD0D9"/>
              </a:buClr>
              <a:buSzPct val="95000"/>
              <a:buNone/>
            </a:pPr>
            <a:endParaRPr lang="ru-RU" sz="12800" b="1" dirty="0">
              <a:solidFill>
                <a:prstClr val="black"/>
              </a:solidFill>
              <a:latin typeface="Constantia"/>
            </a:endParaRPr>
          </a:p>
        </p:txBody>
      </p:sp>
    </p:spTree>
    <p:extLst>
      <p:ext uri="{BB962C8B-B14F-4D97-AF65-F5344CB8AC3E}">
        <p14:creationId xmlns:p14="http://schemas.microsoft.com/office/powerpoint/2010/main" val="409533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980728"/>
            <a:ext cx="7941568" cy="5328592"/>
          </a:xfrm>
        </p:spPr>
        <p:txBody>
          <a:bodyPr>
            <a:normAutofit fontScale="25000" lnSpcReduction="20000"/>
          </a:bodyPr>
          <a:lstStyle/>
          <a:p>
            <a:pPr marL="274320" lvl="0" indent="-274320" algn="ctr">
              <a:buClr>
                <a:srgbClr val="0BD0D9"/>
              </a:buClr>
              <a:buSzPct val="95000"/>
              <a:buNone/>
            </a:pPr>
            <a:r>
              <a:rPr lang="ru-RU" sz="12800" b="1" dirty="0" smtClean="0">
                <a:solidFill>
                  <a:srgbClr val="C00000"/>
                </a:solidFill>
                <a:latin typeface="Constantia"/>
              </a:rPr>
              <a:t>3.6.Рабочая программа воспитания</a:t>
            </a:r>
          </a:p>
          <a:p>
            <a:pPr lvl="0">
              <a:buClr>
                <a:srgbClr val="0BD0D9"/>
              </a:buClr>
              <a:buSzPct val="95000"/>
              <a:buFont typeface="Wingdings" panose="05000000000000000000" pitchFamily="2" charset="2"/>
              <a:buChar char="Ø"/>
            </a:pPr>
            <a:r>
              <a:rPr lang="ru-RU" sz="12800" b="1" dirty="0" smtClean="0">
                <a:solidFill>
                  <a:prstClr val="black"/>
                </a:solidFill>
                <a:latin typeface="Constantia"/>
              </a:rPr>
              <a:t> Цель, задачи, целевые ориентиры</a:t>
            </a:r>
          </a:p>
          <a:p>
            <a:pPr lvl="0">
              <a:buClr>
                <a:srgbClr val="0BD0D9"/>
              </a:buClr>
              <a:buSzPct val="95000"/>
              <a:buFont typeface="Wingdings" panose="05000000000000000000" pitchFamily="2" charset="2"/>
              <a:buChar char="Ø"/>
            </a:pPr>
            <a:r>
              <a:rPr lang="ru-RU" sz="12800" b="1" dirty="0" smtClean="0">
                <a:solidFill>
                  <a:prstClr val="black"/>
                </a:solidFill>
                <a:latin typeface="Constantia"/>
              </a:rPr>
              <a:t> Формы и методы воспитания</a:t>
            </a:r>
          </a:p>
          <a:p>
            <a:pPr lvl="0">
              <a:buClr>
                <a:srgbClr val="0BD0D9"/>
              </a:buClr>
              <a:buSzPct val="95000"/>
              <a:buFont typeface="Wingdings" panose="05000000000000000000" pitchFamily="2" charset="2"/>
              <a:buChar char="Ø"/>
            </a:pPr>
            <a:r>
              <a:rPr lang="ru-RU" sz="12800" b="1" dirty="0" smtClean="0">
                <a:solidFill>
                  <a:prstClr val="black"/>
                </a:solidFill>
                <a:latin typeface="Constantia"/>
              </a:rPr>
              <a:t> Условия воспитания, анализ результатов</a:t>
            </a:r>
          </a:p>
          <a:p>
            <a:pPr lvl="0">
              <a:buClr>
                <a:srgbClr val="0BD0D9"/>
              </a:buClr>
              <a:buSzPct val="95000"/>
              <a:buFont typeface="Wingdings" panose="05000000000000000000" pitchFamily="2" charset="2"/>
              <a:buChar char="Ø"/>
            </a:pPr>
            <a:r>
              <a:rPr lang="ru-RU" sz="12800" b="1" dirty="0" smtClean="0">
                <a:solidFill>
                  <a:prstClr val="black"/>
                </a:solidFill>
                <a:latin typeface="Constantia"/>
              </a:rPr>
              <a:t>Планируемые результаты и формы их проявления</a:t>
            </a:r>
          </a:p>
          <a:p>
            <a:pPr lvl="0">
              <a:buClr>
                <a:srgbClr val="0BD0D9"/>
              </a:buClr>
              <a:buSzPct val="95000"/>
              <a:buFont typeface="Wingdings" panose="05000000000000000000" pitchFamily="2" charset="2"/>
              <a:buChar char="Ø"/>
            </a:pPr>
            <a:r>
              <a:rPr lang="ru-RU" sz="12800" b="1" dirty="0" smtClean="0">
                <a:solidFill>
                  <a:prstClr val="black"/>
                </a:solidFill>
                <a:latin typeface="Constantia"/>
              </a:rPr>
              <a:t>Календарный план воспитательной работы</a:t>
            </a:r>
          </a:p>
          <a:p>
            <a:pPr marL="0" lvl="0" indent="0">
              <a:buClr>
                <a:srgbClr val="0BD0D9"/>
              </a:buClr>
              <a:buSzPct val="95000"/>
              <a:buNone/>
            </a:pPr>
            <a:r>
              <a:rPr lang="ru-RU" sz="12800" b="1" dirty="0" smtClean="0">
                <a:solidFill>
                  <a:prstClr val="black"/>
                </a:solidFill>
                <a:latin typeface="Constantia"/>
              </a:rPr>
              <a:t> </a:t>
            </a:r>
            <a:endParaRPr lang="ru-RU" sz="12800" b="1" dirty="0">
              <a:solidFill>
                <a:prstClr val="black"/>
              </a:solidFill>
              <a:latin typeface="Constantia"/>
            </a:endParaRPr>
          </a:p>
        </p:txBody>
      </p:sp>
    </p:spTree>
    <p:extLst>
      <p:ext uri="{BB962C8B-B14F-4D97-AF65-F5344CB8AC3E}">
        <p14:creationId xmlns:p14="http://schemas.microsoft.com/office/powerpoint/2010/main" val="1870870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38413348"/>
              </p:ext>
            </p:extLst>
          </p:nvPr>
        </p:nvGraphicFramePr>
        <p:xfrm>
          <a:off x="1403648" y="2992437"/>
          <a:ext cx="6771183" cy="1828800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43785">
                  <a:extLst>
                    <a:ext uri="{9D8B030D-6E8A-4147-A177-3AD203B41FA5}">
                      <a16:colId xmlns:a16="http://schemas.microsoft.com/office/drawing/2014/main" val="399684547"/>
                    </a:ext>
                  </a:extLst>
                </a:gridCol>
                <a:gridCol w="1406089">
                  <a:extLst>
                    <a:ext uri="{9D8B030D-6E8A-4147-A177-3AD203B41FA5}">
                      <a16:colId xmlns:a16="http://schemas.microsoft.com/office/drawing/2014/main" val="3351043584"/>
                    </a:ext>
                  </a:extLst>
                </a:gridCol>
                <a:gridCol w="804739">
                  <a:extLst>
                    <a:ext uri="{9D8B030D-6E8A-4147-A177-3AD203B41FA5}">
                      <a16:colId xmlns:a16="http://schemas.microsoft.com/office/drawing/2014/main" val="1522218990"/>
                    </a:ext>
                  </a:extLst>
                </a:gridCol>
                <a:gridCol w="1248802">
                  <a:extLst>
                    <a:ext uri="{9D8B030D-6E8A-4147-A177-3AD203B41FA5}">
                      <a16:colId xmlns:a16="http://schemas.microsoft.com/office/drawing/2014/main" val="3982038468"/>
                    </a:ext>
                  </a:extLst>
                </a:gridCol>
                <a:gridCol w="3267768">
                  <a:extLst>
                    <a:ext uri="{9D8B030D-6E8A-4147-A177-3AD203B41FA5}">
                      <a16:colId xmlns:a16="http://schemas.microsoft.com/office/drawing/2014/main" val="321591054"/>
                    </a:ext>
                  </a:extLst>
                </a:gridCol>
              </a:tblGrid>
              <a:tr h="565785">
                <a:tc>
                  <a:txBody>
                    <a:bodyPr/>
                    <a:lstStyle/>
                    <a:p>
                      <a:pPr marL="70485">
                        <a:spcBef>
                          <a:spcPts val="58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Microsoft Sans Serif" panose="020B0604020202020204" pitchFamily="34" charset="0"/>
                          <a:cs typeface="Times New Roman" panose="02020603050405020304" pitchFamily="18" charset="0"/>
                        </a:rPr>
                        <a:t>№</a:t>
                      </a:r>
                      <a:r>
                        <a:rPr lang="en-US" sz="1400" spc="20" dirty="0">
                          <a:effectLst/>
                          <a:latin typeface="Times New Roman" panose="02020603050405020304" pitchFamily="18" charset="0"/>
                          <a:ea typeface="Microsoft Sans Serif" panose="020B060402020202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Microsoft Sans Serif" panose="020B0604020202020204" pitchFamily="34" charset="0"/>
                          <a:cs typeface="Times New Roman" panose="02020603050405020304" pitchFamily="18" charset="0"/>
                        </a:rPr>
                        <a:t>п/п</a:t>
                      </a:r>
                      <a:endParaRPr lang="ru-RU" sz="1400" dirty="0"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effectLst/>
                          <a:latin typeface="Times New Roman" panose="02020603050405020304" pitchFamily="18" charset="0"/>
                          <a:ea typeface="Microsoft Sans Serif" panose="020B0604020202020204" pitchFamily="34" charset="0"/>
                          <a:cs typeface="Times New Roman" panose="02020603050405020304" pitchFamily="18" charset="0"/>
                        </a:rPr>
                        <a:t>Название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Microsoft Sans Serif" panose="020B0604020202020204" pitchFamily="34" charset="0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ru-RU" sz="1600" spc="5" dirty="0">
                          <a:effectLst/>
                          <a:latin typeface="Times New Roman" panose="02020603050405020304" pitchFamily="18" charset="0"/>
                          <a:ea typeface="Microsoft Sans Serif" panose="020B0604020202020204" pitchFamily="34" charset="0"/>
                          <a:cs typeface="Times New Roman" panose="02020603050405020304" pitchFamily="18" charset="0"/>
                        </a:rPr>
                        <a:t>   </a:t>
                      </a:r>
                      <a:r>
                        <a:rPr lang="en-US" sz="1600" dirty="0" err="1">
                          <a:effectLst/>
                          <a:latin typeface="Times New Roman" panose="02020603050405020304" pitchFamily="18" charset="0"/>
                          <a:ea typeface="Microsoft Sans Serif" panose="020B0604020202020204" pitchFamily="34" charset="0"/>
                          <a:cs typeface="Times New Roman" panose="02020603050405020304" pitchFamily="18" charset="0"/>
                        </a:rPr>
                        <a:t>события</a:t>
                      </a: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Microsoft Sans Serif" panose="020B0604020202020204" pitchFamily="34" charset="0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en-US" sz="1600" spc="-270" dirty="0">
                          <a:effectLst/>
                          <a:latin typeface="Times New Roman" panose="02020603050405020304" pitchFamily="18" charset="0"/>
                          <a:ea typeface="Microsoft Sans Serif" panose="020B060402020202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Times New Roman" panose="02020603050405020304" pitchFamily="18" charset="0"/>
                          <a:ea typeface="Microsoft Sans Serif" panose="020B0604020202020204" pitchFamily="34" charset="0"/>
                          <a:cs typeface="Times New Roman" panose="02020603050405020304" pitchFamily="18" charset="0"/>
                        </a:rPr>
                        <a:t>мероприятия</a:t>
                      </a:r>
                      <a:endParaRPr lang="ru-RU" sz="1600" dirty="0"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Microsoft Sans Serif" panose="020B0604020202020204" pitchFamily="34" charset="0"/>
                          <a:cs typeface="Times New Roman" panose="02020603050405020304" pitchFamily="18" charset="0"/>
                        </a:rPr>
                        <a:t>Сроки</a:t>
                      </a:r>
                      <a:endParaRPr lang="ru-RU" sz="1600" dirty="0"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14960">
                        <a:spcBef>
                          <a:spcPts val="58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Microsoft Sans Serif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dirty="0"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55"/>
                        </a:spcBef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Microsoft Sans Serif" panose="020B0604020202020204" pitchFamily="34" charset="0"/>
                          <a:cs typeface="Times New Roman" panose="02020603050405020304" pitchFamily="18" charset="0"/>
                        </a:rPr>
                        <a:t>Форма проведения</a:t>
                      </a:r>
                      <a:endParaRPr lang="ru-RU" sz="1600" dirty="0"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264160" indent="157480">
                        <a:lnSpc>
                          <a:spcPct val="9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Microsoft Sans Serif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dirty="0"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0170" algn="ctr">
                        <a:lnSpc>
                          <a:spcPct val="100000"/>
                        </a:lnSpc>
                        <a:spcBef>
                          <a:spcPts val="210"/>
                        </a:spcBef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Microsoft Sans Serif" panose="020B0604020202020204" pitchFamily="34" charset="0"/>
                          <a:cs typeface="Times New Roman" panose="02020603050405020304" pitchFamily="18" charset="0"/>
                        </a:rPr>
                        <a:t>Практический </a:t>
                      </a:r>
                      <a:r>
                        <a:rPr lang="ru-RU" sz="1600" spc="90" dirty="0" smtClean="0">
                          <a:effectLst/>
                          <a:latin typeface="Times New Roman" panose="02020603050405020304" pitchFamily="18" charset="0"/>
                          <a:ea typeface="Microsoft Sans Serif" panose="020B060402020202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Microsoft Sans Serif" panose="020B0604020202020204" pitchFamily="34" charset="0"/>
                          <a:cs typeface="Times New Roman" panose="02020603050405020304" pitchFamily="18" charset="0"/>
                        </a:rPr>
                        <a:t>результат и информационный продукт,</a:t>
                      </a:r>
                      <a:r>
                        <a:rPr lang="ru-RU" sz="1600" spc="-290" dirty="0">
                          <a:effectLst/>
                          <a:latin typeface="Times New Roman" panose="02020603050405020304" pitchFamily="18" charset="0"/>
                          <a:ea typeface="Microsoft Sans Serif" panose="020B0604020202020204" pitchFamily="34" charset="0"/>
                          <a:cs typeface="Times New Roman" panose="02020603050405020304" pitchFamily="18" charset="0"/>
                        </a:rPr>
                        <a:t>      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Microsoft Sans Serif" panose="020B0604020202020204" pitchFamily="34" charset="0"/>
                          <a:cs typeface="Times New Roman" panose="02020603050405020304" pitchFamily="18" charset="0"/>
                        </a:rPr>
                        <a:t>иллюстрирующий успешное</a:t>
                      </a:r>
                      <a:r>
                        <a:rPr lang="ru-RU" sz="1600" spc="-285" dirty="0">
                          <a:effectLst/>
                          <a:latin typeface="Times New Roman" panose="02020603050405020304" pitchFamily="18" charset="0"/>
                          <a:ea typeface="Microsoft Sans Serif" panose="020B060402020202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Microsoft Sans Serif" panose="020B0604020202020204" pitchFamily="34" charset="0"/>
                          <a:cs typeface="Times New Roman" panose="02020603050405020304" pitchFamily="18" charset="0"/>
                        </a:rPr>
                        <a:t>достижение</a:t>
                      </a:r>
                      <a:r>
                        <a:rPr lang="ru-RU" sz="1600" spc="-35" dirty="0">
                          <a:effectLst/>
                          <a:latin typeface="Times New Roman" panose="02020603050405020304" pitchFamily="18" charset="0"/>
                          <a:ea typeface="Microsoft Sans Serif" panose="020B060402020202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Microsoft Sans Serif" panose="020B0604020202020204" pitchFamily="34" charset="0"/>
                          <a:cs typeface="Times New Roman" panose="02020603050405020304" pitchFamily="18" charset="0"/>
                        </a:rPr>
                        <a:t>цели</a:t>
                      </a:r>
                      <a:r>
                        <a:rPr lang="ru-RU" sz="1600" spc="-35" dirty="0">
                          <a:effectLst/>
                          <a:latin typeface="Times New Roman" panose="02020603050405020304" pitchFamily="18" charset="0"/>
                          <a:ea typeface="Microsoft Sans Serif" panose="020B060402020202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Microsoft Sans Serif" panose="020B0604020202020204" pitchFamily="34" charset="0"/>
                          <a:cs typeface="Times New Roman" panose="02020603050405020304" pitchFamily="18" charset="0"/>
                        </a:rPr>
                        <a:t>события</a:t>
                      </a:r>
                      <a:endParaRPr lang="ru-RU" sz="1600" dirty="0"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84355741"/>
                  </a:ext>
                </a:extLst>
              </a:tr>
              <a:tr h="18478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Microsoft Sans Serif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Microsoft Sans Serif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Microsoft Sans Serif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Microsoft Sans Serif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Microsoft Sans Serif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0368091"/>
                  </a:ext>
                </a:extLst>
              </a:tr>
              <a:tr h="18478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Microsoft Sans Serif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Microsoft Sans Serif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Microsoft Sans Serif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Microsoft Sans Serif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Microsoft Sans Serif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50799020"/>
                  </a:ext>
                </a:extLst>
              </a:tr>
              <a:tr h="18478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Microsoft Sans Serif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Microsoft Sans Serif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Microsoft Sans Serif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Microsoft Sans Serif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Microsoft Sans Serif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66485774"/>
                  </a:ext>
                </a:extLst>
              </a:tr>
              <a:tr h="18478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Microsoft Sans Serif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Microsoft Sans Serif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Microsoft Sans Serif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Microsoft Sans Serif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Microsoft Sans Serif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33621912"/>
                  </a:ext>
                </a:extLst>
              </a:tr>
            </a:tbl>
          </a:graphicData>
        </a:graphic>
      </p:graphicFrame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584" y="1052736"/>
            <a:ext cx="8205927" cy="749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9955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1268760"/>
            <a:ext cx="7941568" cy="5328592"/>
          </a:xfrm>
        </p:spPr>
        <p:txBody>
          <a:bodyPr>
            <a:normAutofit/>
          </a:bodyPr>
          <a:lstStyle/>
          <a:p>
            <a:pPr marL="274320" lvl="0" indent="-274320">
              <a:buClr>
                <a:srgbClr val="0BD0D9"/>
              </a:buClr>
              <a:buSzPct val="95000"/>
              <a:buFont typeface="Wingdings 2"/>
              <a:buChar char=""/>
            </a:pPr>
            <a:r>
              <a:rPr lang="ru-RU" sz="3200" b="1" dirty="0" smtClean="0">
                <a:solidFill>
                  <a:prstClr val="black"/>
                </a:solidFill>
                <a:latin typeface="Constantia"/>
              </a:rPr>
              <a:t>3.7. Список литературы (оформлен в соответствии с ГОСТ)</a:t>
            </a:r>
          </a:p>
          <a:p>
            <a:pPr marL="274320" lvl="0" indent="-274320">
              <a:buClr>
                <a:srgbClr val="0BD0D9"/>
              </a:buClr>
              <a:buSzPct val="95000"/>
              <a:buFont typeface="Wingdings 2"/>
              <a:buChar char=""/>
            </a:pPr>
            <a:r>
              <a:rPr lang="ru-RU" sz="3200" b="1" dirty="0" smtClean="0">
                <a:solidFill>
                  <a:prstClr val="black"/>
                </a:solidFill>
                <a:latin typeface="Constantia"/>
              </a:rPr>
              <a:t>Для педагога</a:t>
            </a:r>
          </a:p>
          <a:p>
            <a:pPr marL="274320" lvl="0" indent="-274320">
              <a:buClr>
                <a:srgbClr val="0BD0D9"/>
              </a:buClr>
              <a:buSzPct val="95000"/>
              <a:buFont typeface="Wingdings 2"/>
              <a:buChar char=""/>
            </a:pPr>
            <a:r>
              <a:rPr lang="ru-RU" sz="3200" b="1" dirty="0" smtClean="0">
                <a:solidFill>
                  <a:prstClr val="black"/>
                </a:solidFill>
                <a:latin typeface="Constantia"/>
              </a:rPr>
              <a:t>Для детей</a:t>
            </a:r>
          </a:p>
          <a:p>
            <a:pPr marL="274320" lvl="0" indent="-274320">
              <a:buClr>
                <a:srgbClr val="0BD0D9"/>
              </a:buClr>
              <a:buSzPct val="95000"/>
              <a:buFont typeface="Wingdings 2"/>
              <a:buChar char=""/>
            </a:pPr>
            <a:r>
              <a:rPr lang="ru-RU" sz="3200" b="1" dirty="0" smtClean="0">
                <a:solidFill>
                  <a:prstClr val="black"/>
                </a:solidFill>
                <a:latin typeface="Constantia"/>
              </a:rPr>
              <a:t>Для родителей</a:t>
            </a:r>
          </a:p>
          <a:p>
            <a:pPr marL="274320" lvl="0" indent="-274320">
              <a:buClr>
                <a:srgbClr val="0BD0D9"/>
              </a:buClr>
              <a:buSzPct val="95000"/>
              <a:buFont typeface="Wingdings 2"/>
              <a:buChar char=""/>
            </a:pPr>
            <a:endParaRPr lang="ru-RU" sz="12800" b="1" dirty="0">
              <a:solidFill>
                <a:prstClr val="black"/>
              </a:solidFill>
              <a:latin typeface="Constantia"/>
            </a:endParaRPr>
          </a:p>
        </p:txBody>
      </p:sp>
    </p:spTree>
    <p:extLst>
      <p:ext uri="{BB962C8B-B14F-4D97-AF65-F5344CB8AC3E}">
        <p14:creationId xmlns:p14="http://schemas.microsoft.com/office/powerpoint/2010/main" val="2537740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022002"/>
            <a:ext cx="8229600" cy="4525963"/>
          </a:xfrm>
        </p:spPr>
        <p:txBody>
          <a:bodyPr/>
          <a:lstStyle/>
          <a:p>
            <a:pPr marL="0" indent="0" algn="ctr">
              <a:buNone/>
            </a:pPr>
            <a:endParaRPr lang="ru-RU" sz="48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4800" b="1" dirty="0">
                <a:solidFill>
                  <a:srgbClr val="0D109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МОЦ36-Борисоглебский городской округ</a:t>
            </a:r>
          </a:p>
          <a:p>
            <a:pPr marL="0" indent="0" algn="ctr">
              <a:buNone/>
            </a:pPr>
            <a:r>
              <a:rPr lang="en-US" sz="4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</a:t>
            </a:r>
            <a:r>
              <a:rPr lang="en-US" sz="4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://vk.com/club218878513</a:t>
            </a:r>
            <a:endParaRPr lang="ru-RU" sz="4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6652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5748</TotalTime>
  <Words>592</Words>
  <Application>Microsoft Office PowerPoint</Application>
  <PresentationFormat>Экран (4:3)</PresentationFormat>
  <Paragraphs>113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6" baseType="lpstr">
      <vt:lpstr>Arial</vt:lpstr>
      <vt:lpstr>Calibri</vt:lpstr>
      <vt:lpstr>Century Gothic</vt:lpstr>
      <vt:lpstr>Constantia</vt:lpstr>
      <vt:lpstr>Georgia</vt:lpstr>
      <vt:lpstr>Microsoft Sans Serif</vt:lpstr>
      <vt:lpstr>Times New Roman</vt:lpstr>
      <vt:lpstr>Wingdings</vt:lpstr>
      <vt:lpstr>Wingdings 2</vt:lpstr>
      <vt:lpstr>Wingdings 3</vt:lpstr>
      <vt:lpstr>Легкий дым</vt:lpstr>
      <vt:lpstr>Презентация PowerPoint</vt:lpstr>
      <vt:lpstr>Нормативно-правовые основы   Документы федерального уровня</vt:lpstr>
      <vt:lpstr>Нормативно-правовые основы         Документы регионального уровня</vt:lpstr>
      <vt:lpstr>Нормативно-правовые основы   Документы муниципального уровня,  локальные акты учреждения</vt:lpstr>
      <vt:lpstr> Письмо Минпросвещения России от 29.09.2023 г. № АБ-3835/06 «О методических рекомендациях» https://vk.com/@informio-pismo-minprosvescheniya-rossii-ot-29092023-g-ab-383506-o-met</vt:lpstr>
      <vt:lpstr>ФЗ-273  «Образовании»  ст.2, п.9</vt:lpstr>
      <vt:lpstr>Структура     программы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Администратор</dc:creator>
  <cp:lastModifiedBy>User</cp:lastModifiedBy>
  <cp:revision>609</cp:revision>
  <cp:lastPrinted>2019-12-13T09:16:42Z</cp:lastPrinted>
  <dcterms:created xsi:type="dcterms:W3CDTF">2013-05-08T09:18:03Z</dcterms:created>
  <dcterms:modified xsi:type="dcterms:W3CDTF">2025-03-26T07:31:13Z</dcterms:modified>
</cp:coreProperties>
</file>