
<file path=[Content_Types].xml><?xml version="1.0" encoding="utf-8"?>
<Types xmlns="http://schemas.openxmlformats.org/package/2006/content-types">
  <Default Extension="png" ContentType="image/png"/>
  <Default Extension="bin" ContentType="application/vnd.ms-office.vbaPro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82" r:id="rId6"/>
    <p:sldId id="283" r:id="rId7"/>
    <p:sldId id="284" r:id="rId8"/>
    <p:sldId id="285" r:id="rId9"/>
    <p:sldId id="286" r:id="rId10"/>
    <p:sldId id="287" r:id="rId11"/>
    <p:sldId id="288" r:id="rId12"/>
    <p:sldId id="289" r:id="rId13"/>
    <p:sldId id="290" r:id="rId14"/>
    <p:sldId id="291" r:id="rId15"/>
    <p:sldId id="292" r:id="rId16"/>
    <p:sldId id="293" r:id="rId17"/>
    <p:sldId id="298" r:id="rId18"/>
    <p:sldId id="299" r:id="rId19"/>
    <p:sldId id="300" r:id="rId20"/>
    <p:sldId id="301" r:id="rId21"/>
    <p:sldId id="302" r:id="rId22"/>
    <p:sldId id="303" r:id="rId23"/>
    <p:sldId id="304" r:id="rId24"/>
    <p:sldId id="305" r:id="rId25"/>
    <p:sldId id="306" r:id="rId26"/>
    <p:sldId id="307" r:id="rId27"/>
    <p:sldId id="308" r:id="rId28"/>
    <p:sldId id="313" r:id="rId29"/>
    <p:sldId id="310" r:id="rId30"/>
    <p:sldId id="294" r:id="rId31"/>
    <p:sldId id="295" r:id="rId32"/>
    <p:sldId id="296" r:id="rId33"/>
    <p:sldId id="311" r:id="rId34"/>
    <p:sldId id="297" r:id="rId35"/>
    <p:sldId id="312" r:id="rId36"/>
    <p:sldId id="265" r:id="rId37"/>
    <p:sldId id="266" r:id="rId38"/>
    <p:sldId id="267" r:id="rId39"/>
    <p:sldId id="268" r:id="rId40"/>
    <p:sldId id="269" r:id="rId41"/>
    <p:sldId id="270" r:id="rId42"/>
    <p:sldId id="271" r:id="rId43"/>
    <p:sldId id="272" r:id="rId44"/>
    <p:sldId id="273" r:id="rId45"/>
    <p:sldId id="274" r:id="rId46"/>
    <p:sldId id="275" r:id="rId47"/>
    <p:sldId id="276" r:id="rId48"/>
    <p:sldId id="277" r:id="rId49"/>
    <p:sldId id="278" r:id="rId50"/>
    <p:sldId id="279" r:id="rId51"/>
    <p:sldId id="280" r:id="rId52"/>
    <p:sldId id="281" r:id="rId53"/>
  </p:sldIdLst>
  <p:sldSz cx="12190413" cy="6859588"/>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544251" algn="l" rtl="0" fontAlgn="base">
      <a:spcBef>
        <a:spcPct val="0"/>
      </a:spcBef>
      <a:spcAft>
        <a:spcPct val="0"/>
      </a:spcAft>
      <a:defRPr kern="1200">
        <a:solidFill>
          <a:schemeClr val="tx1"/>
        </a:solidFill>
        <a:latin typeface="Arial" charset="0"/>
        <a:ea typeface="+mn-ea"/>
        <a:cs typeface="+mn-cs"/>
      </a:defRPr>
    </a:lvl2pPr>
    <a:lvl3pPr marL="1088502" algn="l" rtl="0" fontAlgn="base">
      <a:spcBef>
        <a:spcPct val="0"/>
      </a:spcBef>
      <a:spcAft>
        <a:spcPct val="0"/>
      </a:spcAft>
      <a:defRPr kern="1200">
        <a:solidFill>
          <a:schemeClr val="tx1"/>
        </a:solidFill>
        <a:latin typeface="Arial" charset="0"/>
        <a:ea typeface="+mn-ea"/>
        <a:cs typeface="+mn-cs"/>
      </a:defRPr>
    </a:lvl3pPr>
    <a:lvl4pPr marL="1632753" algn="l" rtl="0" fontAlgn="base">
      <a:spcBef>
        <a:spcPct val="0"/>
      </a:spcBef>
      <a:spcAft>
        <a:spcPct val="0"/>
      </a:spcAft>
      <a:defRPr kern="1200">
        <a:solidFill>
          <a:schemeClr val="tx1"/>
        </a:solidFill>
        <a:latin typeface="Arial" charset="0"/>
        <a:ea typeface="+mn-ea"/>
        <a:cs typeface="+mn-cs"/>
      </a:defRPr>
    </a:lvl4pPr>
    <a:lvl5pPr marL="2177004" algn="l" rtl="0" fontAlgn="base">
      <a:spcBef>
        <a:spcPct val="0"/>
      </a:spcBef>
      <a:spcAft>
        <a:spcPct val="0"/>
      </a:spcAft>
      <a:defRPr kern="1200">
        <a:solidFill>
          <a:schemeClr val="tx1"/>
        </a:solidFill>
        <a:latin typeface="Arial" charset="0"/>
        <a:ea typeface="+mn-ea"/>
        <a:cs typeface="+mn-cs"/>
      </a:defRPr>
    </a:lvl5pPr>
    <a:lvl6pPr marL="2721254" algn="l" defTabSz="1088502" rtl="0" eaLnBrk="1" latinLnBrk="0" hangingPunct="1">
      <a:defRPr kern="1200">
        <a:solidFill>
          <a:schemeClr val="tx1"/>
        </a:solidFill>
        <a:latin typeface="Arial" charset="0"/>
        <a:ea typeface="+mn-ea"/>
        <a:cs typeface="+mn-cs"/>
      </a:defRPr>
    </a:lvl6pPr>
    <a:lvl7pPr marL="3265505" algn="l" defTabSz="1088502" rtl="0" eaLnBrk="1" latinLnBrk="0" hangingPunct="1">
      <a:defRPr kern="1200">
        <a:solidFill>
          <a:schemeClr val="tx1"/>
        </a:solidFill>
        <a:latin typeface="Arial" charset="0"/>
        <a:ea typeface="+mn-ea"/>
        <a:cs typeface="+mn-cs"/>
      </a:defRPr>
    </a:lvl7pPr>
    <a:lvl8pPr marL="3809756" algn="l" defTabSz="1088502" rtl="0" eaLnBrk="1" latinLnBrk="0" hangingPunct="1">
      <a:defRPr kern="1200">
        <a:solidFill>
          <a:schemeClr val="tx1"/>
        </a:solidFill>
        <a:latin typeface="Arial" charset="0"/>
        <a:ea typeface="+mn-ea"/>
        <a:cs typeface="+mn-cs"/>
      </a:defRPr>
    </a:lvl8pPr>
    <a:lvl9pPr marL="4354007" algn="l" defTabSz="1088502"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useTimings="0">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A50021"/>
    <a:srgbClr val="FF9966"/>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15" autoAdjust="0"/>
    <p:restoredTop sz="94660"/>
  </p:normalViewPr>
  <p:slideViewPr>
    <p:cSldViewPr>
      <p:cViewPr varScale="1">
        <p:scale>
          <a:sx n="96" d="100"/>
          <a:sy n="96" d="100"/>
        </p:scale>
        <p:origin x="-120" y="-378"/>
      </p:cViewPr>
      <p:guideLst>
        <p:guide orient="horz" pos="2161"/>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microsoft.com/office/2006/relationships/vbaProject" Target="vbaProject.bin"/><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282" y="2130925"/>
            <a:ext cx="10361851" cy="147036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544251" indent="0" algn="ctr">
              <a:buNone/>
              <a:defRPr>
                <a:solidFill>
                  <a:schemeClr val="tx1">
                    <a:tint val="75000"/>
                  </a:schemeClr>
                </a:solidFill>
              </a:defRPr>
            </a:lvl2pPr>
            <a:lvl3pPr marL="1088502" indent="0" algn="ctr">
              <a:buNone/>
              <a:defRPr>
                <a:solidFill>
                  <a:schemeClr val="tx1">
                    <a:tint val="75000"/>
                  </a:schemeClr>
                </a:solidFill>
              </a:defRPr>
            </a:lvl3pPr>
            <a:lvl4pPr marL="1632753" indent="0" algn="ctr">
              <a:buNone/>
              <a:defRPr>
                <a:solidFill>
                  <a:schemeClr val="tx1">
                    <a:tint val="75000"/>
                  </a:schemeClr>
                </a:solidFill>
              </a:defRPr>
            </a:lvl4pPr>
            <a:lvl5pPr marL="2177004" indent="0" algn="ctr">
              <a:buNone/>
              <a:defRPr>
                <a:solidFill>
                  <a:schemeClr val="tx1">
                    <a:tint val="75000"/>
                  </a:schemeClr>
                </a:solidFill>
              </a:defRPr>
            </a:lvl5pPr>
            <a:lvl6pPr marL="2721254" indent="0" algn="ctr">
              <a:buNone/>
              <a:defRPr>
                <a:solidFill>
                  <a:schemeClr val="tx1">
                    <a:tint val="75000"/>
                  </a:schemeClr>
                </a:solidFill>
              </a:defRPr>
            </a:lvl6pPr>
            <a:lvl7pPr marL="3265505" indent="0" algn="ctr">
              <a:buNone/>
              <a:defRPr>
                <a:solidFill>
                  <a:schemeClr val="tx1">
                    <a:tint val="75000"/>
                  </a:schemeClr>
                </a:solidFill>
              </a:defRPr>
            </a:lvl7pPr>
            <a:lvl8pPr marL="3809756" indent="0" algn="ctr">
              <a:buNone/>
              <a:defRPr>
                <a:solidFill>
                  <a:schemeClr val="tx1">
                    <a:tint val="75000"/>
                  </a:schemeClr>
                </a:solidFill>
              </a:defRPr>
            </a:lvl8pPr>
            <a:lvl9pPr marL="4354007"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0BF227AE-A724-4DC5-9B66-22149A2BB968}" type="datetimeFigureOut">
              <a:rPr lang="ru-RU"/>
              <a:pPr>
                <a:defRPr/>
              </a:pPr>
              <a:t>11.10.2020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E9F35FFD-5AC6-49A5-A152-74C115A90187}" type="slidenum">
              <a:rPr lang="ru-RU"/>
              <a:pPr>
                <a:defRPr/>
              </a:pPr>
              <a:t>‹#›</a:t>
            </a:fld>
            <a:endParaRPr lang="ru-RU"/>
          </a:p>
        </p:txBody>
      </p:sp>
    </p:spTree>
    <p:extLst>
      <p:ext uri="{BB962C8B-B14F-4D97-AF65-F5344CB8AC3E}">
        <p14:creationId xmlns:p14="http://schemas.microsoft.com/office/powerpoint/2010/main" val="29397001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E789E1B2-19BE-4304-B95C-D6BDE5313D1D}" type="datetimeFigureOut">
              <a:rPr lang="ru-RU"/>
              <a:pPr>
                <a:defRPr/>
              </a:pPr>
              <a:t>11.10.2020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B140F3C-E755-4B85-A5B7-9760D6A6527F}" type="slidenum">
              <a:rPr lang="ru-RU"/>
              <a:pPr>
                <a:defRPr/>
              </a:pPr>
              <a:t>‹#›</a:t>
            </a:fld>
            <a:endParaRPr lang="ru-RU"/>
          </a:p>
        </p:txBody>
      </p:sp>
    </p:spTree>
    <p:extLst>
      <p:ext uri="{BB962C8B-B14F-4D97-AF65-F5344CB8AC3E}">
        <p14:creationId xmlns:p14="http://schemas.microsoft.com/office/powerpoint/2010/main" val="16604348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2960" y="4407926"/>
            <a:ext cx="10361851" cy="1362390"/>
          </a:xfrm>
        </p:spPr>
        <p:txBody>
          <a:bodyPr anchor="t"/>
          <a:lstStyle>
            <a:lvl1pPr algn="l">
              <a:defRPr sz="4800" b="1" cap="all"/>
            </a:lvl1pPr>
          </a:lstStyle>
          <a:p>
            <a:r>
              <a:rPr lang="ru-RU" smtClean="0"/>
              <a:t>Образец заголовка</a:t>
            </a:r>
            <a:endParaRPr lang="ru-RU"/>
          </a:p>
        </p:txBody>
      </p:sp>
      <p:sp>
        <p:nvSpPr>
          <p:cNvPr id="3" name="Текст 2"/>
          <p:cNvSpPr>
            <a:spLocks noGrp="1"/>
          </p:cNvSpPr>
          <p:nvPr>
            <p:ph type="body" idx="1"/>
          </p:nvPr>
        </p:nvSpPr>
        <p:spPr>
          <a:xfrm>
            <a:off x="962960" y="2907388"/>
            <a:ext cx="10361851" cy="1500534"/>
          </a:xfrm>
        </p:spPr>
        <p:txBody>
          <a:bodyPr anchor="b"/>
          <a:lstStyle>
            <a:lvl1pPr marL="0" indent="0">
              <a:buNone/>
              <a:defRPr sz="2400">
                <a:solidFill>
                  <a:schemeClr val="tx1">
                    <a:tint val="75000"/>
                  </a:schemeClr>
                </a:solidFill>
              </a:defRPr>
            </a:lvl1pPr>
            <a:lvl2pPr marL="544251" indent="0">
              <a:buNone/>
              <a:defRPr sz="2100">
                <a:solidFill>
                  <a:schemeClr val="tx1">
                    <a:tint val="75000"/>
                  </a:schemeClr>
                </a:solidFill>
              </a:defRPr>
            </a:lvl2pPr>
            <a:lvl3pPr marL="1088502" indent="0">
              <a:buNone/>
              <a:defRPr sz="1900">
                <a:solidFill>
                  <a:schemeClr val="tx1">
                    <a:tint val="75000"/>
                  </a:schemeClr>
                </a:solidFill>
              </a:defRPr>
            </a:lvl3pPr>
            <a:lvl4pPr marL="1632753" indent="0">
              <a:buNone/>
              <a:defRPr sz="1700">
                <a:solidFill>
                  <a:schemeClr val="tx1">
                    <a:tint val="75000"/>
                  </a:schemeClr>
                </a:solidFill>
              </a:defRPr>
            </a:lvl4pPr>
            <a:lvl5pPr marL="2177004" indent="0">
              <a:buNone/>
              <a:defRPr sz="1700">
                <a:solidFill>
                  <a:schemeClr val="tx1">
                    <a:tint val="75000"/>
                  </a:schemeClr>
                </a:solidFill>
              </a:defRPr>
            </a:lvl5pPr>
            <a:lvl6pPr marL="2721254" indent="0">
              <a:buNone/>
              <a:defRPr sz="1700">
                <a:solidFill>
                  <a:schemeClr val="tx1">
                    <a:tint val="75000"/>
                  </a:schemeClr>
                </a:solidFill>
              </a:defRPr>
            </a:lvl6pPr>
            <a:lvl7pPr marL="3265505" indent="0">
              <a:buNone/>
              <a:defRPr sz="1700">
                <a:solidFill>
                  <a:schemeClr val="tx1">
                    <a:tint val="75000"/>
                  </a:schemeClr>
                </a:solidFill>
              </a:defRPr>
            </a:lvl7pPr>
            <a:lvl8pPr marL="3809756" indent="0">
              <a:buNone/>
              <a:defRPr sz="1700">
                <a:solidFill>
                  <a:schemeClr val="tx1">
                    <a:tint val="75000"/>
                  </a:schemeClr>
                </a:solidFill>
              </a:defRPr>
            </a:lvl8pPr>
            <a:lvl9pPr marL="4354007" indent="0">
              <a:buNone/>
              <a:defRPr sz="17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FD5400A4-B174-47C4-9746-57D7DF6CDA44}" type="datetimeFigureOut">
              <a:rPr lang="ru-RU"/>
              <a:pPr>
                <a:defRPr/>
              </a:pPr>
              <a:t>11.10.2020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D408A116-7C26-48B0-BE2F-BC066C2D6927}" type="slidenum">
              <a:rPr lang="ru-RU"/>
              <a:pPr>
                <a:defRPr/>
              </a:pPr>
              <a:t>‹#›</a:t>
            </a:fld>
            <a:endParaRPr lang="ru-RU"/>
          </a:p>
        </p:txBody>
      </p:sp>
    </p:spTree>
    <p:extLst>
      <p:ext uri="{BB962C8B-B14F-4D97-AF65-F5344CB8AC3E}">
        <p14:creationId xmlns:p14="http://schemas.microsoft.com/office/powerpoint/2010/main" val="26582580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609522" y="1600577"/>
            <a:ext cx="5384099" cy="4527011"/>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6196793" y="1600577"/>
            <a:ext cx="5384099" cy="4527011"/>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F5A1008C-BE42-4025-89E6-8DF7BDEBADD6}" type="datetimeFigureOut">
              <a:rPr lang="ru-RU"/>
              <a:pPr>
                <a:defRPr/>
              </a:pPr>
              <a:t>11.10.2020</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806D1E71-05E6-4C5F-AA92-784DE3636CCA}" type="slidenum">
              <a:rPr lang="ru-RU"/>
              <a:pPr>
                <a:defRPr/>
              </a:pPr>
              <a:t>‹#›</a:t>
            </a:fld>
            <a:endParaRPr lang="ru-RU"/>
          </a:p>
        </p:txBody>
      </p:sp>
    </p:spTree>
    <p:extLst>
      <p:ext uri="{BB962C8B-B14F-4D97-AF65-F5344CB8AC3E}">
        <p14:creationId xmlns:p14="http://schemas.microsoft.com/office/powerpoint/2010/main" val="3423089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609521" y="1535470"/>
            <a:ext cx="5386216" cy="639911"/>
          </a:xfrm>
        </p:spPr>
        <p:txBody>
          <a:bodyPr anchor="b"/>
          <a:lstStyle>
            <a:lvl1pPr marL="0" indent="0">
              <a:buNone/>
              <a:defRPr sz="2900" b="1"/>
            </a:lvl1pPr>
            <a:lvl2pPr marL="544251" indent="0">
              <a:buNone/>
              <a:defRPr sz="2400" b="1"/>
            </a:lvl2pPr>
            <a:lvl3pPr marL="1088502" indent="0">
              <a:buNone/>
              <a:defRPr sz="2100" b="1"/>
            </a:lvl3pPr>
            <a:lvl4pPr marL="1632753" indent="0">
              <a:buNone/>
              <a:defRPr sz="1900" b="1"/>
            </a:lvl4pPr>
            <a:lvl5pPr marL="2177004" indent="0">
              <a:buNone/>
              <a:defRPr sz="1900" b="1"/>
            </a:lvl5pPr>
            <a:lvl6pPr marL="2721254" indent="0">
              <a:buNone/>
              <a:defRPr sz="1900" b="1"/>
            </a:lvl6pPr>
            <a:lvl7pPr marL="3265505" indent="0">
              <a:buNone/>
              <a:defRPr sz="1900" b="1"/>
            </a:lvl7pPr>
            <a:lvl8pPr marL="3809756" indent="0">
              <a:buNone/>
              <a:defRPr sz="1900" b="1"/>
            </a:lvl8pPr>
            <a:lvl9pPr marL="4354007" indent="0">
              <a:buNone/>
              <a:defRPr sz="1900" b="1"/>
            </a:lvl9pPr>
          </a:lstStyle>
          <a:p>
            <a:pPr lvl="0"/>
            <a:r>
              <a:rPr lang="ru-RU" smtClean="0"/>
              <a:t>Образец текста</a:t>
            </a:r>
          </a:p>
        </p:txBody>
      </p:sp>
      <p:sp>
        <p:nvSpPr>
          <p:cNvPr id="4" name="Содержимое 3"/>
          <p:cNvSpPr>
            <a:spLocks noGrp="1"/>
          </p:cNvSpPr>
          <p:nvPr>
            <p:ph sz="half" idx="2"/>
          </p:nvPr>
        </p:nvSpPr>
        <p:spPr>
          <a:xfrm>
            <a:off x="609521" y="2175380"/>
            <a:ext cx="5386216" cy="3952203"/>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92566" y="1535470"/>
            <a:ext cx="5388332" cy="639911"/>
          </a:xfrm>
        </p:spPr>
        <p:txBody>
          <a:bodyPr anchor="b"/>
          <a:lstStyle>
            <a:lvl1pPr marL="0" indent="0">
              <a:buNone/>
              <a:defRPr sz="2900" b="1"/>
            </a:lvl1pPr>
            <a:lvl2pPr marL="544251" indent="0">
              <a:buNone/>
              <a:defRPr sz="2400" b="1"/>
            </a:lvl2pPr>
            <a:lvl3pPr marL="1088502" indent="0">
              <a:buNone/>
              <a:defRPr sz="2100" b="1"/>
            </a:lvl3pPr>
            <a:lvl4pPr marL="1632753" indent="0">
              <a:buNone/>
              <a:defRPr sz="1900" b="1"/>
            </a:lvl4pPr>
            <a:lvl5pPr marL="2177004" indent="0">
              <a:buNone/>
              <a:defRPr sz="1900" b="1"/>
            </a:lvl5pPr>
            <a:lvl6pPr marL="2721254" indent="0">
              <a:buNone/>
              <a:defRPr sz="1900" b="1"/>
            </a:lvl6pPr>
            <a:lvl7pPr marL="3265505" indent="0">
              <a:buNone/>
              <a:defRPr sz="1900" b="1"/>
            </a:lvl7pPr>
            <a:lvl8pPr marL="3809756" indent="0">
              <a:buNone/>
              <a:defRPr sz="1900" b="1"/>
            </a:lvl8pPr>
            <a:lvl9pPr marL="4354007" indent="0">
              <a:buNone/>
              <a:defRPr sz="1900" b="1"/>
            </a:lvl9pPr>
          </a:lstStyle>
          <a:p>
            <a:pPr lvl="0"/>
            <a:r>
              <a:rPr lang="ru-RU" smtClean="0"/>
              <a:t>Образец текста</a:t>
            </a:r>
          </a:p>
        </p:txBody>
      </p:sp>
      <p:sp>
        <p:nvSpPr>
          <p:cNvPr id="6" name="Содержимое 5"/>
          <p:cNvSpPr>
            <a:spLocks noGrp="1"/>
          </p:cNvSpPr>
          <p:nvPr>
            <p:ph sz="quarter" idx="4"/>
          </p:nvPr>
        </p:nvSpPr>
        <p:spPr>
          <a:xfrm>
            <a:off x="6192566" y="2175380"/>
            <a:ext cx="5388332" cy="3952203"/>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BC30E811-EF61-48E3-935C-8E360E7A3BCF}" type="datetimeFigureOut">
              <a:rPr lang="ru-RU"/>
              <a:pPr>
                <a:defRPr/>
              </a:pPr>
              <a:t>11.10.2020</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803C33D1-6A93-4345-97CA-92F7F023B8F3}" type="slidenum">
              <a:rPr lang="ru-RU"/>
              <a:pPr>
                <a:defRPr/>
              </a:pPr>
              <a:t>‹#›</a:t>
            </a:fld>
            <a:endParaRPr lang="ru-RU"/>
          </a:p>
        </p:txBody>
      </p:sp>
    </p:spTree>
    <p:extLst>
      <p:ext uri="{BB962C8B-B14F-4D97-AF65-F5344CB8AC3E}">
        <p14:creationId xmlns:p14="http://schemas.microsoft.com/office/powerpoint/2010/main" val="4109705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DEBC55EF-AC6F-4073-9D88-05EB68022320}" type="datetimeFigureOut">
              <a:rPr lang="ru-RU"/>
              <a:pPr>
                <a:defRPr/>
              </a:pPr>
              <a:t>11.10.2020</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FDE05C82-FD50-4A74-8AA8-4BE593C7477C}" type="slidenum">
              <a:rPr lang="ru-RU"/>
              <a:pPr>
                <a:defRPr/>
              </a:pPr>
              <a:t>‹#›</a:t>
            </a:fld>
            <a:endParaRPr lang="ru-RU"/>
          </a:p>
        </p:txBody>
      </p:sp>
    </p:spTree>
    <p:extLst>
      <p:ext uri="{BB962C8B-B14F-4D97-AF65-F5344CB8AC3E}">
        <p14:creationId xmlns:p14="http://schemas.microsoft.com/office/powerpoint/2010/main" val="812925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1B00028A-DAE4-4768-9E03-A4EE6FFDECD9}" type="datetimeFigureOut">
              <a:rPr lang="ru-RU"/>
              <a:pPr>
                <a:defRPr/>
              </a:pPr>
              <a:t>11.10.2020</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678F1459-90D0-46CF-9DFA-AE29C91D7FD0}" type="slidenum">
              <a:rPr lang="ru-RU"/>
              <a:pPr>
                <a:defRPr/>
              </a:pPr>
              <a:t>‹#›</a:t>
            </a:fld>
            <a:endParaRPr lang="ru-RU"/>
          </a:p>
        </p:txBody>
      </p:sp>
    </p:spTree>
    <p:extLst>
      <p:ext uri="{BB962C8B-B14F-4D97-AF65-F5344CB8AC3E}">
        <p14:creationId xmlns:p14="http://schemas.microsoft.com/office/powerpoint/2010/main" val="1692549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24" y="273114"/>
            <a:ext cx="4010562" cy="1162320"/>
          </a:xfrm>
        </p:spPr>
        <p:txBody>
          <a:bodyPr anchor="b"/>
          <a:lstStyle>
            <a:lvl1pPr algn="l">
              <a:defRPr sz="2400" b="1"/>
            </a:lvl1pPr>
          </a:lstStyle>
          <a:p>
            <a:r>
              <a:rPr lang="ru-RU" smtClean="0"/>
              <a:t>Образец заголовка</a:t>
            </a:r>
            <a:endParaRPr lang="ru-RU"/>
          </a:p>
        </p:txBody>
      </p:sp>
      <p:sp>
        <p:nvSpPr>
          <p:cNvPr id="3" name="Содержимое 2"/>
          <p:cNvSpPr>
            <a:spLocks noGrp="1"/>
          </p:cNvSpPr>
          <p:nvPr>
            <p:ph idx="1"/>
          </p:nvPr>
        </p:nvSpPr>
        <p:spPr>
          <a:xfrm>
            <a:off x="4766113" y="273118"/>
            <a:ext cx="6814779" cy="5854468"/>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09524" y="1435437"/>
            <a:ext cx="4010562" cy="4692149"/>
          </a:xfrm>
        </p:spPr>
        <p:txBody>
          <a:bodyPr/>
          <a:lstStyle>
            <a:lvl1pPr marL="0" indent="0">
              <a:buNone/>
              <a:defRPr sz="1700"/>
            </a:lvl1pPr>
            <a:lvl2pPr marL="544251" indent="0">
              <a:buNone/>
              <a:defRPr sz="1400"/>
            </a:lvl2pPr>
            <a:lvl3pPr marL="1088502" indent="0">
              <a:buNone/>
              <a:defRPr sz="1200"/>
            </a:lvl3pPr>
            <a:lvl4pPr marL="1632753" indent="0">
              <a:buNone/>
              <a:defRPr sz="1100"/>
            </a:lvl4pPr>
            <a:lvl5pPr marL="2177004" indent="0">
              <a:buNone/>
              <a:defRPr sz="1100"/>
            </a:lvl5pPr>
            <a:lvl6pPr marL="2721254" indent="0">
              <a:buNone/>
              <a:defRPr sz="1100"/>
            </a:lvl6pPr>
            <a:lvl7pPr marL="3265505" indent="0">
              <a:buNone/>
              <a:defRPr sz="1100"/>
            </a:lvl7pPr>
            <a:lvl8pPr marL="3809756" indent="0">
              <a:buNone/>
              <a:defRPr sz="1100"/>
            </a:lvl8pPr>
            <a:lvl9pPr marL="4354007" indent="0">
              <a:buNone/>
              <a:defRPr sz="11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500E5505-357B-46E6-9526-01BE7F3AAAC3}" type="datetimeFigureOut">
              <a:rPr lang="ru-RU"/>
              <a:pPr>
                <a:defRPr/>
              </a:pPr>
              <a:t>11.10.2020</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EA67E296-C749-4899-8372-5109CF0C7560}" type="slidenum">
              <a:rPr lang="ru-RU"/>
              <a:pPr>
                <a:defRPr/>
              </a:pPr>
              <a:t>‹#›</a:t>
            </a:fld>
            <a:endParaRPr lang="ru-RU"/>
          </a:p>
        </p:txBody>
      </p:sp>
    </p:spTree>
    <p:extLst>
      <p:ext uri="{BB962C8B-B14F-4D97-AF65-F5344CB8AC3E}">
        <p14:creationId xmlns:p14="http://schemas.microsoft.com/office/powerpoint/2010/main" val="665711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406" y="4801712"/>
            <a:ext cx="7314248" cy="566870"/>
          </a:xfrm>
        </p:spPr>
        <p:txBody>
          <a:bodyPr anchor="b"/>
          <a:lstStyle>
            <a:lvl1pPr algn="l">
              <a:defRPr sz="2400" b="1"/>
            </a:lvl1pPr>
          </a:lstStyle>
          <a:p>
            <a:r>
              <a:rPr lang="ru-RU" smtClean="0"/>
              <a:t>Образец заголовка</a:t>
            </a:r>
            <a:endParaRPr lang="ru-RU"/>
          </a:p>
        </p:txBody>
      </p:sp>
      <p:sp>
        <p:nvSpPr>
          <p:cNvPr id="3" name="Рисунок 2"/>
          <p:cNvSpPr>
            <a:spLocks noGrp="1"/>
          </p:cNvSpPr>
          <p:nvPr>
            <p:ph type="pic" idx="1"/>
          </p:nvPr>
        </p:nvSpPr>
        <p:spPr>
          <a:xfrm>
            <a:off x="2389406" y="612918"/>
            <a:ext cx="7314248" cy="4115753"/>
          </a:xfrm>
        </p:spPr>
        <p:txBody>
          <a:bodyPr rtlCol="0">
            <a:normAutofit/>
          </a:bodyPr>
          <a:lstStyle>
            <a:lvl1pPr marL="0" indent="0">
              <a:buNone/>
              <a:defRPr sz="3800"/>
            </a:lvl1pPr>
            <a:lvl2pPr marL="544251" indent="0">
              <a:buNone/>
              <a:defRPr sz="3300"/>
            </a:lvl2pPr>
            <a:lvl3pPr marL="1088502" indent="0">
              <a:buNone/>
              <a:defRPr sz="2900"/>
            </a:lvl3pPr>
            <a:lvl4pPr marL="1632753" indent="0">
              <a:buNone/>
              <a:defRPr sz="2400"/>
            </a:lvl4pPr>
            <a:lvl5pPr marL="2177004" indent="0">
              <a:buNone/>
              <a:defRPr sz="2400"/>
            </a:lvl5pPr>
            <a:lvl6pPr marL="2721254" indent="0">
              <a:buNone/>
              <a:defRPr sz="2400"/>
            </a:lvl6pPr>
            <a:lvl7pPr marL="3265505" indent="0">
              <a:buNone/>
              <a:defRPr sz="2400"/>
            </a:lvl7pPr>
            <a:lvl8pPr marL="3809756" indent="0">
              <a:buNone/>
              <a:defRPr sz="2400"/>
            </a:lvl8pPr>
            <a:lvl9pPr marL="4354007" indent="0">
              <a:buNone/>
              <a:defRPr sz="2400"/>
            </a:lvl9pPr>
          </a:lstStyle>
          <a:p>
            <a:pPr lvl="0"/>
            <a:endParaRPr lang="ru-RU" noProof="0" smtClean="0"/>
          </a:p>
        </p:txBody>
      </p:sp>
      <p:sp>
        <p:nvSpPr>
          <p:cNvPr id="4" name="Текст 3"/>
          <p:cNvSpPr>
            <a:spLocks noGrp="1"/>
          </p:cNvSpPr>
          <p:nvPr>
            <p:ph type="body" sz="half" idx="2"/>
          </p:nvPr>
        </p:nvSpPr>
        <p:spPr>
          <a:xfrm>
            <a:off x="2389406" y="5368583"/>
            <a:ext cx="7314248" cy="805049"/>
          </a:xfrm>
        </p:spPr>
        <p:txBody>
          <a:bodyPr/>
          <a:lstStyle>
            <a:lvl1pPr marL="0" indent="0">
              <a:buNone/>
              <a:defRPr sz="1700"/>
            </a:lvl1pPr>
            <a:lvl2pPr marL="544251" indent="0">
              <a:buNone/>
              <a:defRPr sz="1400"/>
            </a:lvl2pPr>
            <a:lvl3pPr marL="1088502" indent="0">
              <a:buNone/>
              <a:defRPr sz="1200"/>
            </a:lvl3pPr>
            <a:lvl4pPr marL="1632753" indent="0">
              <a:buNone/>
              <a:defRPr sz="1100"/>
            </a:lvl4pPr>
            <a:lvl5pPr marL="2177004" indent="0">
              <a:buNone/>
              <a:defRPr sz="1100"/>
            </a:lvl5pPr>
            <a:lvl6pPr marL="2721254" indent="0">
              <a:buNone/>
              <a:defRPr sz="1100"/>
            </a:lvl6pPr>
            <a:lvl7pPr marL="3265505" indent="0">
              <a:buNone/>
              <a:defRPr sz="1100"/>
            </a:lvl7pPr>
            <a:lvl8pPr marL="3809756" indent="0">
              <a:buNone/>
              <a:defRPr sz="1100"/>
            </a:lvl8pPr>
            <a:lvl9pPr marL="4354007" indent="0">
              <a:buNone/>
              <a:defRPr sz="11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1D3B58CC-4A0A-4D3B-8F72-ECB54E1CB410}" type="datetimeFigureOut">
              <a:rPr lang="ru-RU"/>
              <a:pPr>
                <a:defRPr/>
              </a:pPr>
              <a:t>11.10.2020</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99D936E7-FCDD-4BF4-9F56-53CA3A46710C}" type="slidenum">
              <a:rPr lang="ru-RU"/>
              <a:pPr>
                <a:defRPr/>
              </a:pPr>
              <a:t>‹#›</a:t>
            </a:fld>
            <a:endParaRPr lang="ru-RU"/>
          </a:p>
        </p:txBody>
      </p:sp>
    </p:spTree>
    <p:extLst>
      <p:ext uri="{BB962C8B-B14F-4D97-AF65-F5344CB8AC3E}">
        <p14:creationId xmlns:p14="http://schemas.microsoft.com/office/powerpoint/2010/main" val="3213810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44EEAB1E-E697-4A22-8418-DA1F6703AB5E}" type="datetimeFigureOut">
              <a:rPr lang="ru-RU"/>
              <a:pPr>
                <a:defRPr/>
              </a:pPr>
              <a:t>11.10.2020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DF8DF7D-DE2B-4867-9655-2E625D2146BF}" type="slidenum">
              <a:rPr lang="ru-RU"/>
              <a:pPr>
                <a:defRPr/>
              </a:pPr>
              <a:t>‹#›</a:t>
            </a:fld>
            <a:endParaRPr lang="ru-RU"/>
          </a:p>
        </p:txBody>
      </p:sp>
    </p:spTree>
    <p:extLst>
      <p:ext uri="{BB962C8B-B14F-4D97-AF65-F5344CB8AC3E}">
        <p14:creationId xmlns:p14="http://schemas.microsoft.com/office/powerpoint/2010/main" val="1204975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8049" y="274703"/>
            <a:ext cx="2742843" cy="585288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09522" y="274703"/>
            <a:ext cx="8025355" cy="585288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A3A511A7-7D28-40A0-A69D-0D1535586B7E}" type="datetimeFigureOut">
              <a:rPr lang="ru-RU"/>
              <a:pPr>
                <a:defRPr/>
              </a:pPr>
              <a:t>11.10.2020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D7F5171-6EAA-496E-B0A1-666E5E38310F}" type="slidenum">
              <a:rPr lang="ru-RU"/>
              <a:pPr>
                <a:defRPr/>
              </a:pPr>
              <a:t>‹#›</a:t>
            </a:fld>
            <a:endParaRPr lang="ru-RU"/>
          </a:p>
        </p:txBody>
      </p:sp>
    </p:spTree>
    <p:extLst>
      <p:ext uri="{BB962C8B-B14F-4D97-AF65-F5344CB8AC3E}">
        <p14:creationId xmlns:p14="http://schemas.microsoft.com/office/powerpoint/2010/main" val="20571570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3802" y="1122623"/>
            <a:ext cx="9142810" cy="2388153"/>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3802" y="3602872"/>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C2673DCD-2704-49D8-8FC1-3810D347C3F5}" type="datetimeFigureOut">
              <a:rPr lang="ru-RU" smtClean="0">
                <a:solidFill>
                  <a:prstClr val="black">
                    <a:tint val="75000"/>
                  </a:prstClr>
                </a:solidFill>
              </a:rPr>
              <a:pPr/>
              <a:t>11.10.2020</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5CA4F013-E0A2-4A1A-883F-2A77275DA5F8}"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2686027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2673DCD-2704-49D8-8FC1-3810D347C3F5}" type="datetimeFigureOut">
              <a:rPr lang="ru-RU" smtClean="0">
                <a:solidFill>
                  <a:prstClr val="black">
                    <a:tint val="75000"/>
                  </a:prstClr>
                </a:solidFill>
              </a:rPr>
              <a:pPr/>
              <a:t>11.10.2020</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5CA4F013-E0A2-4A1A-883F-2A77275DA5F8}"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0966085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742" y="1710134"/>
            <a:ext cx="10514231" cy="2853398"/>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742" y="4590526"/>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C2673DCD-2704-49D8-8FC1-3810D347C3F5}" type="datetimeFigureOut">
              <a:rPr lang="ru-RU" smtClean="0">
                <a:solidFill>
                  <a:prstClr val="black">
                    <a:tint val="75000"/>
                  </a:prstClr>
                </a:solidFill>
              </a:rPr>
              <a:pPr/>
              <a:t>11.10.2020</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5CA4F013-E0A2-4A1A-883F-2A77275DA5F8}"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5890063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091" y="1826048"/>
            <a:ext cx="5180926" cy="435234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1396" y="1826048"/>
            <a:ext cx="5180926" cy="435234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C2673DCD-2704-49D8-8FC1-3810D347C3F5}" type="datetimeFigureOut">
              <a:rPr lang="ru-RU" smtClean="0">
                <a:solidFill>
                  <a:prstClr val="black">
                    <a:tint val="75000"/>
                  </a:prstClr>
                </a:solidFill>
              </a:rPr>
              <a:pPr/>
              <a:t>11.10.2020</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5CA4F013-E0A2-4A1A-883F-2A77275DA5F8}"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6003000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679" y="365210"/>
            <a:ext cx="10514231" cy="1325870"/>
          </a:xfrm>
        </p:spPr>
        <p:txBody>
          <a:bodyPr/>
          <a:lstStyle/>
          <a:p>
            <a:r>
              <a:rPr lang="ru-RU" smtClean="0"/>
              <a:t>Образец заголовка</a:t>
            </a:r>
            <a:endParaRPr lang="ru-RU"/>
          </a:p>
        </p:txBody>
      </p:sp>
      <p:sp>
        <p:nvSpPr>
          <p:cNvPr id="3" name="Текст 2"/>
          <p:cNvSpPr>
            <a:spLocks noGrp="1"/>
          </p:cNvSpPr>
          <p:nvPr>
            <p:ph type="body" idx="1"/>
          </p:nvPr>
        </p:nvSpPr>
        <p:spPr>
          <a:xfrm>
            <a:off x="839679" y="1681552"/>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679" y="2505655"/>
            <a:ext cx="5157116" cy="3685441"/>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1397" y="1681552"/>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1397" y="2505655"/>
            <a:ext cx="5182513" cy="3685441"/>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C2673DCD-2704-49D8-8FC1-3810D347C3F5}" type="datetimeFigureOut">
              <a:rPr lang="ru-RU" smtClean="0">
                <a:solidFill>
                  <a:prstClr val="black">
                    <a:tint val="75000"/>
                  </a:prstClr>
                </a:solidFill>
              </a:rPr>
              <a:pPr/>
              <a:t>11.10.2020</a:t>
            </a:fld>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5CA4F013-E0A2-4A1A-883F-2A77275DA5F8}"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3978575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C2673DCD-2704-49D8-8FC1-3810D347C3F5}" type="datetimeFigureOut">
              <a:rPr lang="ru-RU" smtClean="0">
                <a:solidFill>
                  <a:prstClr val="black">
                    <a:tint val="75000"/>
                  </a:prstClr>
                </a:solidFill>
              </a:rPr>
              <a:pPr/>
              <a:t>11.10.2020</a:t>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5CA4F013-E0A2-4A1A-883F-2A77275DA5F8}"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9569140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2673DCD-2704-49D8-8FC1-3810D347C3F5}" type="datetimeFigureOut">
              <a:rPr lang="ru-RU" smtClean="0">
                <a:solidFill>
                  <a:prstClr val="black">
                    <a:tint val="75000"/>
                  </a:prstClr>
                </a:solidFill>
              </a:rPr>
              <a:pPr/>
              <a:t>11.10.2020</a:t>
            </a:fld>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5CA4F013-E0A2-4A1A-883F-2A77275DA5F8}"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477173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679" y="457306"/>
            <a:ext cx="3931725" cy="1600571"/>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2513"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679" y="2057876"/>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C2673DCD-2704-49D8-8FC1-3810D347C3F5}" type="datetimeFigureOut">
              <a:rPr lang="ru-RU" smtClean="0">
                <a:solidFill>
                  <a:prstClr val="black">
                    <a:tint val="75000"/>
                  </a:prstClr>
                </a:solidFill>
              </a:rPr>
              <a:pPr/>
              <a:t>11.10.2020</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5CA4F013-E0A2-4A1A-883F-2A77275DA5F8}"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8063146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679" y="457306"/>
            <a:ext cx="3931725" cy="1600571"/>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2513"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679" y="2057876"/>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C2673DCD-2704-49D8-8FC1-3810D347C3F5}" type="datetimeFigureOut">
              <a:rPr lang="ru-RU" smtClean="0">
                <a:solidFill>
                  <a:prstClr val="black">
                    <a:tint val="75000"/>
                  </a:prstClr>
                </a:solidFill>
              </a:rPr>
              <a:pPr/>
              <a:t>11.10.2020</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5CA4F013-E0A2-4A1A-883F-2A77275DA5F8}"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1244052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2673DCD-2704-49D8-8FC1-3810D347C3F5}" type="datetimeFigureOut">
              <a:rPr lang="ru-RU" smtClean="0">
                <a:solidFill>
                  <a:prstClr val="black">
                    <a:tint val="75000"/>
                  </a:prstClr>
                </a:solidFill>
              </a:rPr>
              <a:pPr/>
              <a:t>11.10.2020</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5CA4F013-E0A2-4A1A-883F-2A77275DA5F8}"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0645714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3764" y="365209"/>
            <a:ext cx="2628558" cy="5813184"/>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091" y="365209"/>
            <a:ext cx="7733293" cy="581318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2673DCD-2704-49D8-8FC1-3810D347C3F5}" type="datetimeFigureOut">
              <a:rPr lang="ru-RU" smtClean="0">
                <a:solidFill>
                  <a:prstClr val="black">
                    <a:tint val="75000"/>
                  </a:prstClr>
                </a:solidFill>
              </a:rPr>
              <a:pPr/>
              <a:t>11.10.2020</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5CA4F013-E0A2-4A1A-883F-2A77275DA5F8}"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918398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4000" b="-4000"/>
          </a:stretch>
        </a:blipFill>
        <a:effectLst/>
      </p:bgPr>
    </p:bg>
    <p:spTree>
      <p:nvGrpSpPr>
        <p:cNvPr id="1" name=""/>
        <p:cNvGrpSpPr/>
        <p:nvPr/>
      </p:nvGrpSpPr>
      <p:grpSpPr>
        <a:xfrm>
          <a:off x="0" y="0"/>
          <a:ext cx="0" cy="0"/>
          <a:chOff x="0" y="0"/>
          <a:chExt cx="0" cy="0"/>
        </a:xfrm>
      </p:grpSpPr>
      <p:sp>
        <p:nvSpPr>
          <p:cNvPr id="2050" name="Заголовок 1"/>
          <p:cNvSpPr>
            <a:spLocks noGrp="1"/>
          </p:cNvSpPr>
          <p:nvPr>
            <p:ph type="title"/>
          </p:nvPr>
        </p:nvSpPr>
        <p:spPr bwMode="auto">
          <a:xfrm>
            <a:off x="609521" y="274700"/>
            <a:ext cx="10971372" cy="114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8850" tIns="54425" rIns="108850" bIns="54425" numCol="1" anchor="ctr" anchorCtr="0" compatLnSpc="1">
            <a:prstTxWarp prst="textNoShape">
              <a:avLst/>
            </a:prstTxWarp>
          </a:bodyPr>
          <a:lstStyle/>
          <a:p>
            <a:pPr lvl="0"/>
            <a:r>
              <a:rPr lang="ru-RU" altLang="ru-RU" smtClean="0"/>
              <a:t>Образец заголовка</a:t>
            </a:r>
          </a:p>
        </p:txBody>
      </p:sp>
      <p:sp>
        <p:nvSpPr>
          <p:cNvPr id="2051" name="Текст 2"/>
          <p:cNvSpPr>
            <a:spLocks noGrp="1"/>
          </p:cNvSpPr>
          <p:nvPr>
            <p:ph type="body" idx="1"/>
          </p:nvPr>
        </p:nvSpPr>
        <p:spPr bwMode="auto">
          <a:xfrm>
            <a:off x="609521" y="1600577"/>
            <a:ext cx="10971372" cy="4527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8850" tIns="54425" rIns="108850" bIns="54425"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609520" y="6357827"/>
            <a:ext cx="2844430" cy="365210"/>
          </a:xfrm>
          <a:prstGeom prst="rect">
            <a:avLst/>
          </a:prstGeom>
        </p:spPr>
        <p:txBody>
          <a:bodyPr vert="horz" lIns="108850" tIns="54425" rIns="108850" bIns="54425" rtlCol="0" anchor="ctr"/>
          <a:lstStyle>
            <a:lvl1pPr algn="l" fontAlgn="auto">
              <a:spcBef>
                <a:spcPts val="0"/>
              </a:spcBef>
              <a:spcAft>
                <a:spcPts val="0"/>
              </a:spcAft>
              <a:defRPr sz="1400">
                <a:solidFill>
                  <a:schemeClr val="tx1">
                    <a:tint val="75000"/>
                  </a:schemeClr>
                </a:solidFill>
                <a:latin typeface="+mn-lt"/>
              </a:defRPr>
            </a:lvl1pPr>
          </a:lstStyle>
          <a:p>
            <a:pPr>
              <a:defRPr/>
            </a:pPr>
            <a:fld id="{56E3CD2F-2C3A-4078-840E-6753B8BCE4B9}" type="datetimeFigureOut">
              <a:rPr lang="ru-RU"/>
              <a:pPr>
                <a:defRPr/>
              </a:pPr>
              <a:t>11.10.2020</a:t>
            </a:fld>
            <a:endParaRPr lang="ru-RU"/>
          </a:p>
        </p:txBody>
      </p:sp>
      <p:sp>
        <p:nvSpPr>
          <p:cNvPr id="5" name="Нижний колонтитул 4"/>
          <p:cNvSpPr>
            <a:spLocks noGrp="1"/>
          </p:cNvSpPr>
          <p:nvPr>
            <p:ph type="ftr" sz="quarter" idx="3"/>
          </p:nvPr>
        </p:nvSpPr>
        <p:spPr>
          <a:xfrm>
            <a:off x="4165059" y="6357827"/>
            <a:ext cx="3860297" cy="365210"/>
          </a:xfrm>
          <a:prstGeom prst="rect">
            <a:avLst/>
          </a:prstGeom>
        </p:spPr>
        <p:txBody>
          <a:bodyPr vert="horz" lIns="108850" tIns="54425" rIns="108850" bIns="54425" rtlCol="0" anchor="ctr"/>
          <a:lstStyle>
            <a:lvl1pPr algn="ctr" fontAlgn="auto">
              <a:spcBef>
                <a:spcPts val="0"/>
              </a:spcBef>
              <a:spcAft>
                <a:spcPts val="0"/>
              </a:spcAft>
              <a:defRPr sz="1400">
                <a:solidFill>
                  <a:schemeClr val="tx1">
                    <a:tint val="75000"/>
                  </a:schemeClr>
                </a:solidFill>
                <a:latin typeface="+mn-lt"/>
              </a:defRPr>
            </a:lvl1pPr>
          </a:lstStyle>
          <a:p>
            <a:pPr>
              <a:defRPr/>
            </a:pPr>
            <a:endParaRPr lang="ru-RU"/>
          </a:p>
        </p:txBody>
      </p:sp>
      <p:sp>
        <p:nvSpPr>
          <p:cNvPr id="6" name="Номер слайда 5"/>
          <p:cNvSpPr>
            <a:spLocks noGrp="1"/>
          </p:cNvSpPr>
          <p:nvPr>
            <p:ph type="sldNum" sz="quarter" idx="4"/>
          </p:nvPr>
        </p:nvSpPr>
        <p:spPr>
          <a:xfrm>
            <a:off x="8736463" y="6357827"/>
            <a:ext cx="2844430" cy="365210"/>
          </a:xfrm>
          <a:prstGeom prst="rect">
            <a:avLst/>
          </a:prstGeom>
        </p:spPr>
        <p:txBody>
          <a:bodyPr vert="horz" lIns="108850" tIns="54425" rIns="108850" bIns="54425" rtlCol="0" anchor="ctr"/>
          <a:lstStyle>
            <a:lvl1pPr algn="r" fontAlgn="auto">
              <a:spcBef>
                <a:spcPts val="0"/>
              </a:spcBef>
              <a:spcAft>
                <a:spcPts val="0"/>
              </a:spcAft>
              <a:defRPr sz="1400">
                <a:solidFill>
                  <a:schemeClr val="tx1">
                    <a:tint val="75000"/>
                  </a:schemeClr>
                </a:solidFill>
                <a:latin typeface="+mn-lt"/>
              </a:defRPr>
            </a:lvl1pPr>
          </a:lstStyle>
          <a:p>
            <a:pPr>
              <a:defRPr/>
            </a:pPr>
            <a:fld id="{428AD00A-7415-4C7C-BF96-F5CC1AF3F69F}"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5200" kern="1200">
          <a:solidFill>
            <a:schemeClr val="tx1"/>
          </a:solidFill>
          <a:latin typeface="+mj-lt"/>
          <a:ea typeface="+mj-ea"/>
          <a:cs typeface="+mj-cs"/>
        </a:defRPr>
      </a:lvl1pPr>
      <a:lvl2pPr algn="ctr" rtl="0" eaLnBrk="0" fontAlgn="base" hangingPunct="0">
        <a:spcBef>
          <a:spcPct val="0"/>
        </a:spcBef>
        <a:spcAft>
          <a:spcPct val="0"/>
        </a:spcAft>
        <a:defRPr sz="5200">
          <a:solidFill>
            <a:schemeClr val="tx1"/>
          </a:solidFill>
          <a:latin typeface="Calibri" pitchFamily="34" charset="0"/>
        </a:defRPr>
      </a:lvl2pPr>
      <a:lvl3pPr algn="ctr" rtl="0" eaLnBrk="0" fontAlgn="base" hangingPunct="0">
        <a:spcBef>
          <a:spcPct val="0"/>
        </a:spcBef>
        <a:spcAft>
          <a:spcPct val="0"/>
        </a:spcAft>
        <a:defRPr sz="5200">
          <a:solidFill>
            <a:schemeClr val="tx1"/>
          </a:solidFill>
          <a:latin typeface="Calibri" pitchFamily="34" charset="0"/>
        </a:defRPr>
      </a:lvl3pPr>
      <a:lvl4pPr algn="ctr" rtl="0" eaLnBrk="0" fontAlgn="base" hangingPunct="0">
        <a:spcBef>
          <a:spcPct val="0"/>
        </a:spcBef>
        <a:spcAft>
          <a:spcPct val="0"/>
        </a:spcAft>
        <a:defRPr sz="5200">
          <a:solidFill>
            <a:schemeClr val="tx1"/>
          </a:solidFill>
          <a:latin typeface="Calibri" pitchFamily="34" charset="0"/>
        </a:defRPr>
      </a:lvl4pPr>
      <a:lvl5pPr algn="ctr" rtl="0" eaLnBrk="0" fontAlgn="base" hangingPunct="0">
        <a:spcBef>
          <a:spcPct val="0"/>
        </a:spcBef>
        <a:spcAft>
          <a:spcPct val="0"/>
        </a:spcAft>
        <a:defRPr sz="5200">
          <a:solidFill>
            <a:schemeClr val="tx1"/>
          </a:solidFill>
          <a:latin typeface="Calibri" pitchFamily="34" charset="0"/>
        </a:defRPr>
      </a:lvl5pPr>
      <a:lvl6pPr marL="544251" algn="ctr" rtl="0" fontAlgn="base">
        <a:spcBef>
          <a:spcPct val="0"/>
        </a:spcBef>
        <a:spcAft>
          <a:spcPct val="0"/>
        </a:spcAft>
        <a:defRPr sz="5200">
          <a:solidFill>
            <a:schemeClr val="tx1"/>
          </a:solidFill>
          <a:latin typeface="Calibri" pitchFamily="34" charset="0"/>
        </a:defRPr>
      </a:lvl6pPr>
      <a:lvl7pPr marL="1088502" algn="ctr" rtl="0" fontAlgn="base">
        <a:spcBef>
          <a:spcPct val="0"/>
        </a:spcBef>
        <a:spcAft>
          <a:spcPct val="0"/>
        </a:spcAft>
        <a:defRPr sz="5200">
          <a:solidFill>
            <a:schemeClr val="tx1"/>
          </a:solidFill>
          <a:latin typeface="Calibri" pitchFamily="34" charset="0"/>
        </a:defRPr>
      </a:lvl7pPr>
      <a:lvl8pPr marL="1632753" algn="ctr" rtl="0" fontAlgn="base">
        <a:spcBef>
          <a:spcPct val="0"/>
        </a:spcBef>
        <a:spcAft>
          <a:spcPct val="0"/>
        </a:spcAft>
        <a:defRPr sz="5200">
          <a:solidFill>
            <a:schemeClr val="tx1"/>
          </a:solidFill>
          <a:latin typeface="Calibri" pitchFamily="34" charset="0"/>
        </a:defRPr>
      </a:lvl8pPr>
      <a:lvl9pPr marL="2177004" algn="ctr" rtl="0" fontAlgn="base">
        <a:spcBef>
          <a:spcPct val="0"/>
        </a:spcBef>
        <a:spcAft>
          <a:spcPct val="0"/>
        </a:spcAft>
        <a:defRPr sz="5200">
          <a:solidFill>
            <a:schemeClr val="tx1"/>
          </a:solidFill>
          <a:latin typeface="Calibri" pitchFamily="34" charset="0"/>
        </a:defRPr>
      </a:lvl9pPr>
    </p:titleStyle>
    <p:bodyStyle>
      <a:lvl1pPr marL="408188" indent="-408188" algn="l" rtl="0" eaLnBrk="0" fontAlgn="base" hangingPunct="0">
        <a:spcBef>
          <a:spcPct val="20000"/>
        </a:spcBef>
        <a:spcAft>
          <a:spcPct val="0"/>
        </a:spcAft>
        <a:buFont typeface="Arial" charset="0"/>
        <a:buChar char="•"/>
        <a:defRPr sz="3800" kern="1200">
          <a:solidFill>
            <a:schemeClr val="tx1"/>
          </a:solidFill>
          <a:latin typeface="+mn-lt"/>
          <a:ea typeface="+mn-ea"/>
          <a:cs typeface="+mn-cs"/>
        </a:defRPr>
      </a:lvl1pPr>
      <a:lvl2pPr marL="884408" indent="-340157" algn="l" rtl="0" eaLnBrk="0" fontAlgn="base" hangingPunct="0">
        <a:spcBef>
          <a:spcPct val="20000"/>
        </a:spcBef>
        <a:spcAft>
          <a:spcPct val="0"/>
        </a:spcAft>
        <a:buFont typeface="Arial" charset="0"/>
        <a:buChar char="–"/>
        <a:defRPr sz="3300" kern="1200">
          <a:solidFill>
            <a:schemeClr val="tx1"/>
          </a:solidFill>
          <a:latin typeface="+mn-lt"/>
          <a:ea typeface="+mn-ea"/>
          <a:cs typeface="+mn-cs"/>
        </a:defRPr>
      </a:lvl2pPr>
      <a:lvl3pPr marL="1360627" indent="-272125" algn="l" rtl="0" eaLnBrk="0" fontAlgn="base" hangingPunct="0">
        <a:spcBef>
          <a:spcPct val="20000"/>
        </a:spcBef>
        <a:spcAft>
          <a:spcPct val="0"/>
        </a:spcAft>
        <a:buFont typeface="Arial" charset="0"/>
        <a:buChar char="•"/>
        <a:defRPr sz="2900" kern="1200">
          <a:solidFill>
            <a:schemeClr val="tx1"/>
          </a:solidFill>
          <a:latin typeface="+mn-lt"/>
          <a:ea typeface="+mn-ea"/>
          <a:cs typeface="+mn-cs"/>
        </a:defRPr>
      </a:lvl3pPr>
      <a:lvl4pPr marL="1904878" indent="-272125"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4pPr>
      <a:lvl5pPr marL="2449129" indent="-272125"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5pPr>
      <a:lvl6pPr marL="2993380"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631"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1882"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132"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ru-RU"/>
      </a:defPPr>
      <a:lvl1pPr marL="0" algn="l" defTabSz="1088502" rtl="0" eaLnBrk="1" latinLnBrk="0" hangingPunct="1">
        <a:defRPr sz="2100" kern="1200">
          <a:solidFill>
            <a:schemeClr val="tx1"/>
          </a:solidFill>
          <a:latin typeface="+mn-lt"/>
          <a:ea typeface="+mn-ea"/>
          <a:cs typeface="+mn-cs"/>
        </a:defRPr>
      </a:lvl1pPr>
      <a:lvl2pPr marL="544251" algn="l" defTabSz="1088502" rtl="0" eaLnBrk="1" latinLnBrk="0" hangingPunct="1">
        <a:defRPr sz="2100" kern="1200">
          <a:solidFill>
            <a:schemeClr val="tx1"/>
          </a:solidFill>
          <a:latin typeface="+mn-lt"/>
          <a:ea typeface="+mn-ea"/>
          <a:cs typeface="+mn-cs"/>
        </a:defRPr>
      </a:lvl2pPr>
      <a:lvl3pPr marL="1088502" algn="l" defTabSz="1088502" rtl="0" eaLnBrk="1" latinLnBrk="0" hangingPunct="1">
        <a:defRPr sz="2100" kern="1200">
          <a:solidFill>
            <a:schemeClr val="tx1"/>
          </a:solidFill>
          <a:latin typeface="+mn-lt"/>
          <a:ea typeface="+mn-ea"/>
          <a:cs typeface="+mn-cs"/>
        </a:defRPr>
      </a:lvl3pPr>
      <a:lvl4pPr marL="1632753" algn="l" defTabSz="1088502" rtl="0" eaLnBrk="1" latinLnBrk="0" hangingPunct="1">
        <a:defRPr sz="2100" kern="1200">
          <a:solidFill>
            <a:schemeClr val="tx1"/>
          </a:solidFill>
          <a:latin typeface="+mn-lt"/>
          <a:ea typeface="+mn-ea"/>
          <a:cs typeface="+mn-cs"/>
        </a:defRPr>
      </a:lvl4pPr>
      <a:lvl5pPr marL="2177004" algn="l" defTabSz="1088502" rtl="0" eaLnBrk="1" latinLnBrk="0" hangingPunct="1">
        <a:defRPr sz="2100" kern="1200">
          <a:solidFill>
            <a:schemeClr val="tx1"/>
          </a:solidFill>
          <a:latin typeface="+mn-lt"/>
          <a:ea typeface="+mn-ea"/>
          <a:cs typeface="+mn-cs"/>
        </a:defRPr>
      </a:lvl5pPr>
      <a:lvl6pPr marL="2721254" algn="l" defTabSz="1088502" rtl="0" eaLnBrk="1" latinLnBrk="0" hangingPunct="1">
        <a:defRPr sz="2100" kern="1200">
          <a:solidFill>
            <a:schemeClr val="tx1"/>
          </a:solidFill>
          <a:latin typeface="+mn-lt"/>
          <a:ea typeface="+mn-ea"/>
          <a:cs typeface="+mn-cs"/>
        </a:defRPr>
      </a:lvl6pPr>
      <a:lvl7pPr marL="3265505" algn="l" defTabSz="1088502" rtl="0" eaLnBrk="1" latinLnBrk="0" hangingPunct="1">
        <a:defRPr sz="2100" kern="1200">
          <a:solidFill>
            <a:schemeClr val="tx1"/>
          </a:solidFill>
          <a:latin typeface="+mn-lt"/>
          <a:ea typeface="+mn-ea"/>
          <a:cs typeface="+mn-cs"/>
        </a:defRPr>
      </a:lvl7pPr>
      <a:lvl8pPr marL="3809756" algn="l" defTabSz="1088502" rtl="0" eaLnBrk="1" latinLnBrk="0" hangingPunct="1">
        <a:defRPr sz="2100" kern="1200">
          <a:solidFill>
            <a:schemeClr val="tx1"/>
          </a:solidFill>
          <a:latin typeface="+mn-lt"/>
          <a:ea typeface="+mn-ea"/>
          <a:cs typeface="+mn-cs"/>
        </a:defRPr>
      </a:lvl8pPr>
      <a:lvl9pPr marL="4354007" algn="l" defTabSz="1088502" rtl="0" eaLnBrk="1" latinLnBrk="0" hangingPunct="1">
        <a:defRPr sz="21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4000" b="-4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091" y="365210"/>
            <a:ext cx="10514231" cy="132587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091" y="1826048"/>
            <a:ext cx="10514231" cy="435234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091" y="6357822"/>
            <a:ext cx="2742843" cy="365210"/>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C2673DCD-2704-49D8-8FC1-3810D347C3F5}" type="datetimeFigureOut">
              <a:rPr lang="ru-RU" smtClean="0">
                <a:solidFill>
                  <a:prstClr val="black">
                    <a:tint val="75000"/>
                  </a:prstClr>
                </a:solidFill>
                <a:latin typeface="Calibri" panose="020F0502020204030204"/>
              </a:rPr>
              <a:pPr fontAlgn="auto">
                <a:spcBef>
                  <a:spcPts val="0"/>
                </a:spcBef>
                <a:spcAft>
                  <a:spcPts val="0"/>
                </a:spcAft>
              </a:pPr>
              <a:t>11.10.2020</a:t>
            </a:fld>
            <a:endParaRPr lang="ru-RU">
              <a:solidFill>
                <a:prstClr val="black">
                  <a:tint val="75000"/>
                </a:prstClr>
              </a:solidFill>
              <a:latin typeface="Calibri" panose="020F0502020204030204"/>
            </a:endParaRPr>
          </a:p>
        </p:txBody>
      </p:sp>
      <p:sp>
        <p:nvSpPr>
          <p:cNvPr id="5" name="Нижний колонтитул 4"/>
          <p:cNvSpPr>
            <a:spLocks noGrp="1"/>
          </p:cNvSpPr>
          <p:nvPr>
            <p:ph type="ftr" sz="quarter" idx="3"/>
          </p:nvPr>
        </p:nvSpPr>
        <p:spPr>
          <a:xfrm>
            <a:off x="4038075" y="6357822"/>
            <a:ext cx="4114264" cy="365210"/>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ru-RU">
              <a:solidFill>
                <a:prstClr val="black">
                  <a:tint val="75000"/>
                </a:prstClr>
              </a:solidFill>
              <a:latin typeface="Calibri" panose="020F0502020204030204"/>
            </a:endParaRPr>
          </a:p>
        </p:txBody>
      </p:sp>
      <p:sp>
        <p:nvSpPr>
          <p:cNvPr id="6" name="Номер слайда 5"/>
          <p:cNvSpPr>
            <a:spLocks noGrp="1"/>
          </p:cNvSpPr>
          <p:nvPr>
            <p:ph type="sldNum" sz="quarter" idx="4"/>
          </p:nvPr>
        </p:nvSpPr>
        <p:spPr>
          <a:xfrm>
            <a:off x="8609479" y="6357822"/>
            <a:ext cx="2742843" cy="365210"/>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5CA4F013-E0A2-4A1A-883F-2A77275DA5F8}" type="slidenum">
              <a:rPr lang="ru-RU" smtClean="0">
                <a:solidFill>
                  <a:prstClr val="black">
                    <a:tint val="75000"/>
                  </a:prstClr>
                </a:solidFill>
                <a:latin typeface="Calibri" panose="020F0502020204030204"/>
              </a:rPr>
              <a:pPr fontAlgn="auto">
                <a:spcBef>
                  <a:spcPts val="0"/>
                </a:spcBef>
                <a:spcAft>
                  <a:spcPts val="0"/>
                </a:spcAft>
              </a:pPr>
              <a:t>‹#›</a:t>
            </a:fld>
            <a:endParaRPr lang="ru-RU">
              <a:solidFill>
                <a:prstClr val="black">
                  <a:tint val="75000"/>
                </a:prstClr>
              </a:solidFill>
              <a:latin typeface="Calibri" panose="020F0502020204030204"/>
            </a:endParaRPr>
          </a:p>
        </p:txBody>
      </p:sp>
    </p:spTree>
    <p:extLst>
      <p:ext uri="{BB962C8B-B14F-4D97-AF65-F5344CB8AC3E}">
        <p14:creationId xmlns:p14="http://schemas.microsoft.com/office/powerpoint/2010/main" val="3111557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51.xml"/><Relationship Id="rId3" Type="http://schemas.openxmlformats.org/officeDocument/2006/relationships/image" Target="../media/image2.jpeg"/><Relationship Id="rId7" Type="http://schemas.openxmlformats.org/officeDocument/2006/relationships/image" Target="../media/image4.jpg"/><Relationship Id="rId2" Type="http://schemas.openxmlformats.org/officeDocument/2006/relationships/slide" Target="slide36.xml"/><Relationship Id="rId1" Type="http://schemas.openxmlformats.org/officeDocument/2006/relationships/slideLayout" Target="../slideLayouts/slideLayout1.xml"/><Relationship Id="rId6" Type="http://schemas.openxmlformats.org/officeDocument/2006/relationships/slide" Target="slide39.xml"/><Relationship Id="rId5" Type="http://schemas.openxmlformats.org/officeDocument/2006/relationships/image" Target="../media/image3.jpeg"/><Relationship Id="rId4" Type="http://schemas.openxmlformats.org/officeDocument/2006/relationships/slide" Target="slide48.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slide" Target="slide51.xml"/><Relationship Id="rId3" Type="http://schemas.openxmlformats.org/officeDocument/2006/relationships/image" Target="../media/image10.jpeg"/><Relationship Id="rId7" Type="http://schemas.openxmlformats.org/officeDocument/2006/relationships/image" Target="../media/image4.jpg"/><Relationship Id="rId2" Type="http://schemas.openxmlformats.org/officeDocument/2006/relationships/slide" Target="slide36.xml"/><Relationship Id="rId1" Type="http://schemas.openxmlformats.org/officeDocument/2006/relationships/slideLayout" Target="../slideLayouts/slideLayout12.xml"/><Relationship Id="rId6" Type="http://schemas.openxmlformats.org/officeDocument/2006/relationships/slide" Target="slide39.xml"/><Relationship Id="rId5" Type="http://schemas.openxmlformats.org/officeDocument/2006/relationships/image" Target="../media/image3.jpeg"/><Relationship Id="rId10" Type="http://schemas.openxmlformats.org/officeDocument/2006/relationships/slide" Target="slide49.xml"/><Relationship Id="rId4" Type="http://schemas.openxmlformats.org/officeDocument/2006/relationships/slide" Target="slide48.xml"/><Relationship Id="rId9" Type="http://schemas.openxmlformats.org/officeDocument/2006/relationships/image" Target="../media/image11.png"/></Relationships>
</file>

<file path=ppt/slides/_rels/slide3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35.xml"/><Relationship Id="rId7" Type="http://schemas.openxmlformats.org/officeDocument/2006/relationships/slide" Target="slide37.xml"/><Relationship Id="rId2" Type="http://schemas.openxmlformats.org/officeDocument/2006/relationships/image" Target="../media/image12.jpg"/><Relationship Id="rId1" Type="http://schemas.openxmlformats.org/officeDocument/2006/relationships/slideLayout" Target="../slideLayouts/slideLayout13.xml"/><Relationship Id="rId6" Type="http://schemas.openxmlformats.org/officeDocument/2006/relationships/image" Target="../media/image14.png"/><Relationship Id="rId5" Type="http://schemas.openxmlformats.org/officeDocument/2006/relationships/slide" Target="slide1.xml"/><Relationship Id="rId4" Type="http://schemas.openxmlformats.org/officeDocument/2006/relationships/image" Target="../media/image13.png"/></Relationships>
</file>

<file path=ppt/slides/_rels/slide3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xml"/><Relationship Id="rId7" Type="http://schemas.openxmlformats.org/officeDocument/2006/relationships/slide" Target="slide38.xml"/><Relationship Id="rId2" Type="http://schemas.openxmlformats.org/officeDocument/2006/relationships/image" Target="../media/image16.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slide" Target="slide36.xml"/><Relationship Id="rId4" Type="http://schemas.openxmlformats.org/officeDocument/2006/relationships/image" Target="../media/image14.png"/></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 Target="slide1.xml"/><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slide" Target="slide37.xml"/><Relationship Id="rId4" Type="http://schemas.openxmlformats.org/officeDocument/2006/relationships/image" Target="../media/image17.jpg"/></Relationships>
</file>

<file path=ppt/slides/_rels/slide39.xml.rels><?xml version="1.0" encoding="UTF-8" standalone="yes"?>
<Relationships xmlns="http://schemas.openxmlformats.org/package/2006/relationships"><Relationship Id="rId8" Type="http://schemas.openxmlformats.org/officeDocument/2006/relationships/slide" Target="slide42.xml"/><Relationship Id="rId3" Type="http://schemas.openxmlformats.org/officeDocument/2006/relationships/slide" Target="slide1.xml"/><Relationship Id="rId7" Type="http://schemas.openxmlformats.org/officeDocument/2006/relationships/slide" Target="slide41.xml"/><Relationship Id="rId2" Type="http://schemas.openxmlformats.org/officeDocument/2006/relationships/image" Target="../media/image18.png"/><Relationship Id="rId1" Type="http://schemas.openxmlformats.org/officeDocument/2006/relationships/slideLayout" Target="../slideLayouts/slideLayout13.xml"/><Relationship Id="rId6" Type="http://schemas.openxmlformats.org/officeDocument/2006/relationships/slide" Target="slide40.xml"/><Relationship Id="rId5" Type="http://schemas.openxmlformats.org/officeDocument/2006/relationships/image" Target="../media/image13.png"/><Relationship Id="rId10" Type="http://schemas.openxmlformats.org/officeDocument/2006/relationships/slide" Target="slide47.xml"/><Relationship Id="rId4" Type="http://schemas.openxmlformats.org/officeDocument/2006/relationships/image" Target="../media/image14.png"/><Relationship Id="rId9" Type="http://schemas.openxmlformats.org/officeDocument/2006/relationships/slide" Target="slide43.xml"/></Relationships>
</file>

<file path=ppt/slides/_rels/slide40.xml.rels><?xml version="1.0" encoding="UTF-8" standalone="yes"?>
<Relationships xmlns="http://schemas.openxmlformats.org/package/2006/relationships"><Relationship Id="rId3" Type="http://schemas.openxmlformats.org/officeDocument/2006/relationships/slide" Target="slide1.xml"/><Relationship Id="rId7"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slide" Target="slide39.xml"/><Relationship Id="rId4" Type="http://schemas.openxmlformats.org/officeDocument/2006/relationships/image" Target="../media/image14.png"/></Relationships>
</file>

<file path=ppt/slides/_rels/slide4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1.jp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slide" Target="slide39.xml"/><Relationship Id="rId4" Type="http://schemas.openxmlformats.org/officeDocument/2006/relationships/image" Target="../media/image14.png"/></Relationships>
</file>

<file path=ppt/slides/_rels/slide4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2.jp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slide" Target="slide39.xml"/><Relationship Id="rId4" Type="http://schemas.openxmlformats.org/officeDocument/2006/relationships/image" Target="../media/image14.png"/></Relationships>
</file>

<file path=ppt/slides/_rels/slide4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xml"/><Relationship Id="rId7" Type="http://schemas.openxmlformats.org/officeDocument/2006/relationships/slide" Target="slide44.xml"/><Relationship Id="rId2" Type="http://schemas.openxmlformats.org/officeDocument/2006/relationships/image" Target="../media/image23.jp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slide" Target="slide39.xml"/><Relationship Id="rId4" Type="http://schemas.openxmlformats.org/officeDocument/2006/relationships/image" Target="../media/image14.png"/></Relationships>
</file>

<file path=ppt/slides/_rels/slide4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xml"/><Relationship Id="rId7" Type="http://schemas.openxmlformats.org/officeDocument/2006/relationships/slide" Target="slide45.xml"/><Relationship Id="rId2" Type="http://schemas.openxmlformats.org/officeDocument/2006/relationships/image" Target="../media/image24.jp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slide" Target="slide43.xml"/><Relationship Id="rId4" Type="http://schemas.openxmlformats.org/officeDocument/2006/relationships/image" Target="../media/image14.png"/></Relationships>
</file>

<file path=ppt/slides/_rels/slide4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xml"/><Relationship Id="rId7" Type="http://schemas.openxmlformats.org/officeDocument/2006/relationships/slide" Target="slide46.xml"/><Relationship Id="rId2" Type="http://schemas.openxmlformats.org/officeDocument/2006/relationships/image" Target="../media/image25.jpe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slide" Target="slide44.xml"/><Relationship Id="rId4" Type="http://schemas.openxmlformats.org/officeDocument/2006/relationships/image" Target="../media/image14.png"/></Relationships>
</file>

<file path=ppt/slides/_rels/slide46.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6.jp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slide" Target="slide45.xml"/><Relationship Id="rId4" Type="http://schemas.openxmlformats.org/officeDocument/2006/relationships/image" Target="../media/image14.png"/></Relationships>
</file>

<file path=ppt/slides/_rels/slide4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7.jpe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slide" Target="slide39.xml"/><Relationship Id="rId4" Type="http://schemas.openxmlformats.org/officeDocument/2006/relationships/image" Target="../media/image14.png"/></Relationships>
</file>

<file path=ppt/slides/_rels/slide48.xml.rels><?xml version="1.0" encoding="UTF-8" standalone="yes"?>
<Relationships xmlns="http://schemas.openxmlformats.org/package/2006/relationships"><Relationship Id="rId3" Type="http://schemas.openxmlformats.org/officeDocument/2006/relationships/slide" Target="slide1.xml"/><Relationship Id="rId7" Type="http://schemas.openxmlformats.org/officeDocument/2006/relationships/image" Target="../media/image15.png"/><Relationship Id="rId2" Type="http://schemas.openxmlformats.org/officeDocument/2006/relationships/image" Target="../media/image20.png"/><Relationship Id="rId1" Type="http://schemas.openxmlformats.org/officeDocument/2006/relationships/slideLayout" Target="../slideLayouts/slideLayout13.xml"/><Relationship Id="rId6" Type="http://schemas.openxmlformats.org/officeDocument/2006/relationships/slide" Target="slide49.xml"/><Relationship Id="rId5" Type="http://schemas.openxmlformats.org/officeDocument/2006/relationships/image" Target="../media/image13.png"/><Relationship Id="rId4" Type="http://schemas.openxmlformats.org/officeDocument/2006/relationships/image" Target="../media/image14.png"/></Relationships>
</file>

<file path=ppt/slides/_rels/slide4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3.png"/><Relationship Id="rId7" Type="http://schemas.openxmlformats.org/officeDocument/2006/relationships/slide" Target="slide50.xml"/><Relationship Id="rId2" Type="http://schemas.openxmlformats.org/officeDocument/2006/relationships/slide" Target="slide48.xml"/><Relationship Id="rId1" Type="http://schemas.openxmlformats.org/officeDocument/2006/relationships/slideLayout" Target="../slideLayouts/slideLayout13.xml"/><Relationship Id="rId6" Type="http://schemas.openxmlformats.org/officeDocument/2006/relationships/image" Target="../media/image14.png"/><Relationship Id="rId5" Type="http://schemas.openxmlformats.org/officeDocument/2006/relationships/slide" Target="slide1.xml"/><Relationship Id="rId4" Type="http://schemas.openxmlformats.org/officeDocument/2006/relationships/image" Target="../media/image28.jpg"/></Relationships>
</file>

<file path=ppt/slides/_rels/slide5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 Target="slide1.xml"/><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slide" Target="slide49.xml"/></Relationships>
</file>

<file path=ppt/slides/_rels/slide5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1.xml"/><Relationship Id="rId1" Type="http://schemas.openxmlformats.org/officeDocument/2006/relationships/slideLayout" Target="../slideLayouts/slideLayout13.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ctrTitle"/>
          </p:nvPr>
        </p:nvSpPr>
        <p:spPr/>
        <p:txBody>
          <a:bodyPr/>
          <a:lstStyle/>
          <a:p>
            <a:r>
              <a:rPr lang="en-US" dirty="0" smtClean="0"/>
              <a:t>1</a:t>
            </a:r>
            <a:endParaRPr lang="ru-RU" dirty="0"/>
          </a:p>
        </p:txBody>
      </p:sp>
      <p:sp>
        <p:nvSpPr>
          <p:cNvPr id="9" name="Подзаголовок 8"/>
          <p:cNvSpPr>
            <a:spLocks noGrp="1"/>
          </p:cNvSpPr>
          <p:nvPr>
            <p:ph type="subTitle" idx="1"/>
          </p:nvPr>
        </p:nvSpPr>
        <p:spPr/>
        <p:txBody>
          <a:bodyPr/>
          <a:lstStyle/>
          <a:p>
            <a:r>
              <a:rPr lang="en-US" dirty="0" smtClean="0"/>
              <a:t>1</a:t>
            </a:r>
            <a:endParaRPr lang="ru-RU" dirty="0"/>
          </a:p>
        </p:txBody>
      </p:sp>
      <p:sp>
        <p:nvSpPr>
          <p:cNvPr id="10" name="Скругленный прямоугольник 9"/>
          <p:cNvSpPr/>
          <p:nvPr/>
        </p:nvSpPr>
        <p:spPr>
          <a:xfrm>
            <a:off x="635677" y="5347765"/>
            <a:ext cx="11305256" cy="12961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4400" b="1" u="sng" dirty="0" smtClean="0">
                <a:solidFill>
                  <a:srgbClr val="C00000"/>
                </a:solidFill>
              </a:rPr>
              <a:t>Тесты</a:t>
            </a:r>
          </a:p>
          <a:p>
            <a:pPr algn="ctr"/>
            <a:endParaRPr lang="ru-RU" dirty="0"/>
          </a:p>
        </p:txBody>
      </p:sp>
      <p:sp>
        <p:nvSpPr>
          <p:cNvPr id="4" name="Скругленный прямоугольник 3">
            <a:hlinkClick r:id="" action="ppaction://macro?name=wrk_start_L1"/>
          </p:cNvPr>
          <p:cNvSpPr/>
          <p:nvPr/>
        </p:nvSpPr>
        <p:spPr>
          <a:xfrm>
            <a:off x="5735167" y="5716011"/>
            <a:ext cx="2736304" cy="428724"/>
          </a:xfrm>
          <a:prstGeom prst="roundRect">
            <a:avLst/>
          </a:prstGeom>
          <a:solidFill>
            <a:srgbClr val="A50021"/>
          </a:solidFill>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sz="2900" b="1" dirty="0" smtClean="0">
                <a:latin typeface="Arial" pitchFamily="34" charset="0"/>
                <a:cs typeface="Arial" pitchFamily="34" charset="0"/>
              </a:rPr>
              <a:t>7-8 класс</a:t>
            </a:r>
            <a:endParaRPr lang="ru-RU" sz="2900" b="1" dirty="0">
              <a:latin typeface="Arial" pitchFamily="34" charset="0"/>
              <a:cs typeface="Arial" pitchFamily="34" charset="0"/>
            </a:endParaRPr>
          </a:p>
        </p:txBody>
      </p:sp>
      <p:sp>
        <p:nvSpPr>
          <p:cNvPr id="6" name="Скругленный прямоугольник 5">
            <a:hlinkClick r:id="" action="ppaction://macro?name=wrk_start_L2"/>
          </p:cNvPr>
          <p:cNvSpPr/>
          <p:nvPr/>
        </p:nvSpPr>
        <p:spPr>
          <a:xfrm>
            <a:off x="8903518" y="5716011"/>
            <a:ext cx="2784529" cy="428724"/>
          </a:xfrm>
          <a:prstGeom prst="roundRect">
            <a:avLst/>
          </a:prstGeom>
          <a:solidFill>
            <a:srgbClr val="A50021"/>
          </a:solidFill>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sz="2900" b="1" dirty="0" smtClean="0">
                <a:latin typeface="Arial" pitchFamily="34" charset="0"/>
                <a:cs typeface="Arial" pitchFamily="34" charset="0"/>
              </a:rPr>
              <a:t>9-11 класс</a:t>
            </a:r>
            <a:endParaRPr lang="ru-RU" sz="2900" b="1" dirty="0">
              <a:latin typeface="Arial" pitchFamily="34" charset="0"/>
              <a:cs typeface="Arial" pitchFamily="34" charset="0"/>
            </a:endParaRPr>
          </a:p>
        </p:txBody>
      </p:sp>
      <p:sp>
        <p:nvSpPr>
          <p:cNvPr id="8" name="Скругленный прямоугольник 7">
            <a:hlinkClick r:id="" action="ppaction://macro?name=wrk_start"/>
          </p:cNvPr>
          <p:cNvSpPr/>
          <p:nvPr/>
        </p:nvSpPr>
        <p:spPr>
          <a:xfrm>
            <a:off x="2350789" y="5716011"/>
            <a:ext cx="2808313" cy="429416"/>
          </a:xfrm>
          <a:prstGeom prst="roundRect">
            <a:avLst/>
          </a:prstGeom>
          <a:solidFill>
            <a:srgbClr val="A50021"/>
          </a:solidFill>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sz="2900" b="1" dirty="0" smtClean="0">
                <a:latin typeface="Arial" pitchFamily="34" charset="0"/>
                <a:cs typeface="Arial" pitchFamily="34" charset="0"/>
              </a:rPr>
              <a:t>5-6 класс</a:t>
            </a:r>
            <a:endParaRPr lang="ru-RU" sz="2900" b="1" dirty="0">
              <a:latin typeface="Arial" pitchFamily="34" charset="0"/>
              <a:cs typeface="Arial" pitchFamily="34" charset="0"/>
            </a:endParaRPr>
          </a:p>
        </p:txBody>
      </p:sp>
      <p:sp>
        <p:nvSpPr>
          <p:cNvPr id="11" name="Заголовок 1"/>
          <p:cNvSpPr txBox="1">
            <a:spLocks/>
          </p:cNvSpPr>
          <p:nvPr/>
        </p:nvSpPr>
        <p:spPr bwMode="auto">
          <a:xfrm>
            <a:off x="3286894" y="0"/>
            <a:ext cx="5279651" cy="1118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8850" tIns="54425" rIns="108850" bIns="54425" numCol="1" anchor="ctr" anchorCtr="0" compatLnSpc="1">
            <a:prstTxWarp prst="textNoShape">
              <a:avLst/>
            </a:prstTxWarp>
          </a:bodyPr>
          <a:lstStyle>
            <a:lvl1pPr algn="ctr" rtl="0" eaLnBrk="0" fontAlgn="base" hangingPunct="0">
              <a:spcBef>
                <a:spcPct val="0"/>
              </a:spcBef>
              <a:spcAft>
                <a:spcPct val="0"/>
              </a:spcAft>
              <a:defRPr sz="5200" kern="1200">
                <a:solidFill>
                  <a:schemeClr val="tx1"/>
                </a:solidFill>
                <a:latin typeface="+mj-lt"/>
                <a:ea typeface="+mj-ea"/>
                <a:cs typeface="+mj-cs"/>
              </a:defRPr>
            </a:lvl1pPr>
            <a:lvl2pPr algn="ctr" rtl="0" eaLnBrk="0" fontAlgn="base" hangingPunct="0">
              <a:spcBef>
                <a:spcPct val="0"/>
              </a:spcBef>
              <a:spcAft>
                <a:spcPct val="0"/>
              </a:spcAft>
              <a:defRPr sz="5200">
                <a:solidFill>
                  <a:schemeClr val="tx1"/>
                </a:solidFill>
                <a:latin typeface="Calibri" pitchFamily="34" charset="0"/>
              </a:defRPr>
            </a:lvl2pPr>
            <a:lvl3pPr algn="ctr" rtl="0" eaLnBrk="0" fontAlgn="base" hangingPunct="0">
              <a:spcBef>
                <a:spcPct val="0"/>
              </a:spcBef>
              <a:spcAft>
                <a:spcPct val="0"/>
              </a:spcAft>
              <a:defRPr sz="5200">
                <a:solidFill>
                  <a:schemeClr val="tx1"/>
                </a:solidFill>
                <a:latin typeface="Calibri" pitchFamily="34" charset="0"/>
              </a:defRPr>
            </a:lvl3pPr>
            <a:lvl4pPr algn="ctr" rtl="0" eaLnBrk="0" fontAlgn="base" hangingPunct="0">
              <a:spcBef>
                <a:spcPct val="0"/>
              </a:spcBef>
              <a:spcAft>
                <a:spcPct val="0"/>
              </a:spcAft>
              <a:defRPr sz="5200">
                <a:solidFill>
                  <a:schemeClr val="tx1"/>
                </a:solidFill>
                <a:latin typeface="Calibri" pitchFamily="34" charset="0"/>
              </a:defRPr>
            </a:lvl4pPr>
            <a:lvl5pPr algn="ctr" rtl="0" eaLnBrk="0" fontAlgn="base" hangingPunct="0">
              <a:spcBef>
                <a:spcPct val="0"/>
              </a:spcBef>
              <a:spcAft>
                <a:spcPct val="0"/>
              </a:spcAft>
              <a:defRPr sz="5200">
                <a:solidFill>
                  <a:schemeClr val="tx1"/>
                </a:solidFill>
                <a:latin typeface="Calibri" pitchFamily="34" charset="0"/>
              </a:defRPr>
            </a:lvl5pPr>
            <a:lvl6pPr marL="544251" algn="ctr" rtl="0" fontAlgn="base">
              <a:spcBef>
                <a:spcPct val="0"/>
              </a:spcBef>
              <a:spcAft>
                <a:spcPct val="0"/>
              </a:spcAft>
              <a:defRPr sz="5200">
                <a:solidFill>
                  <a:schemeClr val="tx1"/>
                </a:solidFill>
                <a:latin typeface="Calibri" pitchFamily="34" charset="0"/>
              </a:defRPr>
            </a:lvl6pPr>
            <a:lvl7pPr marL="1088502" algn="ctr" rtl="0" fontAlgn="base">
              <a:spcBef>
                <a:spcPct val="0"/>
              </a:spcBef>
              <a:spcAft>
                <a:spcPct val="0"/>
              </a:spcAft>
              <a:defRPr sz="5200">
                <a:solidFill>
                  <a:schemeClr val="tx1"/>
                </a:solidFill>
                <a:latin typeface="Calibri" pitchFamily="34" charset="0"/>
              </a:defRPr>
            </a:lvl7pPr>
            <a:lvl8pPr marL="1632753" algn="ctr" rtl="0" fontAlgn="base">
              <a:spcBef>
                <a:spcPct val="0"/>
              </a:spcBef>
              <a:spcAft>
                <a:spcPct val="0"/>
              </a:spcAft>
              <a:defRPr sz="5200">
                <a:solidFill>
                  <a:schemeClr val="tx1"/>
                </a:solidFill>
                <a:latin typeface="Calibri" pitchFamily="34" charset="0"/>
              </a:defRPr>
            </a:lvl8pPr>
            <a:lvl9pPr marL="2177004" algn="ctr" rtl="0" fontAlgn="base">
              <a:spcBef>
                <a:spcPct val="0"/>
              </a:spcBef>
              <a:spcAft>
                <a:spcPct val="0"/>
              </a:spcAft>
              <a:defRPr sz="5200">
                <a:solidFill>
                  <a:schemeClr val="tx1"/>
                </a:solidFill>
                <a:latin typeface="Calibri" pitchFamily="34" charset="0"/>
              </a:defRPr>
            </a:lvl9pPr>
          </a:lstStyle>
          <a:p>
            <a:r>
              <a:rPr lang="ru-RU" b="1" dirty="0" smtClean="0"/>
              <a:t>ВОЛЕЙБОЛ</a:t>
            </a:r>
            <a:endParaRPr lang="ru-RU" b="1" dirty="0"/>
          </a:p>
        </p:txBody>
      </p:sp>
      <p:pic>
        <p:nvPicPr>
          <p:cNvPr id="12" name="Рисунок 1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58628" y="1210896"/>
            <a:ext cx="2376264" cy="335471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3" name="Рисунок 12">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00039" y="1095460"/>
            <a:ext cx="3988008" cy="265963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4" name="Рисунок 13">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1239" y="2425277"/>
            <a:ext cx="3334238" cy="222363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5" name="Рисунок 14">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38622" y="189434"/>
            <a:ext cx="1853375" cy="1354483"/>
          </a:xfrm>
          <a:prstGeom prst="rect">
            <a:avLst/>
          </a:prstGeom>
        </p:spPr>
      </p:pic>
      <p:sp>
        <p:nvSpPr>
          <p:cNvPr id="16" name="Прямоугольник 15"/>
          <p:cNvSpPr/>
          <p:nvPr/>
        </p:nvSpPr>
        <p:spPr>
          <a:xfrm>
            <a:off x="227336" y="1585563"/>
            <a:ext cx="3075946" cy="584775"/>
          </a:xfrm>
          <a:prstGeom prst="rect">
            <a:avLst/>
          </a:prstGeom>
          <a:noFill/>
        </p:spPr>
        <p:txBody>
          <a:bodyPr wrap="square" lIns="91440" tIns="45720" rIns="91440" bIns="45720">
            <a:spAutoFit/>
          </a:bodyPr>
          <a:lstStyle/>
          <a:p>
            <a:pPr algn="ctr" fontAlgn="auto">
              <a:spcBef>
                <a:spcPts val="0"/>
              </a:spcBef>
              <a:spcAft>
                <a:spcPts val="0"/>
              </a:spcAft>
            </a:pPr>
            <a:r>
              <a:rPr lang="ru-RU" sz="3200" b="1" dirty="0">
                <a:ln w="19050">
                  <a:solidFill>
                    <a:prstClr val="black"/>
                  </a:solidFill>
                  <a:prstDash val="solid"/>
                  <a:miter lim="800000"/>
                </a:ln>
                <a:solidFill>
                  <a:srgbClr val="C00000"/>
                </a:solidFill>
                <a:effectLst>
                  <a:outerShdw blurRad="25500" dist="23000" dir="7020000" algn="tl">
                    <a:srgbClr val="000000">
                      <a:alpha val="50000"/>
                    </a:srgbClr>
                  </a:outerShdw>
                </a:effectLst>
                <a:latin typeface="Calibri" panose="020F0502020204030204"/>
                <a:hlinkClick r:id="rId8" action="ppaction://hlinksldjump"/>
              </a:rPr>
              <a:t>Это</a:t>
            </a:r>
            <a:r>
              <a:rPr lang="ru-RU" sz="3200" b="1" dirty="0">
                <a:ln w="19050">
                  <a:solidFill>
                    <a:prstClr val="black"/>
                  </a:solidFill>
                  <a:prstDash val="solid"/>
                  <a:miter lim="800000"/>
                </a:ln>
                <a:solidFill>
                  <a:srgbClr val="C00000"/>
                </a:solidFill>
                <a:effectLst>
                  <a:outerShdw blurRad="25500" dist="23000" dir="7020000" algn="tl">
                    <a:srgbClr val="000000">
                      <a:alpha val="50000"/>
                    </a:srgbClr>
                  </a:outerShdw>
                </a:effectLst>
                <a:latin typeface="Calibri" panose="020F0502020204030204"/>
              </a:rPr>
              <a:t> </a:t>
            </a:r>
            <a:r>
              <a:rPr lang="ru-RU" sz="3200" b="1" dirty="0">
                <a:ln w="19050">
                  <a:solidFill>
                    <a:prstClr val="black"/>
                  </a:solidFill>
                  <a:prstDash val="solid"/>
                  <a:miter lim="800000"/>
                </a:ln>
                <a:solidFill>
                  <a:srgbClr val="C00000"/>
                </a:solidFill>
                <a:effectLst>
                  <a:outerShdw blurRad="25500" dist="23000" dir="7020000" algn="tl">
                    <a:srgbClr val="000000">
                      <a:alpha val="50000"/>
                    </a:srgbClr>
                  </a:outerShdw>
                </a:effectLst>
                <a:latin typeface="Calibri" panose="020F0502020204030204"/>
                <a:hlinkClick r:id="rId8" action="ppaction://hlinksldjump"/>
              </a:rPr>
              <a:t>интересно</a:t>
            </a:r>
            <a:endParaRPr lang="ru-RU" sz="3200" b="1" dirty="0">
              <a:ln w="19050">
                <a:solidFill>
                  <a:prstClr val="black"/>
                </a:solidFill>
                <a:prstDash val="solid"/>
                <a:miter lim="800000"/>
              </a:ln>
              <a:solidFill>
                <a:srgbClr val="C00000"/>
              </a:solidFill>
              <a:effectLst>
                <a:outerShdw blurRad="25500" dist="23000" dir="7020000" algn="tl">
                  <a:srgbClr val="000000">
                    <a:alpha val="50000"/>
                  </a:srgbClr>
                </a:outerShdw>
              </a:effectLst>
              <a:latin typeface="Calibri" panose="020F0502020204030204"/>
            </a:endParaRPr>
          </a:p>
        </p:txBody>
      </p:sp>
      <p:sp>
        <p:nvSpPr>
          <p:cNvPr id="17" name="Прямоугольник 16"/>
          <p:cNvSpPr/>
          <p:nvPr/>
        </p:nvSpPr>
        <p:spPr>
          <a:xfrm>
            <a:off x="465887" y="4659254"/>
            <a:ext cx="3170477" cy="584775"/>
          </a:xfrm>
          <a:prstGeom prst="rect">
            <a:avLst/>
          </a:prstGeom>
          <a:noFill/>
        </p:spPr>
        <p:txBody>
          <a:bodyPr wrap="square" lIns="91440" tIns="45720" rIns="91440" bIns="45720">
            <a:spAutoFit/>
          </a:bodyPr>
          <a:lstStyle/>
          <a:p>
            <a:pPr algn="ctr" fontAlgn="auto">
              <a:spcBef>
                <a:spcPts val="0"/>
              </a:spcBef>
              <a:spcAft>
                <a:spcPts val="0"/>
              </a:spcAft>
            </a:pPr>
            <a:r>
              <a:rPr lang="ru-RU" sz="3200" b="1" dirty="0" smtClean="0">
                <a:ln w="19050">
                  <a:solidFill>
                    <a:prstClr val="black"/>
                  </a:solidFill>
                  <a:prstDash val="solid"/>
                </a:ln>
                <a:solidFill>
                  <a:srgbClr val="C00000"/>
                </a:solidFill>
                <a:effectLst>
                  <a:outerShdw blurRad="41275" dist="20320" dir="1800000" algn="tl" rotWithShape="0">
                    <a:srgbClr val="000000">
                      <a:alpha val="40000"/>
                    </a:srgbClr>
                  </a:outerShdw>
                </a:effectLst>
                <a:latin typeface="Calibri" panose="020F0502020204030204"/>
                <a:hlinkClick r:id="rId6" action="ppaction://hlinksldjump"/>
              </a:rPr>
              <a:t>Правила</a:t>
            </a:r>
            <a:endParaRPr lang="ru-RU" sz="3200" b="1" dirty="0">
              <a:ln w="19050">
                <a:solidFill>
                  <a:prstClr val="black"/>
                </a:solidFill>
                <a:prstDash val="solid"/>
              </a:ln>
              <a:solidFill>
                <a:srgbClr val="C00000"/>
              </a:solidFill>
              <a:effectLst>
                <a:outerShdw blurRad="41275" dist="20320" dir="1800000" algn="tl" rotWithShape="0">
                  <a:srgbClr val="000000">
                    <a:alpha val="40000"/>
                  </a:srgbClr>
                </a:outerShdw>
              </a:effectLst>
              <a:latin typeface="Calibri" panose="020F0502020204030204"/>
            </a:endParaRPr>
          </a:p>
        </p:txBody>
      </p:sp>
      <p:sp>
        <p:nvSpPr>
          <p:cNvPr id="18" name="Прямоугольник 17"/>
          <p:cNvSpPr/>
          <p:nvPr/>
        </p:nvSpPr>
        <p:spPr>
          <a:xfrm>
            <a:off x="4751233" y="4579319"/>
            <a:ext cx="1781694" cy="584775"/>
          </a:xfrm>
          <a:prstGeom prst="rect">
            <a:avLst/>
          </a:prstGeom>
          <a:noFill/>
        </p:spPr>
        <p:txBody>
          <a:bodyPr wrap="square" lIns="91440" tIns="45720" rIns="91440" bIns="45720">
            <a:spAutoFit/>
          </a:bodyPr>
          <a:lstStyle/>
          <a:p>
            <a:pPr algn="ctr" fontAlgn="auto">
              <a:spcBef>
                <a:spcPts val="0"/>
              </a:spcBef>
              <a:spcAft>
                <a:spcPts val="0"/>
              </a:spcAft>
            </a:pPr>
            <a:r>
              <a:rPr lang="ru-RU" sz="3200" b="1" dirty="0">
                <a:ln w="19050">
                  <a:solidFill>
                    <a:prstClr val="black"/>
                  </a:solidFill>
                  <a:prstDash val="solid"/>
                </a:ln>
                <a:solidFill>
                  <a:srgbClr val="C00000"/>
                </a:solidFill>
                <a:effectLst>
                  <a:outerShdw blurRad="41275" dist="20320" dir="1800000" algn="tl" rotWithShape="0">
                    <a:srgbClr val="000000">
                      <a:alpha val="40000"/>
                    </a:srgbClr>
                  </a:outerShdw>
                </a:effectLst>
                <a:latin typeface="Calibri" panose="020F0502020204030204"/>
                <a:hlinkClick r:id="rId2" action="ppaction://hlinksldjump"/>
              </a:rPr>
              <a:t>И</a:t>
            </a:r>
            <a:r>
              <a:rPr lang="ru-RU" sz="3200" b="1" dirty="0" smtClean="0">
                <a:ln w="19050">
                  <a:solidFill>
                    <a:prstClr val="black"/>
                  </a:solidFill>
                  <a:prstDash val="solid"/>
                </a:ln>
                <a:solidFill>
                  <a:srgbClr val="C00000"/>
                </a:solidFill>
                <a:effectLst>
                  <a:outerShdw blurRad="41275" dist="20320" dir="1800000" algn="tl" rotWithShape="0">
                    <a:srgbClr val="000000">
                      <a:alpha val="40000"/>
                    </a:srgbClr>
                  </a:outerShdw>
                </a:effectLst>
                <a:latin typeface="Calibri" panose="020F0502020204030204"/>
                <a:hlinkClick r:id="rId2" action="ppaction://hlinksldjump"/>
              </a:rPr>
              <a:t>стория</a:t>
            </a:r>
            <a:endParaRPr lang="ru-RU" sz="3200" b="1" dirty="0">
              <a:ln w="19050">
                <a:solidFill>
                  <a:prstClr val="black"/>
                </a:solidFill>
                <a:prstDash val="solid"/>
              </a:ln>
              <a:solidFill>
                <a:srgbClr val="C00000"/>
              </a:solidFill>
              <a:effectLst>
                <a:outerShdw blurRad="41275" dist="20320" dir="1800000" algn="tl" rotWithShape="0">
                  <a:srgbClr val="000000">
                    <a:alpha val="40000"/>
                  </a:srgbClr>
                </a:outerShdw>
              </a:effectLst>
              <a:latin typeface="Calibri" panose="020F0502020204030204"/>
            </a:endParaRPr>
          </a:p>
        </p:txBody>
      </p:sp>
      <p:sp>
        <p:nvSpPr>
          <p:cNvPr id="19" name="Прямоугольник 18"/>
          <p:cNvSpPr/>
          <p:nvPr/>
        </p:nvSpPr>
        <p:spPr>
          <a:xfrm>
            <a:off x="8579332" y="3755094"/>
            <a:ext cx="2698175" cy="1077218"/>
          </a:xfrm>
          <a:prstGeom prst="rect">
            <a:avLst/>
          </a:prstGeom>
          <a:noFill/>
        </p:spPr>
        <p:txBody>
          <a:bodyPr wrap="none" lIns="91440" tIns="45720" rIns="91440" bIns="45720">
            <a:spAutoFit/>
          </a:bodyPr>
          <a:lstStyle/>
          <a:p>
            <a:pPr algn="ctr" fontAlgn="auto">
              <a:spcBef>
                <a:spcPts val="0"/>
              </a:spcBef>
              <a:spcAft>
                <a:spcPts val="0"/>
              </a:spcAft>
            </a:pPr>
            <a:r>
              <a:rPr lang="ru-RU" sz="3200" b="1" dirty="0">
                <a:ln w="19050">
                  <a:solidFill>
                    <a:prstClr val="black"/>
                  </a:solidFill>
                  <a:prstDash val="solid"/>
                </a:ln>
                <a:solidFill>
                  <a:srgbClr val="C00000"/>
                </a:solidFill>
                <a:effectLst>
                  <a:outerShdw blurRad="41275" dist="20320" dir="1800000" algn="tl" rotWithShape="0">
                    <a:srgbClr val="000000">
                      <a:alpha val="40000"/>
                    </a:srgbClr>
                  </a:outerShdw>
                </a:effectLst>
                <a:latin typeface="Calibri" panose="020F0502020204030204"/>
                <a:hlinkClick r:id="rId4" action="ppaction://hlinksldjump"/>
              </a:rPr>
              <a:t>Техника</a:t>
            </a:r>
          </a:p>
          <a:p>
            <a:pPr algn="ctr" fontAlgn="auto">
              <a:spcBef>
                <a:spcPts val="0"/>
              </a:spcBef>
              <a:spcAft>
                <a:spcPts val="0"/>
              </a:spcAft>
            </a:pPr>
            <a:r>
              <a:rPr lang="ru-RU" sz="3200" b="1" dirty="0">
                <a:ln w="19050">
                  <a:solidFill>
                    <a:prstClr val="black"/>
                  </a:solidFill>
                  <a:prstDash val="solid"/>
                </a:ln>
                <a:solidFill>
                  <a:srgbClr val="C00000"/>
                </a:solidFill>
                <a:effectLst>
                  <a:outerShdw blurRad="41275" dist="20320" dir="1800000" algn="tl" rotWithShape="0">
                    <a:srgbClr val="000000">
                      <a:alpha val="40000"/>
                    </a:srgbClr>
                  </a:outerShdw>
                </a:effectLst>
                <a:latin typeface="Calibri" panose="020F0502020204030204"/>
                <a:hlinkClick r:id="rId4" action="ppaction://hlinksldjump"/>
              </a:rPr>
              <a:t> безопасности</a:t>
            </a:r>
            <a:endParaRPr lang="ru-RU" sz="3200" b="1" dirty="0">
              <a:ln w="19050">
                <a:solidFill>
                  <a:prstClr val="black"/>
                </a:solidFill>
                <a:prstDash val="solid"/>
              </a:ln>
              <a:solidFill>
                <a:srgbClr val="C00000"/>
              </a:solidFill>
              <a:effectLst>
                <a:outerShdw blurRad="41275" dist="20320" dir="1800000" algn="tl" rotWithShape="0">
                  <a:srgbClr val="000000">
                    <a:alpha val="40000"/>
                  </a:srgbClr>
                </a:outerShdw>
              </a:effectLst>
              <a:latin typeface="Calibri" panose="020F0502020204030204"/>
            </a:endParaRPr>
          </a:p>
        </p:txBody>
      </p:sp>
    </p:spTree>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Заголовок 1"/>
          <p:cNvSpPr>
            <a:spLocks noGrp="1"/>
          </p:cNvSpPr>
          <p:nvPr>
            <p:ph type="title"/>
          </p:nvPr>
        </p:nvSpPr>
        <p:spPr/>
        <p:txBody>
          <a:bodyPr/>
          <a:lstStyle/>
          <a:p>
            <a:pPr eaLnBrk="1" hangingPunct="1"/>
            <a:r>
              <a:rPr lang="ru-RU" altLang="ru-RU" smtClean="0">
                <a:latin typeface="Arial" charset="0"/>
                <a:cs typeface="Arial" charset="0"/>
              </a:rPr>
              <a:t>Результат теста</a:t>
            </a:r>
          </a:p>
        </p:txBody>
      </p:sp>
      <p:sp>
        <p:nvSpPr>
          <p:cNvPr id="4099" name="Содержимое 2"/>
          <p:cNvSpPr>
            <a:spLocks noGrp="1"/>
          </p:cNvSpPr>
          <p:nvPr>
            <p:ph idx="1"/>
          </p:nvPr>
        </p:nvSpPr>
        <p:spPr>
          <a:xfrm>
            <a:off x="609521" y="2000717"/>
            <a:ext cx="7866627" cy="3286886"/>
          </a:xfrm>
        </p:spPr>
        <p:txBody>
          <a:bodyPr/>
          <a:lstStyle/>
          <a:p>
            <a:pPr eaLnBrk="1" hangingPunct="1">
              <a:buFont typeface="Arial" charset="0"/>
              <a:buNone/>
            </a:pPr>
            <a:r>
              <a:rPr lang="ru-RU" altLang="ru-RU" sz="5700" smtClean="0">
                <a:latin typeface="Arial" charset="0"/>
                <a:cs typeface="Arial" charset="0"/>
              </a:rPr>
              <a:t>Верно: 6</a:t>
            </a:r>
          </a:p>
          <a:p>
            <a:pPr eaLnBrk="1" hangingPunct="1">
              <a:buFont typeface="Arial" charset="0"/>
              <a:buNone/>
            </a:pPr>
            <a:r>
              <a:rPr lang="ru-RU" altLang="ru-RU" sz="5700" smtClean="0">
                <a:latin typeface="Arial" charset="0"/>
                <a:cs typeface="Arial" charset="0"/>
              </a:rPr>
              <a:t>Ошибки: 5</a:t>
            </a:r>
          </a:p>
          <a:p>
            <a:pPr eaLnBrk="1" hangingPunct="1">
              <a:buFont typeface="Arial" charset="0"/>
              <a:buNone/>
            </a:pPr>
            <a:r>
              <a:rPr lang="ru-RU" altLang="ru-RU" sz="5700" smtClean="0">
                <a:latin typeface="Arial" charset="0"/>
                <a:cs typeface="Arial" charset="0"/>
              </a:rPr>
              <a:t>Отметка: 3</a:t>
            </a:r>
            <a:endParaRPr lang="ru-RU" altLang="ru-RU" sz="5700">
              <a:latin typeface="Arial" charset="0"/>
              <a:cs typeface="Arial" charset="0"/>
            </a:endParaRPr>
          </a:p>
        </p:txBody>
      </p:sp>
      <p:sp>
        <p:nvSpPr>
          <p:cNvPr id="4100" name="Содержимое 2"/>
          <p:cNvSpPr txBox="1">
            <a:spLocks/>
          </p:cNvSpPr>
          <p:nvPr/>
        </p:nvSpPr>
        <p:spPr bwMode="auto">
          <a:xfrm>
            <a:off x="666665" y="5573417"/>
            <a:ext cx="7809483" cy="64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50" tIns="54425" rIns="108850" bIns="54425"/>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Font typeface="Arial" charset="0"/>
              <a:buNone/>
            </a:pPr>
            <a:r>
              <a:rPr lang="ru-RU" altLang="ru-RU" sz="3800" smtClean="0">
                <a:cs typeface="Arial" charset="0"/>
              </a:rPr>
              <a:t>Время: 0 мин. 23 сек.</a:t>
            </a:r>
            <a:endParaRPr lang="ru-RU" altLang="ru-RU" sz="3800">
              <a:cs typeface="Arial" charset="0"/>
            </a:endParaRPr>
          </a:p>
        </p:txBody>
      </p:sp>
      <p:sp>
        <p:nvSpPr>
          <p:cNvPr id="5" name="Скругленный прямоугольник 4">
            <a:hlinkClick r:id="" action="ppaction://macro?name=wrk_repeat"/>
          </p:cNvPr>
          <p:cNvSpPr/>
          <p:nvPr/>
        </p:nvSpPr>
        <p:spPr>
          <a:xfrm>
            <a:off x="8666624" y="5573422"/>
            <a:ext cx="3047603" cy="7145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sz="2900" b="1" dirty="0">
                <a:latin typeface="Arial" pitchFamily="34" charset="0"/>
                <a:cs typeface="Arial" pitchFamily="34" charset="0"/>
              </a:rPr>
              <a:t>ещё</a:t>
            </a:r>
          </a:p>
        </p:txBody>
      </p:sp>
      <p:sp>
        <p:nvSpPr>
          <p:cNvPr id="6" name="Скругленный прямоугольник 5" hidden="1">
            <a:hlinkClick r:id="" action="ppaction://macro?name=wrk_correct"/>
          </p:cNvPr>
          <p:cNvSpPr/>
          <p:nvPr/>
        </p:nvSpPr>
        <p:spPr>
          <a:xfrm>
            <a:off x="8666624" y="4644520"/>
            <a:ext cx="3047603" cy="714540"/>
          </a:xfrm>
          <a:prstGeom prst="roundRect">
            <a:avLst/>
          </a:prstGeom>
          <a:solidFill>
            <a:srgbClr val="A50021"/>
          </a:solidFill>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sz="2900" b="1" dirty="0">
                <a:latin typeface="Arial" pitchFamily="34" charset="0"/>
                <a:cs typeface="Arial" pitchFamily="34" charset="0"/>
              </a:rPr>
              <a:t>исправить</a:t>
            </a:r>
          </a:p>
        </p:txBody>
      </p:sp>
    </p:spTree>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8"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sz="2400" dirty="0" smtClean="0">
                <a:latin typeface="Arial" pitchFamily="34" charset="0"/>
                <a:cs typeface="Arial" pitchFamily="34" charset="0"/>
              </a:rPr>
              <a:t>20х8</a:t>
            </a:r>
            <a:endParaRPr lang="ru-RU" sz="2400" dirty="0">
              <a:latin typeface="Arial" pitchFamily="34" charset="0"/>
              <a:cs typeface="Arial" pitchFamily="34" charset="0"/>
            </a:endParaRPr>
          </a:p>
        </p:txBody>
      </p:sp>
      <p:sp>
        <p:nvSpPr>
          <p:cNvPr id="5" name="Скругленный прямоугольник 4">
            <a:hlinkClick r:id="" action="ppaction://macro?name=DA"/>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sz="2400" dirty="0" smtClean="0">
                <a:latin typeface="Arial" pitchFamily="34" charset="0"/>
                <a:cs typeface="Arial" pitchFamily="34" charset="0"/>
              </a:rPr>
              <a:t>18х9</a:t>
            </a:r>
            <a:endParaRPr lang="ru-RU" sz="2400"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sz="2400" dirty="0" smtClean="0">
                <a:latin typeface="Arial" pitchFamily="34" charset="0"/>
                <a:cs typeface="Arial" pitchFamily="34" charset="0"/>
              </a:rPr>
              <a:t>15х5</a:t>
            </a:r>
            <a:endParaRPr lang="ru-RU" sz="2400" dirty="0">
              <a:latin typeface="Arial" pitchFamily="34" charset="0"/>
              <a:cs typeface="Arial" pitchFamily="34" charset="0"/>
            </a:endParaRPr>
          </a:p>
        </p:txBody>
      </p:sp>
      <p:sp>
        <p:nvSpPr>
          <p:cNvPr id="7" name="Скругленный прямоугольник 6"/>
          <p:cNvSpPr/>
          <p:nvPr/>
        </p:nvSpPr>
        <p:spPr>
          <a:xfrm>
            <a:off x="1630710" y="405458"/>
            <a:ext cx="8640960" cy="23042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Укажите размеры волейбольной площадки </a:t>
            </a:r>
            <a:endParaRPr lang="ru-RU" sz="3200" b="1" dirty="0"/>
          </a:p>
        </p:txBody>
      </p:sp>
    </p:spTree>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Найдите волейбольный мяч</a:t>
            </a:r>
            <a:endParaRPr lang="ru-RU" sz="3200" b="1" dirty="0"/>
          </a:p>
        </p:txBody>
      </p:sp>
      <p:pic>
        <p:nvPicPr>
          <p:cNvPr id="8" name="Рисунок 7">
            <a:hlinkClick r:id="" action="ppaction://macro?name=NE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27254" y="4365898"/>
            <a:ext cx="2016225" cy="2016225"/>
          </a:xfrm>
          <a:prstGeom prst="rect">
            <a:avLst/>
          </a:prstGeom>
        </p:spPr>
      </p:pic>
      <p:pic>
        <p:nvPicPr>
          <p:cNvPr id="9" name="Рисунок 8">
            <a:hlinkClick r:id="" action="ppaction://macro?name=NE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8662" y="4365898"/>
            <a:ext cx="2637706" cy="2637706"/>
          </a:xfrm>
          <a:prstGeom prst="rect">
            <a:avLst/>
          </a:prstGeom>
        </p:spPr>
      </p:pic>
      <p:pic>
        <p:nvPicPr>
          <p:cNvPr id="10" name="Рисунок 9">
            <a:hlinkClick r:id="" action="ppaction://macro?name=NE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28959" y="3087177"/>
            <a:ext cx="1850251" cy="1850251"/>
          </a:xfrm>
          <a:prstGeom prst="rect">
            <a:avLst/>
          </a:prstGeom>
        </p:spPr>
      </p:pic>
      <p:pic>
        <p:nvPicPr>
          <p:cNvPr id="7" name="Рисунок 6">
            <a:hlinkClick r:id="" action="ppaction://macro?name=DA"/>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67014" y="2853730"/>
            <a:ext cx="1740530" cy="1712681"/>
          </a:xfrm>
          <a:prstGeom prst="rect">
            <a:avLst/>
          </a:prstGeom>
        </p:spPr>
      </p:pic>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a:latin typeface="Arial" pitchFamily="34" charset="0"/>
                <a:cs typeface="Arial" pitchFamily="34" charset="0"/>
              </a:rPr>
              <a:t>9</a:t>
            </a:r>
            <a:endParaRPr lang="ru-RU" dirty="0">
              <a:latin typeface="Arial" pitchFamily="34" charset="0"/>
              <a:cs typeface="Arial" pitchFamily="34" charset="0"/>
            </a:endParaRPr>
          </a:p>
        </p:txBody>
      </p:sp>
      <p:sp>
        <p:nvSpPr>
          <p:cNvPr id="5" name="Скругленный прямоугольник 4">
            <a:hlinkClick r:id="" action="ppaction://macro?name=NET"/>
          </p:cNvPr>
          <p:cNvSpPr/>
          <p:nvPr/>
        </p:nvSpPr>
        <p:spPr>
          <a:xfrm>
            <a:off x="952376" y="430576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a:latin typeface="Arial" pitchFamily="34" charset="0"/>
                <a:cs typeface="Arial" pitchFamily="34" charset="0"/>
              </a:rPr>
              <a:t>5</a:t>
            </a:r>
            <a:endParaRPr lang="ru-RU" dirty="0">
              <a:latin typeface="Arial" pitchFamily="34" charset="0"/>
              <a:cs typeface="Arial" pitchFamily="34" charset="0"/>
            </a:endParaRPr>
          </a:p>
        </p:txBody>
      </p:sp>
      <p:sp>
        <p:nvSpPr>
          <p:cNvPr id="6" name="Скругленный прямоугольник 5">
            <a:hlinkClick r:id="" action="ppaction://macro?name=DA"/>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a:latin typeface="Arial" pitchFamily="34" charset="0"/>
                <a:cs typeface="Arial" pitchFamily="34" charset="0"/>
              </a:rPr>
              <a:t>6</a:t>
            </a:r>
            <a:endParaRPr lang="ru-RU" dirty="0">
              <a:latin typeface="Arial" pitchFamily="34" charset="0"/>
              <a:cs typeface="Arial" pitchFamily="34" charset="0"/>
            </a:endParaRPr>
          </a:p>
        </p:txBody>
      </p:sp>
      <p:sp>
        <p:nvSpPr>
          <p:cNvPr id="7" name="Скругленный прямоугольник 6"/>
          <p:cNvSpPr/>
          <p:nvPr/>
        </p:nvSpPr>
        <p:spPr>
          <a:xfrm>
            <a:off x="2172173" y="477466"/>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Сколько игроков одной команды находятся на площадке во время игры?</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DA"/>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Подача</a:t>
            </a:r>
            <a:endParaRPr lang="ru-RU" dirty="0">
              <a:latin typeface="Arial" pitchFamily="34" charset="0"/>
              <a:cs typeface="Arial" pitchFamily="34" charset="0"/>
            </a:endParaRPr>
          </a:p>
        </p:txBody>
      </p:sp>
      <p:sp>
        <p:nvSpPr>
          <p:cNvPr id="5" name="Скругленный прямоугольник 4">
            <a:hlinkClick r:id="" action="ppaction://macro?name=NET"/>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Блок</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Атака</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Какое игровое действие вводит мяч в игру?</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a:latin typeface="Arial" pitchFamily="34" charset="0"/>
                <a:cs typeface="Arial" pitchFamily="34" charset="0"/>
              </a:rPr>
              <a:t>1</a:t>
            </a:r>
            <a:endParaRPr lang="ru-RU" dirty="0">
              <a:latin typeface="Arial" pitchFamily="34" charset="0"/>
              <a:cs typeface="Arial" pitchFamily="34" charset="0"/>
            </a:endParaRPr>
          </a:p>
        </p:txBody>
      </p:sp>
      <p:sp>
        <p:nvSpPr>
          <p:cNvPr id="5" name="Скругленный прямоугольник 4">
            <a:hlinkClick r:id="" action="ppaction://macro?name=DA"/>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a:latin typeface="Arial" pitchFamily="34" charset="0"/>
                <a:cs typeface="Arial" pitchFamily="34" charset="0"/>
              </a:rPr>
              <a:t>2</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a:latin typeface="Arial" pitchFamily="34" charset="0"/>
                <a:cs typeface="Arial" pitchFamily="34" charset="0"/>
              </a:rPr>
              <a:t>3</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Сколько касаний мяча можно выполнить ПОСЛЕ приема мяча с подачи?</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17</a:t>
            </a:r>
            <a:endParaRPr lang="ru-RU" dirty="0">
              <a:latin typeface="Arial" pitchFamily="34" charset="0"/>
              <a:cs typeface="Arial" pitchFamily="34" charset="0"/>
            </a:endParaRPr>
          </a:p>
        </p:txBody>
      </p:sp>
      <p:sp>
        <p:nvSpPr>
          <p:cNvPr id="5" name="Скругленный прямоугольник 4">
            <a:hlinkClick r:id="" action="ppaction://macro?name=DA"/>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25</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30</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Минимальное количество очков для победы в партии</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Николай </a:t>
            </a:r>
            <a:r>
              <a:rPr lang="ru-RU" dirty="0" err="1" smtClean="0">
                <a:latin typeface="Arial" pitchFamily="34" charset="0"/>
                <a:cs typeface="Arial" pitchFamily="34" charset="0"/>
              </a:rPr>
              <a:t>Карполь</a:t>
            </a:r>
            <a:endParaRPr lang="ru-RU" dirty="0">
              <a:latin typeface="Arial" pitchFamily="34" charset="0"/>
              <a:cs typeface="Arial" pitchFamily="34" charset="0"/>
            </a:endParaRPr>
          </a:p>
        </p:txBody>
      </p:sp>
      <p:sp>
        <p:nvSpPr>
          <p:cNvPr id="5" name="Скругленный прямоугольник 4">
            <a:hlinkClick r:id="" action="ppaction://macro?name=NET"/>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Лев Яшин</a:t>
            </a:r>
            <a:endParaRPr lang="ru-RU" dirty="0">
              <a:latin typeface="Arial" pitchFamily="34" charset="0"/>
              <a:cs typeface="Arial" pitchFamily="34" charset="0"/>
            </a:endParaRPr>
          </a:p>
        </p:txBody>
      </p:sp>
      <p:sp>
        <p:nvSpPr>
          <p:cNvPr id="6" name="Скругленный прямоугольник 5">
            <a:hlinkClick r:id="" action="ppaction://macro?name=DA"/>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Уильям Морган</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Назовите основателя игры волейбол</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Выпить воды</a:t>
            </a:r>
            <a:endParaRPr lang="ru-RU" dirty="0">
              <a:latin typeface="Arial" pitchFamily="34" charset="0"/>
              <a:cs typeface="Arial" pitchFamily="34" charset="0"/>
            </a:endParaRPr>
          </a:p>
        </p:txBody>
      </p:sp>
      <p:sp>
        <p:nvSpPr>
          <p:cNvPr id="5" name="Скругленный прямоугольник 4">
            <a:hlinkClick r:id="" action="ppaction://macro?name=DA"/>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Выполнить разминку</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Предупредить родителей</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Что нужно сделать перед началом игры?</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61868" y="3501802"/>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a:latin typeface="Arial" pitchFamily="34" charset="0"/>
                <a:cs typeface="Arial" pitchFamily="34" charset="0"/>
              </a:rPr>
              <a:t>Р</a:t>
            </a:r>
            <a:r>
              <a:rPr lang="ru-RU" dirty="0" smtClean="0">
                <a:latin typeface="Arial" pitchFamily="34" charset="0"/>
                <a:cs typeface="Arial" pitchFamily="34" charset="0"/>
              </a:rPr>
              <a:t>укой</a:t>
            </a:r>
            <a:endParaRPr lang="ru-RU" dirty="0">
              <a:latin typeface="Arial" pitchFamily="34" charset="0"/>
              <a:cs typeface="Arial" pitchFamily="34" charset="0"/>
            </a:endParaRPr>
          </a:p>
        </p:txBody>
      </p:sp>
      <p:sp>
        <p:nvSpPr>
          <p:cNvPr id="5" name="Скругленный прямоугольник 4">
            <a:hlinkClick r:id="" action="ppaction://macro?name=NET"/>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Ногой</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Головой</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Какой частью тела можно касаться мяча во время игры?</a:t>
            </a:r>
            <a:endParaRPr lang="ru-RU" sz="3200" b="1" dirty="0"/>
          </a:p>
        </p:txBody>
      </p:sp>
      <p:sp>
        <p:nvSpPr>
          <p:cNvPr id="2" name="Скругленный прямоугольник 1">
            <a:hlinkClick r:id="" action="ppaction://macro?name=DA"/>
          </p:cNvPr>
          <p:cNvSpPr/>
          <p:nvPr/>
        </p:nvSpPr>
        <p:spPr>
          <a:xfrm>
            <a:off x="4871082" y="4941962"/>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Любой</a:t>
            </a:r>
            <a:endParaRPr lang="ru-RU"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Мяч в игре</a:t>
            </a:r>
            <a:endParaRPr lang="ru-RU" dirty="0">
              <a:latin typeface="Arial" pitchFamily="34" charset="0"/>
              <a:cs typeface="Arial" pitchFamily="34" charset="0"/>
            </a:endParaRPr>
          </a:p>
        </p:txBody>
      </p:sp>
      <p:sp>
        <p:nvSpPr>
          <p:cNvPr id="5" name="Скругленный прямоугольник 4">
            <a:hlinkClick r:id="" action="ppaction://macro?name=NET"/>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Полосатый мяч</a:t>
            </a:r>
            <a:endParaRPr lang="ru-RU" dirty="0">
              <a:latin typeface="Arial" pitchFamily="34" charset="0"/>
              <a:cs typeface="Arial" pitchFamily="34" charset="0"/>
            </a:endParaRPr>
          </a:p>
        </p:txBody>
      </p:sp>
      <p:sp>
        <p:nvSpPr>
          <p:cNvPr id="6" name="Скругленный прямоугольник 5">
            <a:hlinkClick r:id="" action="ppaction://macro?name=DA"/>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Парящий мяч</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Что означает слово «волейбол»?</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DA"/>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18х9</a:t>
            </a:r>
            <a:endParaRPr lang="ru-RU" dirty="0">
              <a:latin typeface="Arial" pitchFamily="34" charset="0"/>
              <a:cs typeface="Arial" pitchFamily="34" charset="0"/>
            </a:endParaRPr>
          </a:p>
        </p:txBody>
      </p:sp>
      <p:sp>
        <p:nvSpPr>
          <p:cNvPr id="5" name="Скругленный прямоугольник 4">
            <a:hlinkClick r:id="" action="ppaction://macro?name=NET"/>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15х6</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18х12</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Укажите размер волейбольной площадки</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185 см</a:t>
            </a:r>
            <a:endParaRPr lang="ru-RU" dirty="0">
              <a:latin typeface="Arial" pitchFamily="34" charset="0"/>
              <a:cs typeface="Arial" pitchFamily="34" charset="0"/>
            </a:endParaRPr>
          </a:p>
        </p:txBody>
      </p:sp>
      <p:sp>
        <p:nvSpPr>
          <p:cNvPr id="5" name="Скругленный прямоугольник 4">
            <a:hlinkClick r:id="" action="ppaction://macro?name=DA"/>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243 см</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222 см</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Высота волейбольной сетки для мужчин</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121-129 </a:t>
            </a:r>
            <a:r>
              <a:rPr lang="ru-RU" dirty="0" err="1" smtClean="0">
                <a:latin typeface="Arial" pitchFamily="34" charset="0"/>
                <a:cs typeface="Arial" pitchFamily="34" charset="0"/>
              </a:rPr>
              <a:t>гр</a:t>
            </a:r>
            <a:endParaRPr lang="ru-RU" dirty="0">
              <a:latin typeface="Arial" pitchFamily="34" charset="0"/>
              <a:cs typeface="Arial" pitchFamily="34" charset="0"/>
            </a:endParaRPr>
          </a:p>
        </p:txBody>
      </p:sp>
      <p:sp>
        <p:nvSpPr>
          <p:cNvPr id="5" name="Скругленный прямоугольник 4">
            <a:hlinkClick r:id="" action="ppaction://macro?name=NET"/>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330 </a:t>
            </a:r>
            <a:r>
              <a:rPr lang="ru-RU" dirty="0" err="1" smtClean="0">
                <a:latin typeface="Arial" pitchFamily="34" charset="0"/>
                <a:cs typeface="Arial" pitchFamily="34" charset="0"/>
              </a:rPr>
              <a:t>гр</a:t>
            </a:r>
            <a:endParaRPr lang="ru-RU" dirty="0">
              <a:latin typeface="Arial" pitchFamily="34" charset="0"/>
              <a:cs typeface="Arial" pitchFamily="34" charset="0"/>
            </a:endParaRPr>
          </a:p>
        </p:txBody>
      </p:sp>
      <p:sp>
        <p:nvSpPr>
          <p:cNvPr id="6" name="Скругленный прямоугольник 5">
            <a:hlinkClick r:id="" action="ppaction://macro?name=DA"/>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260-280 </a:t>
            </a:r>
            <a:r>
              <a:rPr lang="ru-RU" dirty="0" err="1" smtClean="0">
                <a:latin typeface="Arial" pitchFamily="34" charset="0"/>
                <a:cs typeface="Arial" pitchFamily="34" charset="0"/>
              </a:rPr>
              <a:t>гр</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Укажите массу волейбольного мяча</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Связующий</a:t>
            </a:r>
            <a:endParaRPr lang="ru-RU" dirty="0">
              <a:latin typeface="Arial" pitchFamily="34" charset="0"/>
              <a:cs typeface="Arial" pitchFamily="34" charset="0"/>
            </a:endParaRPr>
          </a:p>
        </p:txBody>
      </p:sp>
      <p:sp>
        <p:nvSpPr>
          <p:cNvPr id="5" name="Скругленный прямоугольник 4">
            <a:hlinkClick r:id="" action="ppaction://macro?name=DA"/>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Либеро</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Диагональный</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Назовите амплуа игрока, который носит форму отличную от своей команды</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a:latin typeface="Arial" pitchFamily="34" charset="0"/>
                <a:cs typeface="Arial" pitchFamily="34" charset="0"/>
              </a:rPr>
              <a:t>3</a:t>
            </a:r>
            <a:endParaRPr lang="ru-RU" dirty="0">
              <a:latin typeface="Arial" pitchFamily="34" charset="0"/>
              <a:cs typeface="Arial" pitchFamily="34" charset="0"/>
            </a:endParaRPr>
          </a:p>
        </p:txBody>
      </p:sp>
      <p:sp>
        <p:nvSpPr>
          <p:cNvPr id="5" name="Скругленный прямоугольник 4">
            <a:hlinkClick r:id="" action="ppaction://macro?name=DA"/>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a:latin typeface="Arial" pitchFamily="34" charset="0"/>
                <a:cs typeface="Arial" pitchFamily="34" charset="0"/>
              </a:rPr>
              <a:t>6</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7-8</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Сколько зон в расстановке?</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DA"/>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a:latin typeface="Arial" pitchFamily="34" charset="0"/>
                <a:cs typeface="Arial" pitchFamily="34" charset="0"/>
              </a:rPr>
              <a:t>3</a:t>
            </a:r>
            <a:endParaRPr lang="ru-RU" dirty="0">
              <a:latin typeface="Arial" pitchFamily="34" charset="0"/>
              <a:cs typeface="Arial" pitchFamily="34" charset="0"/>
            </a:endParaRPr>
          </a:p>
        </p:txBody>
      </p:sp>
      <p:sp>
        <p:nvSpPr>
          <p:cNvPr id="5" name="Скругленный прямоугольник 4">
            <a:hlinkClick r:id="" action="ppaction://macro?name=NET"/>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a:latin typeface="Arial" pitchFamily="34" charset="0"/>
                <a:cs typeface="Arial" pitchFamily="34" charset="0"/>
              </a:rPr>
              <a:t>1</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a:latin typeface="Arial" pitchFamily="34" charset="0"/>
                <a:cs typeface="Arial" pitchFamily="34" charset="0"/>
              </a:rPr>
              <a:t>2</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Минимальное количество партий в волейболе </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DA"/>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1895</a:t>
            </a:r>
            <a:endParaRPr lang="ru-RU" dirty="0">
              <a:latin typeface="Arial" pitchFamily="34" charset="0"/>
              <a:cs typeface="Arial" pitchFamily="34" charset="0"/>
            </a:endParaRPr>
          </a:p>
        </p:txBody>
      </p:sp>
      <p:sp>
        <p:nvSpPr>
          <p:cNvPr id="5" name="Скругленный прямоугольник 4">
            <a:hlinkClick r:id="" action="ppaction://macro?name=NET"/>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1812</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1939</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В каком году появился волейбол?</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Режим дня</a:t>
            </a:r>
            <a:endParaRPr lang="ru-RU" dirty="0">
              <a:latin typeface="Arial" pitchFamily="34" charset="0"/>
              <a:cs typeface="Arial" pitchFamily="34" charset="0"/>
            </a:endParaRPr>
          </a:p>
        </p:txBody>
      </p:sp>
      <p:sp>
        <p:nvSpPr>
          <p:cNvPr id="5" name="Скругленный прямоугольник 4">
            <a:hlinkClick r:id="" action="ppaction://macro?name=NET"/>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Правила питания</a:t>
            </a:r>
            <a:endParaRPr lang="ru-RU" dirty="0">
              <a:latin typeface="Arial" pitchFamily="34" charset="0"/>
              <a:cs typeface="Arial" pitchFamily="34" charset="0"/>
            </a:endParaRPr>
          </a:p>
        </p:txBody>
      </p:sp>
      <p:sp>
        <p:nvSpPr>
          <p:cNvPr id="6" name="Скругленный прямоугольник 5">
            <a:hlinkClick r:id="" action="ppaction://macro?name=DA"/>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Правила поведения и правила соревнований</a:t>
            </a:r>
            <a:endParaRPr lang="ru-RU" dirty="0">
              <a:latin typeface="Arial" pitchFamily="34" charset="0"/>
              <a:cs typeface="Arial" pitchFamily="34" charset="0"/>
            </a:endParaRPr>
          </a:p>
        </p:txBody>
      </p:sp>
      <p:sp>
        <p:nvSpPr>
          <p:cNvPr id="7" name="Скругленный прямоугольник 6"/>
          <p:cNvSpPr/>
          <p:nvPr/>
        </p:nvSpPr>
        <p:spPr>
          <a:xfrm>
            <a:off x="2172173" y="393980"/>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Что нужно строго соблюдать во время занятий или соревнований?</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Блок</a:t>
            </a:r>
            <a:endParaRPr lang="ru-RU" dirty="0">
              <a:latin typeface="Arial" pitchFamily="34" charset="0"/>
              <a:cs typeface="Arial" pitchFamily="34" charset="0"/>
            </a:endParaRPr>
          </a:p>
        </p:txBody>
      </p:sp>
      <p:sp>
        <p:nvSpPr>
          <p:cNvPr id="5" name="Скругленный прямоугольник 4">
            <a:hlinkClick r:id="" action="ppaction://macro?name=NET"/>
          </p:cNvPr>
          <p:cNvSpPr/>
          <p:nvPr/>
        </p:nvSpPr>
        <p:spPr>
          <a:xfrm>
            <a:off x="1126654" y="3172438"/>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Подача</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2"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Атака</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Какое игровое действие не относится к волейболу?</a:t>
            </a:r>
            <a:endParaRPr lang="ru-RU" sz="3200" b="1" dirty="0"/>
          </a:p>
        </p:txBody>
      </p:sp>
      <p:sp>
        <p:nvSpPr>
          <p:cNvPr id="8" name="Скругленный прямоугольник 7">
            <a:hlinkClick r:id="" action="ppaction://macro?name=DA"/>
          </p:cNvPr>
          <p:cNvSpPr/>
          <p:nvPr/>
        </p:nvSpPr>
        <p:spPr>
          <a:xfrm>
            <a:off x="2926854" y="4858874"/>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Перехват</a:t>
            </a:r>
            <a:endParaRPr lang="ru-RU" dirty="0">
              <a:latin typeface="Arial" pitchFamily="34" charset="0"/>
              <a:cs typeface="Arial" pitchFamily="34" charset="0"/>
            </a:endParaRPr>
          </a:p>
        </p:txBody>
      </p:sp>
      <p:sp>
        <p:nvSpPr>
          <p:cNvPr id="9" name="Скругленный прямоугольник 8">
            <a:hlinkClick r:id="" action="ppaction://macro?name=NET"/>
          </p:cNvPr>
          <p:cNvSpPr/>
          <p:nvPr/>
        </p:nvSpPr>
        <p:spPr>
          <a:xfrm>
            <a:off x="6671270" y="485887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Приём</a:t>
            </a:r>
            <a:endParaRPr lang="ru-RU" dirty="0">
              <a:latin typeface="Arial" pitchFamily="34" charset="0"/>
              <a:cs typeface="Arial" pitchFamily="34" charset="0"/>
            </a:endParaRPr>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1924</a:t>
            </a:r>
            <a:endParaRPr lang="ru-RU" dirty="0">
              <a:latin typeface="Arial" pitchFamily="34" charset="0"/>
              <a:cs typeface="Arial" pitchFamily="34" charset="0"/>
            </a:endParaRPr>
          </a:p>
        </p:txBody>
      </p:sp>
      <p:sp>
        <p:nvSpPr>
          <p:cNvPr id="5" name="Скругленный прямоугольник 4">
            <a:hlinkClick r:id="" action="ppaction://macro?name=DA"/>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1964</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1986</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В каком году волейбол включён в программу Олимпийских игр?</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Джеймс </a:t>
            </a:r>
            <a:r>
              <a:rPr lang="ru-RU" dirty="0" err="1" smtClean="0">
                <a:latin typeface="Arial" pitchFamily="34" charset="0"/>
                <a:cs typeface="Arial" pitchFamily="34" charset="0"/>
              </a:rPr>
              <a:t>Нейсмит</a:t>
            </a:r>
            <a:endParaRPr lang="ru-RU" dirty="0">
              <a:latin typeface="Arial" pitchFamily="34" charset="0"/>
              <a:cs typeface="Arial" pitchFamily="34" charset="0"/>
            </a:endParaRPr>
          </a:p>
        </p:txBody>
      </p:sp>
      <p:sp>
        <p:nvSpPr>
          <p:cNvPr id="5" name="Скругленный прямоугольник 4">
            <a:hlinkClick r:id="" action="ppaction://macro?name=DA"/>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Уильям Морган</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Диего Марадона</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Назовите имя основателя волейбола</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18х10</a:t>
            </a:r>
            <a:endParaRPr lang="ru-RU" dirty="0">
              <a:latin typeface="Arial" pitchFamily="34" charset="0"/>
              <a:cs typeface="Arial" pitchFamily="34" charset="0"/>
            </a:endParaRPr>
          </a:p>
        </p:txBody>
      </p:sp>
      <p:sp>
        <p:nvSpPr>
          <p:cNvPr id="5" name="Скругленный прямоугольник 4">
            <a:hlinkClick r:id="" action="ppaction://macro?name=DA"/>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18х9</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15х10</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Укажите размер волейбольной площадки</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DA"/>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243 и 224 см</a:t>
            </a:r>
            <a:endParaRPr lang="ru-RU" dirty="0">
              <a:latin typeface="Arial" pitchFamily="34" charset="0"/>
              <a:cs typeface="Arial" pitchFamily="34" charset="0"/>
            </a:endParaRPr>
          </a:p>
        </p:txBody>
      </p:sp>
      <p:sp>
        <p:nvSpPr>
          <p:cNvPr id="5" name="Скругленный прямоугольник 4">
            <a:hlinkClick r:id="" action="ppaction://macro?name=NET"/>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212 и 202 см</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245 и 244 см</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Высота сетки для мужчин и для женщин</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24-26 см</a:t>
            </a:r>
            <a:endParaRPr lang="ru-RU" dirty="0">
              <a:latin typeface="Arial" pitchFamily="34" charset="0"/>
              <a:cs typeface="Arial" pitchFamily="34" charset="0"/>
            </a:endParaRPr>
          </a:p>
        </p:txBody>
      </p:sp>
      <p:sp>
        <p:nvSpPr>
          <p:cNvPr id="5" name="Скругленный прямоугольник 4">
            <a:hlinkClick r:id="" action="ppaction://macro?name=NET"/>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52 см</a:t>
            </a:r>
            <a:endParaRPr lang="ru-RU" dirty="0">
              <a:latin typeface="Arial" pitchFamily="34" charset="0"/>
              <a:cs typeface="Arial" pitchFamily="34" charset="0"/>
            </a:endParaRPr>
          </a:p>
        </p:txBody>
      </p:sp>
      <p:sp>
        <p:nvSpPr>
          <p:cNvPr id="6" name="Скругленный прямоугольник 5">
            <a:hlinkClick r:id="" action="ppaction://macro?name=DA"/>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65-67 см</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Укажите окружность волейбольного мяча</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Связующий</a:t>
            </a:r>
            <a:endParaRPr lang="ru-RU" dirty="0">
              <a:latin typeface="Arial" pitchFamily="34" charset="0"/>
              <a:cs typeface="Arial" pitchFamily="34" charset="0"/>
            </a:endParaRPr>
          </a:p>
        </p:txBody>
      </p:sp>
      <p:sp>
        <p:nvSpPr>
          <p:cNvPr id="5" name="Скругленный прямоугольник 4">
            <a:hlinkClick r:id="" action="ppaction://macro?name=DA"/>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Либеро</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Диагональный</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Назовите амплуа игрока, который носит форму отличную от своей команды</a:t>
            </a:r>
            <a:endParaRPr lang="ru-RU" sz="3200" b="1" dirty="0"/>
          </a:p>
        </p:txBody>
      </p:sp>
    </p:spTree>
    <p:extLst>
      <p:ext uri="{BB962C8B-B14F-4D97-AF65-F5344CB8AC3E}">
        <p14:creationId xmlns:p14="http://schemas.microsoft.com/office/powerpoint/2010/main" val="1071863921"/>
      </p:ext>
    </p:extLst>
  </p:cSld>
  <p:clrMapOvr>
    <a:masterClrMapping/>
  </p:clrMapOvr>
  <p:transition advClick="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1,2 и 5</a:t>
            </a:r>
            <a:endParaRPr lang="ru-RU" dirty="0">
              <a:latin typeface="Arial" pitchFamily="34" charset="0"/>
              <a:cs typeface="Arial" pitchFamily="34" charset="0"/>
            </a:endParaRPr>
          </a:p>
        </p:txBody>
      </p:sp>
      <p:sp>
        <p:nvSpPr>
          <p:cNvPr id="5" name="Скругленный прямоугольник 4">
            <a:hlinkClick r:id="" action="ppaction://macro?name=DA"/>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2,3 и 4</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1,5 и 6</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Игроки каких зон могут блокировать нападение?</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a:latin typeface="Arial" pitchFamily="34" charset="0"/>
                <a:cs typeface="Arial" pitchFamily="34" charset="0"/>
              </a:rPr>
              <a:t>2</a:t>
            </a:r>
            <a:endParaRPr lang="ru-RU" dirty="0">
              <a:latin typeface="Arial" pitchFamily="34" charset="0"/>
              <a:cs typeface="Arial" pitchFamily="34" charset="0"/>
            </a:endParaRPr>
          </a:p>
        </p:txBody>
      </p:sp>
      <p:sp>
        <p:nvSpPr>
          <p:cNvPr id="5" name="Скругленный прямоугольник 4">
            <a:hlinkClick r:id="" action="ppaction://macro?name=NET"/>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a:t>
            </a:r>
            <a:endParaRPr lang="ru-RU" dirty="0">
              <a:latin typeface="Arial" pitchFamily="34" charset="0"/>
              <a:cs typeface="Arial" pitchFamily="34" charset="0"/>
            </a:endParaRPr>
          </a:p>
        </p:txBody>
      </p:sp>
      <p:sp>
        <p:nvSpPr>
          <p:cNvPr id="6" name="Скругленный прямоугольник 5">
            <a:hlinkClick r:id="" action="ppaction://macro?name=DA"/>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3</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a:t>Минимальное количество партий в волейболе </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1873</a:t>
            </a:r>
            <a:endParaRPr lang="ru-RU" dirty="0">
              <a:latin typeface="Arial" pitchFamily="34" charset="0"/>
              <a:cs typeface="Arial" pitchFamily="34" charset="0"/>
            </a:endParaRPr>
          </a:p>
        </p:txBody>
      </p:sp>
      <p:sp>
        <p:nvSpPr>
          <p:cNvPr id="5" name="Скругленный прямоугольник 4">
            <a:hlinkClick r:id="" action="ppaction://macro?name=NET"/>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1917</a:t>
            </a:r>
            <a:endParaRPr lang="ru-RU" dirty="0">
              <a:latin typeface="Arial" pitchFamily="34" charset="0"/>
              <a:cs typeface="Arial" pitchFamily="34" charset="0"/>
            </a:endParaRPr>
          </a:p>
        </p:txBody>
      </p:sp>
      <p:sp>
        <p:nvSpPr>
          <p:cNvPr id="6" name="Скругленный прямоугольник 5">
            <a:hlinkClick r:id="" action="ppaction://macro?name=DA"/>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1895</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В каком году появился волейбол?</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Режим дня</a:t>
            </a:r>
            <a:endParaRPr lang="ru-RU" dirty="0">
              <a:latin typeface="Arial" pitchFamily="34" charset="0"/>
              <a:cs typeface="Arial" pitchFamily="34" charset="0"/>
            </a:endParaRPr>
          </a:p>
        </p:txBody>
      </p:sp>
      <p:sp>
        <p:nvSpPr>
          <p:cNvPr id="5" name="Скругленный прямоугольник 4">
            <a:hlinkClick r:id="" action="ppaction://macro?name=DA"/>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Правила </a:t>
            </a:r>
            <a:r>
              <a:rPr lang="ru-RU" dirty="0" smtClean="0">
                <a:latin typeface="Arial" pitchFamily="34" charset="0"/>
                <a:cs typeface="Arial" pitchFamily="34" charset="0"/>
              </a:rPr>
              <a:t>заня</a:t>
            </a:r>
            <a:r>
              <a:rPr lang="ru-RU" dirty="0" smtClean="0">
                <a:latin typeface="Arial" pitchFamily="34" charset="0"/>
                <a:cs typeface="Arial" pitchFamily="34" charset="0"/>
              </a:rPr>
              <a:t>тий и правила соревнований </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Правила питания</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Что нужно строго соблюдать во время занятий или соревнований?</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Блок</a:t>
            </a:r>
            <a:endParaRPr lang="ru-RU" dirty="0">
              <a:latin typeface="Arial" pitchFamily="34" charset="0"/>
              <a:cs typeface="Arial" pitchFamily="34" charset="0"/>
            </a:endParaRPr>
          </a:p>
        </p:txBody>
      </p:sp>
      <p:sp>
        <p:nvSpPr>
          <p:cNvPr id="5" name="Скругленный прямоугольник 4">
            <a:hlinkClick r:id="" action="ppaction://macro?name=NET"/>
          </p:cNvPr>
          <p:cNvSpPr/>
          <p:nvPr/>
        </p:nvSpPr>
        <p:spPr>
          <a:xfrm>
            <a:off x="1126654" y="3172438"/>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Подача</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2"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Атака</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Какое игровое действие не относится к волейболу?</a:t>
            </a:r>
            <a:endParaRPr lang="ru-RU" sz="3200" b="1" dirty="0"/>
          </a:p>
        </p:txBody>
      </p:sp>
      <p:sp>
        <p:nvSpPr>
          <p:cNvPr id="8" name="Скругленный прямоугольник 7">
            <a:hlinkClick r:id="" action="ppaction://macro?name=DA"/>
          </p:cNvPr>
          <p:cNvSpPr/>
          <p:nvPr/>
        </p:nvSpPr>
        <p:spPr>
          <a:xfrm>
            <a:off x="2926854" y="4858874"/>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Перехват</a:t>
            </a:r>
            <a:endParaRPr lang="ru-RU" dirty="0">
              <a:latin typeface="Arial" pitchFamily="34" charset="0"/>
              <a:cs typeface="Arial" pitchFamily="34" charset="0"/>
            </a:endParaRPr>
          </a:p>
        </p:txBody>
      </p:sp>
      <p:sp>
        <p:nvSpPr>
          <p:cNvPr id="9" name="Скругленный прямоугольник 8">
            <a:hlinkClick r:id="" action="ppaction://macro?name=NET"/>
          </p:cNvPr>
          <p:cNvSpPr/>
          <p:nvPr/>
        </p:nvSpPr>
        <p:spPr>
          <a:xfrm>
            <a:off x="6671270" y="485887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Приём</a:t>
            </a:r>
            <a:endParaRPr lang="ru-RU" dirty="0">
              <a:latin typeface="Arial" pitchFamily="34" charset="0"/>
              <a:cs typeface="Arial" pitchFamily="34" charset="0"/>
            </a:endParaRPr>
          </a:p>
        </p:txBody>
      </p:sp>
    </p:spTree>
    <p:extLst>
      <p:ext uri="{BB962C8B-B14F-4D97-AF65-F5344CB8AC3E}">
        <p14:creationId xmlns:p14="http://schemas.microsoft.com/office/powerpoint/2010/main" val="2139546878"/>
      </p:ext>
    </p:extLst>
  </p:cSld>
  <p:clrMapOvr>
    <a:masterClrMapping/>
  </p:clrMapOvr>
  <p:transition advClick="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DA"/>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1964</a:t>
            </a:r>
            <a:endParaRPr lang="ru-RU" dirty="0">
              <a:latin typeface="Arial" pitchFamily="34" charset="0"/>
              <a:cs typeface="Arial" pitchFamily="34" charset="0"/>
            </a:endParaRPr>
          </a:p>
        </p:txBody>
      </p:sp>
      <p:sp>
        <p:nvSpPr>
          <p:cNvPr id="5" name="Скругленный прямоугольник 4">
            <a:hlinkClick r:id="" action="ppaction://macro?name=NET"/>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1924</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1986</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В каком году волейбол включён в программу Олимпийских игр?</a:t>
            </a:r>
            <a:endParaRPr lang="ru-RU" sz="3200" b="1" dirty="0"/>
          </a:p>
        </p:txBody>
      </p:sp>
    </p:spTree>
    <p:extLst>
      <p:ext uri="{BB962C8B-B14F-4D97-AF65-F5344CB8AC3E}">
        <p14:creationId xmlns:p14="http://schemas.microsoft.com/office/powerpoint/2010/main" val="250960599"/>
      </p:ext>
    </p:extLst>
  </p:cSld>
  <p:clrMapOvr>
    <a:masterClrMapping/>
  </p:clrMapOvr>
  <p:transition advClick="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a:hlinkClick r:id="" action="ppaction://macro?name=NET"/>
          </p:cNvPr>
          <p:cNvSpPr/>
          <p:nvPr/>
        </p:nvSpPr>
        <p:spPr>
          <a:xfrm>
            <a:off x="4857119" y="3143980"/>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Джеймс </a:t>
            </a:r>
            <a:r>
              <a:rPr lang="ru-RU" dirty="0" err="1" smtClean="0">
                <a:latin typeface="Arial" pitchFamily="34" charset="0"/>
                <a:cs typeface="Arial" pitchFamily="34" charset="0"/>
              </a:rPr>
              <a:t>Нейсмит</a:t>
            </a:r>
            <a:endParaRPr lang="ru-RU" dirty="0">
              <a:latin typeface="Arial" pitchFamily="34" charset="0"/>
              <a:cs typeface="Arial" pitchFamily="34" charset="0"/>
            </a:endParaRPr>
          </a:p>
        </p:txBody>
      </p:sp>
      <p:sp>
        <p:nvSpPr>
          <p:cNvPr id="5" name="Скругленный прямоугольник 4">
            <a:hlinkClick r:id="" action="ppaction://macro?name=DA"/>
          </p:cNvPr>
          <p:cNvSpPr/>
          <p:nvPr/>
        </p:nvSpPr>
        <p:spPr>
          <a:xfrm>
            <a:off x="952377"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Уильям Морган</a:t>
            </a:r>
            <a:endParaRPr lang="ru-RU" dirty="0">
              <a:latin typeface="Arial" pitchFamily="34" charset="0"/>
              <a:cs typeface="Arial" pitchFamily="34" charset="0"/>
            </a:endParaRPr>
          </a:p>
        </p:txBody>
      </p:sp>
      <p:sp>
        <p:nvSpPr>
          <p:cNvPr id="6" name="Скругленный прямоугольник 5">
            <a:hlinkClick r:id="" action="ppaction://macro?name=NET"/>
          </p:cNvPr>
          <p:cNvSpPr/>
          <p:nvPr/>
        </p:nvSpPr>
        <p:spPr>
          <a:xfrm>
            <a:off x="8666623" y="4287243"/>
            <a:ext cx="2666653" cy="1143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108850" tIns="54425" rIns="108850" bIns="54425" anchor="ctr"/>
          <a:lstStyle/>
          <a:p>
            <a:pPr algn="ctr" fontAlgn="auto">
              <a:spcBef>
                <a:spcPts val="0"/>
              </a:spcBef>
              <a:spcAft>
                <a:spcPts val="0"/>
              </a:spcAft>
              <a:defRPr/>
            </a:pPr>
            <a:r>
              <a:rPr lang="ru-RU" dirty="0" smtClean="0">
                <a:latin typeface="Arial" pitchFamily="34" charset="0"/>
                <a:cs typeface="Arial" pitchFamily="34" charset="0"/>
              </a:rPr>
              <a:t>Диего Марадона</a:t>
            </a:r>
            <a:endParaRPr lang="ru-RU" dirty="0">
              <a:latin typeface="Arial" pitchFamily="34" charset="0"/>
              <a:cs typeface="Arial" pitchFamily="34" charset="0"/>
            </a:endParaRPr>
          </a:p>
        </p:txBody>
      </p:sp>
      <p:sp>
        <p:nvSpPr>
          <p:cNvPr id="7" name="Скругленный прямоугольник 6"/>
          <p:cNvSpPr/>
          <p:nvPr/>
        </p:nvSpPr>
        <p:spPr>
          <a:xfrm>
            <a:off x="2172173" y="405458"/>
            <a:ext cx="7481911"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Назовите имя основателя волейбола</a:t>
            </a:r>
            <a:endParaRPr lang="ru-RU" sz="3200" b="1" dirty="0"/>
          </a:p>
        </p:txBody>
      </p:sp>
    </p:spTree>
    <p:extLst>
      <p:ext uri="{BB962C8B-B14F-4D97-AF65-F5344CB8AC3E}">
        <p14:creationId xmlns:p14="http://schemas.microsoft.com/office/powerpoint/2010/main" val="666856769"/>
      </p:ext>
    </p:extLst>
  </p:cSld>
  <p:clrMapOvr>
    <a:masterClrMapping/>
  </p:clrMapOvr>
  <p:transition advClick="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103406" y="92076"/>
            <a:ext cx="5279651" cy="1118820"/>
          </a:xfrm>
        </p:spPr>
        <p:txBody>
          <a:bodyPr/>
          <a:lstStyle/>
          <a:p>
            <a:r>
              <a:rPr lang="ru-RU" b="1" dirty="0" smtClean="0"/>
              <a:t>ВОЛЕЙБОЛ</a:t>
            </a:r>
            <a:endParaRPr lang="ru-RU" b="1" dirty="0"/>
          </a:p>
        </p:txBody>
      </p:sp>
      <p:pic>
        <p:nvPicPr>
          <p:cNvPr id="4" name="Рисунок 3">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20350" y="1733081"/>
            <a:ext cx="2832880" cy="399934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Рисунок 5">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10622" y="1485578"/>
            <a:ext cx="3988008" cy="265963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 name="Рисунок 6">
            <a:hlinkClick r:id="rId6" action="ppaction://hlinksldjump"/>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72565" y="2908667"/>
            <a:ext cx="4007673" cy="267274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 name="Рисунок 7">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28927" y="270520"/>
            <a:ext cx="2436608" cy="1780721"/>
          </a:xfrm>
          <a:prstGeom prst="rect">
            <a:avLst/>
          </a:prstGeom>
        </p:spPr>
      </p:pic>
      <p:sp>
        <p:nvSpPr>
          <p:cNvPr id="11" name="Прямоугольник 10">
            <a:hlinkClick r:id="rId8" action="ppaction://hlinksldjump"/>
          </p:cNvPr>
          <p:cNvSpPr/>
          <p:nvPr/>
        </p:nvSpPr>
        <p:spPr>
          <a:xfrm>
            <a:off x="0" y="1916764"/>
            <a:ext cx="3410512" cy="708050"/>
          </a:xfrm>
          <a:prstGeom prst="rect">
            <a:avLst/>
          </a:prstGeom>
          <a:noFill/>
        </p:spPr>
        <p:txBody>
          <a:bodyPr wrap="square" lIns="91440" tIns="45720" rIns="91440" bIns="45720">
            <a:spAutoFit/>
          </a:bodyPr>
          <a:lstStyle/>
          <a:p>
            <a:pPr algn="ctr" fontAlgn="auto">
              <a:spcBef>
                <a:spcPts val="0"/>
              </a:spcBef>
              <a:spcAft>
                <a:spcPts val="0"/>
              </a:spcAft>
            </a:pPr>
            <a:r>
              <a:rPr lang="ru-RU" sz="4000" b="1" dirty="0">
                <a:ln w="19050">
                  <a:solidFill>
                    <a:prstClr val="black"/>
                  </a:solidFill>
                  <a:prstDash val="solid"/>
                  <a:miter lim="800000"/>
                </a:ln>
                <a:solidFill>
                  <a:srgbClr val="C00000"/>
                </a:solidFill>
                <a:effectLst>
                  <a:outerShdw blurRad="25500" dist="23000" dir="7020000" algn="tl">
                    <a:srgbClr val="000000">
                      <a:alpha val="50000"/>
                    </a:srgbClr>
                  </a:outerShdw>
                </a:effectLst>
                <a:latin typeface="Calibri" panose="020F0502020204030204"/>
                <a:hlinkClick r:id="rId10" action="ppaction://hlinksldjump"/>
              </a:rPr>
              <a:t>Это</a:t>
            </a:r>
            <a:r>
              <a:rPr lang="ru-RU" sz="4000" b="1" dirty="0">
                <a:ln w="19050">
                  <a:solidFill>
                    <a:prstClr val="black"/>
                  </a:solidFill>
                  <a:prstDash val="solid"/>
                  <a:miter lim="800000"/>
                </a:ln>
                <a:solidFill>
                  <a:srgbClr val="C00000"/>
                </a:solidFill>
                <a:effectLst>
                  <a:outerShdw blurRad="25500" dist="23000" dir="7020000" algn="tl">
                    <a:srgbClr val="000000">
                      <a:alpha val="50000"/>
                    </a:srgbClr>
                  </a:outerShdw>
                </a:effectLst>
                <a:latin typeface="Calibri" panose="020F0502020204030204"/>
              </a:rPr>
              <a:t> </a:t>
            </a:r>
            <a:r>
              <a:rPr lang="ru-RU" sz="4000" b="1" dirty="0">
                <a:ln w="19050">
                  <a:solidFill>
                    <a:prstClr val="black"/>
                  </a:solidFill>
                  <a:prstDash val="solid"/>
                  <a:miter lim="800000"/>
                </a:ln>
                <a:solidFill>
                  <a:srgbClr val="C00000"/>
                </a:solidFill>
                <a:effectLst>
                  <a:outerShdw blurRad="25500" dist="23000" dir="7020000" algn="tl">
                    <a:srgbClr val="000000">
                      <a:alpha val="50000"/>
                    </a:srgbClr>
                  </a:outerShdw>
                </a:effectLst>
                <a:latin typeface="Calibri" panose="020F0502020204030204"/>
                <a:hlinkClick r:id="rId10" action="ppaction://hlinksldjump"/>
              </a:rPr>
              <a:t>интересно</a:t>
            </a:r>
            <a:endParaRPr lang="ru-RU" sz="4000" b="1" dirty="0">
              <a:ln w="19050">
                <a:solidFill>
                  <a:prstClr val="black"/>
                </a:solidFill>
                <a:prstDash val="solid"/>
                <a:miter lim="800000"/>
              </a:ln>
              <a:solidFill>
                <a:srgbClr val="C00000"/>
              </a:solidFill>
              <a:effectLst>
                <a:outerShdw blurRad="25500" dist="23000" dir="7020000" algn="tl">
                  <a:srgbClr val="000000">
                    <a:alpha val="50000"/>
                  </a:srgbClr>
                </a:outerShdw>
              </a:effectLst>
              <a:latin typeface="Calibri" panose="020F0502020204030204"/>
            </a:endParaRPr>
          </a:p>
        </p:txBody>
      </p:sp>
      <p:sp>
        <p:nvSpPr>
          <p:cNvPr id="12" name="Прямоугольник 11"/>
          <p:cNvSpPr/>
          <p:nvPr/>
        </p:nvSpPr>
        <p:spPr>
          <a:xfrm>
            <a:off x="476457" y="5581416"/>
            <a:ext cx="3657123" cy="708050"/>
          </a:xfrm>
          <a:prstGeom prst="rect">
            <a:avLst/>
          </a:prstGeom>
          <a:noFill/>
        </p:spPr>
        <p:txBody>
          <a:bodyPr wrap="square" lIns="91440" tIns="45720" rIns="91440" bIns="45720">
            <a:spAutoFit/>
          </a:bodyPr>
          <a:lstStyle/>
          <a:p>
            <a:pPr algn="ctr" fontAlgn="auto">
              <a:spcBef>
                <a:spcPts val="0"/>
              </a:spcBef>
              <a:spcAft>
                <a:spcPts val="0"/>
              </a:spcAft>
            </a:pPr>
            <a:r>
              <a:rPr lang="ru-RU" sz="4000" b="1" dirty="0">
                <a:ln w="19050">
                  <a:solidFill>
                    <a:prstClr val="black"/>
                  </a:solidFill>
                  <a:prstDash val="solid"/>
                </a:ln>
                <a:solidFill>
                  <a:srgbClr val="C00000"/>
                </a:solidFill>
                <a:effectLst>
                  <a:outerShdw blurRad="41275" dist="20320" dir="1800000" algn="tl" rotWithShape="0">
                    <a:srgbClr val="000000">
                      <a:alpha val="40000"/>
                    </a:srgbClr>
                  </a:outerShdw>
                </a:effectLst>
                <a:latin typeface="Calibri" panose="020F0502020204030204"/>
                <a:hlinkClick r:id="rId6" action="ppaction://hlinksldjump"/>
              </a:rPr>
              <a:t>правила</a:t>
            </a:r>
            <a:endParaRPr lang="ru-RU" sz="4000" b="1" dirty="0">
              <a:ln w="19050">
                <a:solidFill>
                  <a:prstClr val="black"/>
                </a:solidFill>
                <a:prstDash val="solid"/>
              </a:ln>
              <a:solidFill>
                <a:srgbClr val="C00000"/>
              </a:solidFill>
              <a:effectLst>
                <a:outerShdw blurRad="41275" dist="20320" dir="1800000" algn="tl" rotWithShape="0">
                  <a:srgbClr val="000000">
                    <a:alpha val="40000"/>
                  </a:srgbClr>
                </a:outerShdw>
              </a:effectLst>
              <a:latin typeface="Calibri" panose="020F0502020204030204"/>
            </a:endParaRPr>
          </a:p>
        </p:txBody>
      </p:sp>
      <p:sp>
        <p:nvSpPr>
          <p:cNvPr id="13" name="Прямоугольник 12"/>
          <p:cNvSpPr/>
          <p:nvPr/>
        </p:nvSpPr>
        <p:spPr>
          <a:xfrm>
            <a:off x="5069121" y="5732426"/>
            <a:ext cx="1972334" cy="708050"/>
          </a:xfrm>
          <a:prstGeom prst="rect">
            <a:avLst/>
          </a:prstGeom>
          <a:noFill/>
        </p:spPr>
        <p:txBody>
          <a:bodyPr wrap="none" lIns="91440" tIns="45720" rIns="91440" bIns="45720">
            <a:spAutoFit/>
          </a:bodyPr>
          <a:lstStyle/>
          <a:p>
            <a:pPr algn="ctr" fontAlgn="auto">
              <a:spcBef>
                <a:spcPts val="0"/>
              </a:spcBef>
              <a:spcAft>
                <a:spcPts val="0"/>
              </a:spcAft>
            </a:pPr>
            <a:r>
              <a:rPr lang="ru-RU" sz="4000" b="1" dirty="0">
                <a:ln w="19050">
                  <a:solidFill>
                    <a:prstClr val="black"/>
                  </a:solidFill>
                  <a:prstDash val="solid"/>
                </a:ln>
                <a:solidFill>
                  <a:srgbClr val="C00000"/>
                </a:solidFill>
                <a:effectLst>
                  <a:outerShdw blurRad="41275" dist="20320" dir="1800000" algn="tl" rotWithShape="0">
                    <a:srgbClr val="000000">
                      <a:alpha val="40000"/>
                    </a:srgbClr>
                  </a:outerShdw>
                </a:effectLst>
                <a:latin typeface="Calibri" panose="020F0502020204030204"/>
                <a:hlinkClick r:id="rId2" action="ppaction://hlinksldjump"/>
              </a:rPr>
              <a:t>история</a:t>
            </a:r>
            <a:endParaRPr lang="ru-RU" sz="4000" b="1" dirty="0">
              <a:ln w="19050">
                <a:solidFill>
                  <a:prstClr val="black"/>
                </a:solidFill>
                <a:prstDash val="solid"/>
              </a:ln>
              <a:solidFill>
                <a:srgbClr val="C00000"/>
              </a:solidFill>
              <a:effectLst>
                <a:outerShdw blurRad="41275" dist="20320" dir="1800000" algn="tl" rotWithShape="0">
                  <a:srgbClr val="000000">
                    <a:alpha val="40000"/>
                  </a:srgbClr>
                </a:outerShdw>
              </a:effectLst>
              <a:latin typeface="Calibri" panose="020F0502020204030204"/>
            </a:endParaRPr>
          </a:p>
        </p:txBody>
      </p:sp>
      <p:sp>
        <p:nvSpPr>
          <p:cNvPr id="14" name="Прямоугольник 13"/>
          <p:cNvSpPr/>
          <p:nvPr/>
        </p:nvSpPr>
        <p:spPr>
          <a:xfrm>
            <a:off x="8042368" y="4611697"/>
            <a:ext cx="3324516" cy="1323745"/>
          </a:xfrm>
          <a:prstGeom prst="rect">
            <a:avLst/>
          </a:prstGeom>
          <a:noFill/>
        </p:spPr>
        <p:txBody>
          <a:bodyPr wrap="none" lIns="91440" tIns="45720" rIns="91440" bIns="45720">
            <a:spAutoFit/>
          </a:bodyPr>
          <a:lstStyle/>
          <a:p>
            <a:pPr algn="ctr" fontAlgn="auto">
              <a:spcBef>
                <a:spcPts val="0"/>
              </a:spcBef>
              <a:spcAft>
                <a:spcPts val="0"/>
              </a:spcAft>
            </a:pPr>
            <a:r>
              <a:rPr lang="ru-RU" sz="4000" b="1" dirty="0">
                <a:ln w="19050">
                  <a:solidFill>
                    <a:prstClr val="black"/>
                  </a:solidFill>
                  <a:prstDash val="solid"/>
                </a:ln>
                <a:solidFill>
                  <a:srgbClr val="C00000"/>
                </a:solidFill>
                <a:effectLst>
                  <a:outerShdw blurRad="41275" dist="20320" dir="1800000" algn="tl" rotWithShape="0">
                    <a:srgbClr val="000000">
                      <a:alpha val="40000"/>
                    </a:srgbClr>
                  </a:outerShdw>
                </a:effectLst>
                <a:latin typeface="Calibri" panose="020F0502020204030204"/>
                <a:hlinkClick r:id="rId4" action="ppaction://hlinksldjump"/>
              </a:rPr>
              <a:t>Техника</a:t>
            </a:r>
          </a:p>
          <a:p>
            <a:pPr algn="ctr" fontAlgn="auto">
              <a:spcBef>
                <a:spcPts val="0"/>
              </a:spcBef>
              <a:spcAft>
                <a:spcPts val="0"/>
              </a:spcAft>
            </a:pPr>
            <a:r>
              <a:rPr lang="ru-RU" sz="4000" b="1" dirty="0">
                <a:ln w="19050">
                  <a:solidFill>
                    <a:prstClr val="black"/>
                  </a:solidFill>
                  <a:prstDash val="solid"/>
                </a:ln>
                <a:solidFill>
                  <a:srgbClr val="C00000"/>
                </a:solidFill>
                <a:effectLst>
                  <a:outerShdw blurRad="41275" dist="20320" dir="1800000" algn="tl" rotWithShape="0">
                    <a:srgbClr val="000000">
                      <a:alpha val="40000"/>
                    </a:srgbClr>
                  </a:outerShdw>
                </a:effectLst>
                <a:latin typeface="Calibri" panose="020F0502020204030204"/>
                <a:hlinkClick r:id="rId4" action="ppaction://hlinksldjump"/>
              </a:rPr>
              <a:t> безопасности</a:t>
            </a:r>
            <a:endParaRPr lang="ru-RU" sz="4000" b="1" dirty="0">
              <a:ln w="19050">
                <a:solidFill>
                  <a:prstClr val="black"/>
                </a:solidFill>
                <a:prstDash val="solid"/>
              </a:ln>
              <a:solidFill>
                <a:srgbClr val="C00000"/>
              </a:solidFill>
              <a:effectLst>
                <a:outerShdw blurRad="41275" dist="20320" dir="1800000" algn="tl" rotWithShape="0">
                  <a:srgbClr val="000000">
                    <a:alpha val="40000"/>
                  </a:srgbClr>
                </a:outerShdw>
              </a:effectLst>
              <a:latin typeface="Calibri" panose="020F0502020204030204"/>
            </a:endParaRPr>
          </a:p>
        </p:txBody>
      </p:sp>
    </p:spTree>
    <p:extLst>
      <p:ext uri="{BB962C8B-B14F-4D97-AF65-F5344CB8AC3E}">
        <p14:creationId xmlns:p14="http://schemas.microsoft.com/office/powerpoint/2010/main" val="3228921653"/>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092" y="154582"/>
            <a:ext cx="10514231" cy="824440"/>
          </a:xfrm>
        </p:spPr>
        <p:txBody>
          <a:bodyPr>
            <a:normAutofit/>
          </a:bodyPr>
          <a:lstStyle/>
          <a:p>
            <a:pPr algn="ctr"/>
            <a:r>
              <a:rPr lang="ru-RU" b="1" dirty="0" smtClean="0"/>
              <a:t>История волейбола</a:t>
            </a:r>
            <a:endParaRPr lang="ru-RU" b="1" dirty="0"/>
          </a:p>
        </p:txBody>
      </p:sp>
      <p:sp>
        <p:nvSpPr>
          <p:cNvPr id="4" name="Скругленный прямоугольник 3"/>
          <p:cNvSpPr/>
          <p:nvPr/>
        </p:nvSpPr>
        <p:spPr>
          <a:xfrm>
            <a:off x="4167516" y="991904"/>
            <a:ext cx="7293189" cy="4895105"/>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auto">
              <a:spcBef>
                <a:spcPts val="0"/>
              </a:spcBef>
              <a:spcAft>
                <a:spcPts val="0"/>
              </a:spcAft>
            </a:pPr>
            <a:r>
              <a:rPr lang="ru-RU" sz="1600" dirty="0">
                <a:solidFill>
                  <a:prstClr val="black"/>
                </a:solidFill>
              </a:rPr>
              <a:t>Изобретателем волейбола считается Уильям Дж. Морган, преподаватель физического воспитания колледжа Ассоциации молодых христиан в городе </a:t>
            </a:r>
            <a:r>
              <a:rPr lang="ru-RU" sz="1600" dirty="0" err="1">
                <a:solidFill>
                  <a:prstClr val="black"/>
                </a:solidFill>
              </a:rPr>
              <a:t>Холиоке</a:t>
            </a:r>
            <a:r>
              <a:rPr lang="ru-RU" sz="1600" dirty="0">
                <a:solidFill>
                  <a:prstClr val="black"/>
                </a:solidFill>
              </a:rPr>
              <a:t> (штат Массачусетс, США). В 1895 году в спортивном зале он подвесил теннисную сетку на высоте 198 см, и его ученики, число которых на площадке не ограничивалось, стали перебрасывать через неё камеру баскетбольного мяча. Морган назвал новую игру «</a:t>
            </a:r>
            <a:r>
              <a:rPr lang="ru-RU" sz="1600" dirty="0" err="1">
                <a:solidFill>
                  <a:prstClr val="black"/>
                </a:solidFill>
              </a:rPr>
              <a:t>минтонет</a:t>
            </a:r>
            <a:r>
              <a:rPr lang="ru-RU" sz="1600" dirty="0">
                <a:solidFill>
                  <a:prstClr val="black"/>
                </a:solidFill>
              </a:rPr>
              <a:t>».</a:t>
            </a:r>
          </a:p>
          <a:p>
            <a:pPr algn="just" fontAlgn="auto">
              <a:spcBef>
                <a:spcPts val="0"/>
              </a:spcBef>
              <a:spcAft>
                <a:spcPts val="0"/>
              </a:spcAft>
            </a:pPr>
            <a:r>
              <a:rPr lang="ru-RU" sz="1600" dirty="0">
                <a:solidFill>
                  <a:prstClr val="black"/>
                </a:solidFill>
              </a:rPr>
              <a:t>В 1897 году в США были опубликованы первые правила волейбола: размер площадки 7,6×15,1 м (25 x 50 футов), высота сетки 198 см (6,5 фута), мяч окружностью 63,5—68,5 см (25—27 дюймов) и массой 340 г, количество игроков на площадке и касаний мяча не регламентировалось, очко засчитывалось только при собственной подаче, при неудачной подаче её можно было повторить, играли до 21 очка в партии. В процессе развития игры её правила, техника и тактика постоянно совершенствовались. </a:t>
            </a:r>
            <a:endParaRPr lang="ru-RU" sz="1600" dirty="0">
              <a:solidFill>
                <a:prstClr val="white"/>
              </a:solidFill>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261" y="991903"/>
            <a:ext cx="3385255" cy="477916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Рисунок 4">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8607" y="5775387"/>
            <a:ext cx="945390" cy="942052"/>
          </a:xfrm>
          <a:prstGeom prst="rect">
            <a:avLst/>
          </a:prstGeom>
        </p:spPr>
      </p:pic>
      <p:pic>
        <p:nvPicPr>
          <p:cNvPr id="6" name="Рисунок 5">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97918" y="5749988"/>
            <a:ext cx="962787" cy="963135"/>
          </a:xfrm>
          <a:prstGeom prst="rect">
            <a:avLst/>
          </a:prstGeom>
        </p:spPr>
      </p:pic>
      <p:pic>
        <p:nvPicPr>
          <p:cNvPr id="7" name="Рисунок 6">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83327" y="5771073"/>
            <a:ext cx="949721" cy="946368"/>
          </a:xfrm>
          <a:prstGeom prst="rect">
            <a:avLst/>
          </a:prstGeom>
        </p:spPr>
      </p:pic>
    </p:spTree>
    <p:extLst>
      <p:ext uri="{BB962C8B-B14F-4D97-AF65-F5344CB8AC3E}">
        <p14:creationId xmlns:p14="http://schemas.microsoft.com/office/powerpoint/2010/main" val="1049883385"/>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97993" y="4202705"/>
            <a:ext cx="2539531" cy="2540450"/>
          </a:xfrm>
          <a:prstGeom prst="rect">
            <a:avLst/>
          </a:prstGeom>
        </p:spPr>
      </p:pic>
      <p:sp>
        <p:nvSpPr>
          <p:cNvPr id="5" name="Скругленный прямоугольник 4"/>
          <p:cNvSpPr/>
          <p:nvPr/>
        </p:nvSpPr>
        <p:spPr>
          <a:xfrm>
            <a:off x="1062251" y="927492"/>
            <a:ext cx="8280037" cy="5126978"/>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auto">
              <a:spcBef>
                <a:spcPts val="0"/>
              </a:spcBef>
              <a:spcAft>
                <a:spcPts val="0"/>
              </a:spcAft>
            </a:pPr>
            <a:r>
              <a:rPr lang="ru-RU" sz="1600" dirty="0">
                <a:solidFill>
                  <a:prstClr val="black"/>
                </a:solidFill>
              </a:rPr>
              <a:t>Основные правила, часть из которых дошла до наших дней, сформировались в 1915—1925 годах: с 1917 года розыгрыш партии был ограничен 15 очками, а высота сетки составила 243 см; в 1918 году было определено количество игроков на площадке — шесть; с 1922 года разрешено не более трёх касаний мяча; в 1925 году утверждены современные размеры площадки, размеры и вес волейбольного мяча.</a:t>
            </a:r>
          </a:p>
          <a:p>
            <a:pPr algn="just" fontAlgn="auto">
              <a:spcBef>
                <a:spcPts val="0"/>
              </a:spcBef>
              <a:spcAft>
                <a:spcPts val="0"/>
              </a:spcAft>
            </a:pPr>
            <a:r>
              <a:rPr lang="ru-RU" sz="1600" dirty="0">
                <a:solidFill>
                  <a:prstClr val="black"/>
                </a:solidFill>
              </a:rPr>
              <a:t>18—20 апреля 1947 года в Париже состоялся первый конгресс Международной федерации волейбола (FIVB). Развитие волейбола пошло ускоренными темпами. Стали проводиться первенства Европы и мира, разыгрывается Кубок европейских чемпионов. </a:t>
            </a:r>
          </a:p>
          <a:p>
            <a:pPr algn="just" fontAlgn="auto">
              <a:spcBef>
                <a:spcPts val="0"/>
              </a:spcBef>
              <a:spcAft>
                <a:spcPts val="0"/>
              </a:spcAft>
            </a:pPr>
            <a:r>
              <a:rPr lang="ru-RU" sz="1600" dirty="0">
                <a:solidFill>
                  <a:prstClr val="black"/>
                </a:solidFill>
              </a:rPr>
              <a:t>Первым президентом FIVB был избран французский архитектор Поль Либо, впоследствии неоднократно переизбиравшийся на этот пост до 1984 года. </a:t>
            </a:r>
          </a:p>
          <a:p>
            <a:pPr algn="just" fontAlgn="auto">
              <a:spcBef>
                <a:spcPts val="0"/>
              </a:spcBef>
              <a:spcAft>
                <a:spcPts val="0"/>
              </a:spcAft>
            </a:pPr>
            <a:r>
              <a:rPr lang="ru-RU" sz="1600" dirty="0">
                <a:solidFill>
                  <a:prstClr val="black"/>
                </a:solidFill>
              </a:rPr>
              <a:t>В 1964 г. волейбол включен в программу Олимпийских игр. В Токио мужская сборная СССР стала победителем первого олимпийского волейбольного турнира.</a:t>
            </a:r>
          </a:p>
          <a:p>
            <a:pPr algn="just" fontAlgn="auto">
              <a:spcBef>
                <a:spcPts val="0"/>
              </a:spcBef>
              <a:spcAft>
                <a:spcPts val="0"/>
              </a:spcAft>
            </a:pPr>
            <a:r>
              <a:rPr lang="ru-RU" sz="1600" dirty="0">
                <a:solidFill>
                  <a:prstClr val="black"/>
                </a:solidFill>
              </a:rPr>
              <a:t>После токийской Олимпиады было внесено существенное изменение в правила игры — блокирующим разрешили переносить руки над сеткой на сторону соперника и повторно касаться мяча после блокирования. </a:t>
            </a:r>
          </a:p>
          <a:p>
            <a:pPr algn="just" fontAlgn="auto">
              <a:spcBef>
                <a:spcPts val="0"/>
              </a:spcBef>
              <a:spcAft>
                <a:spcPts val="0"/>
              </a:spcAft>
            </a:pPr>
            <a:r>
              <a:rPr lang="ru-RU" sz="1600" dirty="0">
                <a:solidFill>
                  <a:prstClr val="black"/>
                </a:solidFill>
              </a:rPr>
              <a:t>В 1970 году введены антенны на краях сетки, в 1974 году появились судейские жёлтая и красная карточки. </a:t>
            </a:r>
          </a:p>
          <a:p>
            <a:pPr algn="just" fontAlgn="auto">
              <a:spcBef>
                <a:spcPts val="0"/>
              </a:spcBef>
              <a:spcAft>
                <a:spcPts val="0"/>
              </a:spcAft>
            </a:pPr>
            <a:r>
              <a:rPr lang="ru-RU" sz="1600" dirty="0">
                <a:solidFill>
                  <a:prstClr val="black"/>
                </a:solidFill>
              </a:rPr>
              <a:t>В настоящее время членами ФИВБ являются более 110 стран.</a:t>
            </a:r>
          </a:p>
          <a:p>
            <a:pPr fontAlgn="auto">
              <a:spcBef>
                <a:spcPts val="0"/>
              </a:spcBef>
              <a:spcAft>
                <a:spcPts val="0"/>
              </a:spcAft>
            </a:pPr>
            <a:endParaRPr lang="ru-RU" sz="1600" dirty="0">
              <a:solidFill>
                <a:prstClr val="black"/>
              </a:solidFill>
            </a:endParaRPr>
          </a:p>
        </p:txBody>
      </p:sp>
      <p:pic>
        <p:nvPicPr>
          <p:cNvPr id="6" name="Рисунок 5">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97918" y="5749988"/>
            <a:ext cx="962787" cy="963135"/>
          </a:xfrm>
          <a:prstGeom prst="rect">
            <a:avLst/>
          </a:prstGeom>
        </p:spPr>
      </p:pic>
      <p:pic>
        <p:nvPicPr>
          <p:cNvPr id="7" name="Рисунок 6">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8608" y="5771071"/>
            <a:ext cx="945390" cy="942052"/>
          </a:xfrm>
          <a:prstGeom prst="rect">
            <a:avLst/>
          </a:prstGeom>
        </p:spPr>
      </p:pic>
      <p:sp>
        <p:nvSpPr>
          <p:cNvPr id="8" name="Заголовок 1"/>
          <p:cNvSpPr>
            <a:spLocks noGrp="1"/>
          </p:cNvSpPr>
          <p:nvPr>
            <p:ph type="title"/>
          </p:nvPr>
        </p:nvSpPr>
        <p:spPr>
          <a:xfrm>
            <a:off x="838092" y="154582"/>
            <a:ext cx="10514231" cy="824440"/>
          </a:xfrm>
        </p:spPr>
        <p:txBody>
          <a:bodyPr>
            <a:normAutofit/>
          </a:bodyPr>
          <a:lstStyle/>
          <a:p>
            <a:pPr algn="ctr"/>
            <a:r>
              <a:rPr lang="ru-RU" b="1" dirty="0" smtClean="0"/>
              <a:t>История волейбола</a:t>
            </a:r>
            <a:endParaRPr lang="ru-RU" b="1" dirty="0"/>
          </a:p>
        </p:txBody>
      </p:sp>
      <p:pic>
        <p:nvPicPr>
          <p:cNvPr id="9" name="Рисунок 8">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83327" y="5771073"/>
            <a:ext cx="949721" cy="946368"/>
          </a:xfrm>
          <a:prstGeom prst="rect">
            <a:avLst/>
          </a:prstGeom>
        </p:spPr>
      </p:pic>
    </p:spTree>
    <p:extLst>
      <p:ext uri="{BB962C8B-B14F-4D97-AF65-F5344CB8AC3E}">
        <p14:creationId xmlns:p14="http://schemas.microsoft.com/office/powerpoint/2010/main" val="1795395086"/>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97918" y="5749988"/>
            <a:ext cx="962787" cy="963135"/>
          </a:xfrm>
          <a:prstGeom prst="rect">
            <a:avLst/>
          </a:prstGeom>
        </p:spPr>
      </p:pic>
      <p:sp>
        <p:nvSpPr>
          <p:cNvPr id="7" name="Заголовок 1"/>
          <p:cNvSpPr>
            <a:spLocks noGrp="1"/>
          </p:cNvSpPr>
          <p:nvPr>
            <p:ph type="title"/>
          </p:nvPr>
        </p:nvSpPr>
        <p:spPr>
          <a:xfrm>
            <a:off x="838092" y="154582"/>
            <a:ext cx="10514231" cy="824440"/>
          </a:xfrm>
        </p:spPr>
        <p:txBody>
          <a:bodyPr>
            <a:normAutofit/>
          </a:bodyPr>
          <a:lstStyle/>
          <a:p>
            <a:pPr algn="ctr"/>
            <a:r>
              <a:rPr lang="ru-RU" b="1" dirty="0" smtClean="0"/>
              <a:t>История волейбола</a:t>
            </a:r>
            <a:endParaRPr lang="ru-RU" b="1" dirty="0"/>
          </a:p>
        </p:txBody>
      </p:sp>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069195"/>
            <a:ext cx="3618492" cy="4995325"/>
          </a:xfrm>
          <a:prstGeom prst="rect">
            <a:avLst/>
          </a:prstGeom>
          <a:solidFill>
            <a:srgbClr val="FFFFFF">
              <a:shade val="85000"/>
            </a:srgbClr>
          </a:solidFill>
          <a:ln w="76200" cap="sq">
            <a:solidFill>
              <a:srgbClr val="CCEC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Скругленный прямоугольник 5"/>
          <p:cNvSpPr/>
          <p:nvPr/>
        </p:nvSpPr>
        <p:spPr>
          <a:xfrm>
            <a:off x="3208983" y="1069195"/>
            <a:ext cx="8424482" cy="4701877"/>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auto">
              <a:spcBef>
                <a:spcPts val="0"/>
              </a:spcBef>
              <a:spcAft>
                <a:spcPts val="0"/>
              </a:spcAft>
            </a:pPr>
            <a:r>
              <a:rPr lang="ru-RU" sz="1600" dirty="0">
                <a:solidFill>
                  <a:prstClr val="black"/>
                </a:solidFill>
              </a:rPr>
              <a:t>В октябре 1998 года на конгрессе FIVB в Токио было принято ещё более революционное решение — играть по системе «ралли-</a:t>
            </a:r>
            <a:r>
              <a:rPr lang="ru-RU" sz="1600" dirty="0" err="1">
                <a:solidFill>
                  <a:prstClr val="black"/>
                </a:solidFill>
              </a:rPr>
              <a:t>пойнт</a:t>
            </a:r>
            <a:r>
              <a:rPr lang="ru-RU" sz="1600" dirty="0">
                <a:solidFill>
                  <a:prstClr val="black"/>
                </a:solidFill>
              </a:rPr>
              <a:t>» (розыгрыш – очко) каждую партию: первые четыре до 25 очков, пятую — до 15. В 1996 году разрешены касание мяча любой частью тела (в том числе ногой), в 1997 году FIVB предложила национальным сборным включать в свои составы игрока либеро.</a:t>
            </a:r>
          </a:p>
          <a:p>
            <a:pPr algn="just" fontAlgn="auto">
              <a:spcBef>
                <a:spcPts val="0"/>
              </a:spcBef>
              <a:spcAft>
                <a:spcPts val="0"/>
              </a:spcAft>
            </a:pPr>
            <a:r>
              <a:rPr lang="ru-RU" sz="1600" dirty="0">
                <a:solidFill>
                  <a:prstClr val="black"/>
                </a:solidFill>
              </a:rPr>
              <a:t>В этот период продолжали совершенствоваться техника и тактика игры. В начале 1980-х появилась подача в прыжке и почти перестала применяться боковая подача, увеличилась частота нападающих ударов с задней линии, произошли изменения в способах приёма мяча — прежде непопулярный приём снизу стал господствующим, а приём сверху с падением почти исчез. Сузились игровые функции волейболистов: например, если раньше в приёме были задействованы все шесть игроков, то с 1980-х годов выполнение этого элемента стало обязанностью двух </a:t>
            </a:r>
            <a:r>
              <a:rPr lang="ru-RU" sz="1600" dirty="0" err="1">
                <a:solidFill>
                  <a:prstClr val="black"/>
                </a:solidFill>
              </a:rPr>
              <a:t>доигровщиков</a:t>
            </a:r>
            <a:r>
              <a:rPr lang="ru-RU" sz="1600" dirty="0">
                <a:solidFill>
                  <a:prstClr val="black"/>
                </a:solidFill>
              </a:rPr>
              <a:t>.</a:t>
            </a:r>
          </a:p>
          <a:p>
            <a:pPr algn="just" fontAlgn="auto">
              <a:spcBef>
                <a:spcPts val="0"/>
              </a:spcBef>
              <a:spcAft>
                <a:spcPts val="0"/>
              </a:spcAft>
            </a:pPr>
            <a:r>
              <a:rPr lang="ru-RU" sz="1600" dirty="0">
                <a:solidFill>
                  <a:prstClr val="black"/>
                </a:solidFill>
              </a:rPr>
              <a:t>Руководство FIVB продолжает вести работу над усовершенствованием волейбольных правил с целью улучшения «зрелищности» и качества игры.</a:t>
            </a:r>
          </a:p>
          <a:p>
            <a:pPr algn="just" fontAlgn="auto">
              <a:spcBef>
                <a:spcPts val="0"/>
              </a:spcBef>
              <a:spcAft>
                <a:spcPts val="0"/>
              </a:spcAft>
            </a:pPr>
            <a:endParaRPr lang="ru-RU" sz="1600" dirty="0">
              <a:solidFill>
                <a:prstClr val="black"/>
              </a:solidFill>
            </a:endParaRPr>
          </a:p>
        </p:txBody>
      </p:sp>
      <p:pic>
        <p:nvPicPr>
          <p:cNvPr id="5" name="Рисунок 4">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8608" y="5771071"/>
            <a:ext cx="945390" cy="942052"/>
          </a:xfrm>
          <a:prstGeom prst="rect">
            <a:avLst/>
          </a:prstGeom>
        </p:spPr>
      </p:pic>
    </p:spTree>
    <p:extLst>
      <p:ext uri="{BB962C8B-B14F-4D97-AF65-F5344CB8AC3E}">
        <p14:creationId xmlns:p14="http://schemas.microsoft.com/office/powerpoint/2010/main" val="3414097349"/>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9555" y="3836872"/>
            <a:ext cx="5246379" cy="3032337"/>
          </a:xfrm>
          <a:prstGeom prst="rect">
            <a:avLst/>
          </a:prstGeom>
        </p:spPr>
      </p:pic>
      <p:sp>
        <p:nvSpPr>
          <p:cNvPr id="2" name="Заголовок 1"/>
          <p:cNvSpPr>
            <a:spLocks noGrp="1"/>
          </p:cNvSpPr>
          <p:nvPr>
            <p:ph type="title"/>
          </p:nvPr>
        </p:nvSpPr>
        <p:spPr>
          <a:xfrm>
            <a:off x="3013264" y="154582"/>
            <a:ext cx="6322704" cy="734266"/>
          </a:xfrm>
        </p:spPr>
        <p:txBody>
          <a:bodyPr>
            <a:normAutofit/>
          </a:bodyPr>
          <a:lstStyle/>
          <a:p>
            <a:pPr algn="ctr"/>
            <a:r>
              <a:rPr lang="ru-RU" b="1" dirty="0" smtClean="0"/>
              <a:t>Волейбольные правила</a:t>
            </a:r>
            <a:endParaRPr lang="ru-RU" b="1" dirty="0"/>
          </a:p>
        </p:txBody>
      </p:sp>
      <p:pic>
        <p:nvPicPr>
          <p:cNvPr id="4" name="Рисунок 3">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97918" y="5749988"/>
            <a:ext cx="962787" cy="963135"/>
          </a:xfrm>
          <a:prstGeom prst="rect">
            <a:avLst/>
          </a:prstGeom>
        </p:spPr>
      </p:pic>
      <p:pic>
        <p:nvPicPr>
          <p:cNvPr id="5" name="Рисунок 4">
            <a:hlinkClick r:id="rId3"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8608" y="5771071"/>
            <a:ext cx="945390" cy="942052"/>
          </a:xfrm>
          <a:prstGeom prst="rect">
            <a:avLst/>
          </a:prstGeom>
        </p:spPr>
      </p:pic>
      <p:sp>
        <p:nvSpPr>
          <p:cNvPr id="6" name="Скругленный прямоугольник 5"/>
          <p:cNvSpPr/>
          <p:nvPr/>
        </p:nvSpPr>
        <p:spPr>
          <a:xfrm>
            <a:off x="1229652" y="1082078"/>
            <a:ext cx="8363861" cy="4502834"/>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pPr>
            <a:r>
              <a:rPr lang="ru-RU" sz="4000" b="1" dirty="0">
                <a:solidFill>
                  <a:prstClr val="black"/>
                </a:solidFill>
                <a:latin typeface="Times New Roman" panose="02020603050405020304" pitchFamily="18" charset="0"/>
                <a:cs typeface="Times New Roman" panose="02020603050405020304" pitchFamily="18" charset="0"/>
                <a:hlinkClick r:id="rId6" action="ppaction://hlinksldjump"/>
              </a:rPr>
              <a:t>Игровая площадка, сетка, мяч</a:t>
            </a:r>
            <a:endParaRPr lang="ru-RU" sz="4000" b="1" dirty="0">
              <a:solidFill>
                <a:prstClr val="black"/>
              </a:solidFill>
              <a:latin typeface="Times New Roman" panose="02020603050405020304" pitchFamily="18" charset="0"/>
              <a:cs typeface="Times New Roman" panose="02020603050405020304" pitchFamily="18" charset="0"/>
            </a:endParaRPr>
          </a:p>
          <a:p>
            <a:pPr fontAlgn="auto">
              <a:spcBef>
                <a:spcPts val="0"/>
              </a:spcBef>
              <a:spcAft>
                <a:spcPts val="0"/>
              </a:spcAft>
            </a:pPr>
            <a:r>
              <a:rPr lang="ru-RU" sz="4000" b="1" dirty="0">
                <a:solidFill>
                  <a:prstClr val="black"/>
                </a:solidFill>
                <a:latin typeface="Times New Roman" panose="02020603050405020304" pitchFamily="18" charset="0"/>
                <a:cs typeface="Times New Roman" panose="02020603050405020304" pitchFamily="18" charset="0"/>
                <a:hlinkClick r:id="rId7" action="ppaction://hlinksldjump"/>
              </a:rPr>
              <a:t>Команда</a:t>
            </a:r>
            <a:endParaRPr lang="ru-RU" sz="4000" b="1" dirty="0">
              <a:solidFill>
                <a:prstClr val="black"/>
              </a:solidFill>
              <a:latin typeface="Times New Roman" panose="02020603050405020304" pitchFamily="18" charset="0"/>
              <a:cs typeface="Times New Roman" panose="02020603050405020304" pitchFamily="18" charset="0"/>
            </a:endParaRPr>
          </a:p>
          <a:p>
            <a:pPr fontAlgn="auto">
              <a:spcBef>
                <a:spcPts val="0"/>
              </a:spcBef>
              <a:spcAft>
                <a:spcPts val="0"/>
              </a:spcAft>
            </a:pPr>
            <a:r>
              <a:rPr lang="ru-RU" sz="4000" b="1" dirty="0">
                <a:solidFill>
                  <a:prstClr val="black"/>
                </a:solidFill>
                <a:latin typeface="Times New Roman" panose="02020603050405020304" pitchFamily="18" charset="0"/>
                <a:cs typeface="Times New Roman" panose="02020603050405020304" pitchFamily="18" charset="0"/>
                <a:hlinkClick r:id="rId8" action="ppaction://hlinksldjump"/>
              </a:rPr>
              <a:t>Расстановка</a:t>
            </a:r>
            <a:endParaRPr lang="ru-RU" sz="4000" b="1" dirty="0">
              <a:solidFill>
                <a:prstClr val="black"/>
              </a:solidFill>
              <a:latin typeface="Times New Roman" panose="02020603050405020304" pitchFamily="18" charset="0"/>
              <a:cs typeface="Times New Roman" panose="02020603050405020304" pitchFamily="18" charset="0"/>
            </a:endParaRPr>
          </a:p>
          <a:p>
            <a:pPr fontAlgn="auto">
              <a:spcBef>
                <a:spcPts val="0"/>
              </a:spcBef>
              <a:spcAft>
                <a:spcPts val="0"/>
              </a:spcAft>
            </a:pPr>
            <a:r>
              <a:rPr lang="ru-RU" sz="4000" b="1" dirty="0">
                <a:solidFill>
                  <a:prstClr val="black"/>
                </a:solidFill>
                <a:latin typeface="Times New Roman" panose="02020603050405020304" pitchFamily="18" charset="0"/>
                <a:cs typeface="Times New Roman" panose="02020603050405020304" pitchFamily="18" charset="0"/>
                <a:hlinkClick r:id="rId9" action="ppaction://hlinksldjump"/>
              </a:rPr>
              <a:t>Игровые действия</a:t>
            </a:r>
            <a:endParaRPr lang="ru-RU" sz="4000" b="1" dirty="0">
              <a:solidFill>
                <a:prstClr val="black"/>
              </a:solidFill>
              <a:latin typeface="Times New Roman" panose="02020603050405020304" pitchFamily="18" charset="0"/>
              <a:cs typeface="Times New Roman" panose="02020603050405020304" pitchFamily="18" charset="0"/>
            </a:endParaRPr>
          </a:p>
          <a:p>
            <a:pPr fontAlgn="auto">
              <a:spcBef>
                <a:spcPts val="0"/>
              </a:spcBef>
              <a:spcAft>
                <a:spcPts val="0"/>
              </a:spcAft>
            </a:pPr>
            <a:r>
              <a:rPr lang="ru-RU" sz="4000" b="1" dirty="0">
                <a:solidFill>
                  <a:prstClr val="black"/>
                </a:solidFill>
                <a:latin typeface="Times New Roman" panose="02020603050405020304" pitchFamily="18" charset="0"/>
                <a:cs typeface="Times New Roman" panose="02020603050405020304" pitchFamily="18" charset="0"/>
                <a:hlinkClick r:id="rId10" action="ppaction://hlinksldjump"/>
              </a:rPr>
              <a:t>Перерывы и смена площадок</a:t>
            </a:r>
            <a:endParaRPr lang="ru-RU" sz="4000" b="1" dirty="0">
              <a:solidFill>
                <a:prstClr val="black"/>
              </a:solidFill>
              <a:latin typeface="Times New Roman" panose="02020603050405020304" pitchFamily="18" charset="0"/>
              <a:cs typeface="Times New Roman" panose="02020603050405020304" pitchFamily="18" charset="0"/>
            </a:endParaRPr>
          </a:p>
          <a:p>
            <a:pPr algn="ctr" fontAlgn="auto">
              <a:spcBef>
                <a:spcPts val="0"/>
              </a:spcBef>
              <a:spcAft>
                <a:spcPts val="0"/>
              </a:spcAft>
            </a:pPr>
            <a:endParaRPr lang="ru-RU" dirty="0">
              <a:solidFill>
                <a:prstClr val="black"/>
              </a:solidFill>
            </a:endParaRPr>
          </a:p>
          <a:p>
            <a:pPr algn="ctr" fontAlgn="auto">
              <a:spcBef>
                <a:spcPts val="0"/>
              </a:spcBef>
              <a:spcAft>
                <a:spcPts val="0"/>
              </a:spcAft>
            </a:pPr>
            <a:endParaRPr lang="ru-RU" dirty="0">
              <a:solidFill>
                <a:prstClr val="black"/>
              </a:solidFill>
            </a:endParaRPr>
          </a:p>
        </p:txBody>
      </p:sp>
    </p:spTree>
    <p:extLst>
      <p:ext uri="{BB962C8B-B14F-4D97-AF65-F5344CB8AC3E}">
        <p14:creationId xmlns:p14="http://schemas.microsoft.com/office/powerpoint/2010/main" val="29227323"/>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46846" y="1069194"/>
            <a:ext cx="4873957" cy="3440528"/>
          </a:xfrm>
          <a:prstGeom prst="rect">
            <a:avLst/>
          </a:prstGeom>
          <a:ln>
            <a:noFill/>
          </a:ln>
          <a:effectLst>
            <a:softEdge rad="112500"/>
          </a:effectLst>
        </p:spPr>
      </p:pic>
      <p:sp>
        <p:nvSpPr>
          <p:cNvPr id="2" name="Заголовок 1"/>
          <p:cNvSpPr>
            <a:spLocks noGrp="1"/>
          </p:cNvSpPr>
          <p:nvPr>
            <p:ph type="title"/>
          </p:nvPr>
        </p:nvSpPr>
        <p:spPr>
          <a:xfrm>
            <a:off x="838092" y="365210"/>
            <a:ext cx="10514231" cy="845684"/>
          </a:xfrm>
        </p:spPr>
        <p:txBody>
          <a:bodyPr/>
          <a:lstStyle/>
          <a:p>
            <a:pPr algn="ctr"/>
            <a:r>
              <a:rPr lang="ru-RU" b="1" dirty="0" smtClean="0"/>
              <a:t>Игровая площадка, сетка, мяч</a:t>
            </a:r>
            <a:endParaRPr lang="ru-RU" b="1" dirty="0"/>
          </a:p>
        </p:txBody>
      </p:sp>
      <p:pic>
        <p:nvPicPr>
          <p:cNvPr id="4" name="Рисунок 3">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97918" y="5749988"/>
            <a:ext cx="962787" cy="963135"/>
          </a:xfrm>
          <a:prstGeom prst="rect">
            <a:avLst/>
          </a:prstGeom>
        </p:spPr>
      </p:pic>
      <p:pic>
        <p:nvPicPr>
          <p:cNvPr id="5" name="Рисунок 4">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8608" y="5771071"/>
            <a:ext cx="945390" cy="942052"/>
          </a:xfrm>
          <a:prstGeom prst="rect">
            <a:avLst/>
          </a:prstGeom>
        </p:spPr>
      </p:pic>
      <p:sp>
        <p:nvSpPr>
          <p:cNvPr id="6" name="Прямоугольник с двумя скругленными противолежащими углами 5"/>
          <p:cNvSpPr/>
          <p:nvPr/>
        </p:nvSpPr>
        <p:spPr>
          <a:xfrm>
            <a:off x="656737" y="1423133"/>
            <a:ext cx="6953685" cy="4109312"/>
          </a:xfrm>
          <a:prstGeom prst="round2Diag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auto">
              <a:spcBef>
                <a:spcPts val="0"/>
              </a:spcBef>
              <a:spcAft>
                <a:spcPts val="0"/>
              </a:spcAft>
            </a:pPr>
            <a:r>
              <a:rPr lang="ru-RU" dirty="0">
                <a:solidFill>
                  <a:prstClr val="black"/>
                </a:solidFill>
              </a:rPr>
              <a:t>Игра ведётся на прямоугольной площадке размером 18х9 метров, окруженной со всех сторон свободной зоной не менее 3 метров.</a:t>
            </a:r>
          </a:p>
          <a:p>
            <a:pPr algn="just" fontAlgn="auto">
              <a:spcBef>
                <a:spcPts val="0"/>
              </a:spcBef>
              <a:spcAft>
                <a:spcPts val="0"/>
              </a:spcAft>
            </a:pPr>
            <a:r>
              <a:rPr lang="ru-RU" dirty="0">
                <a:solidFill>
                  <a:prstClr val="black"/>
                </a:solidFill>
              </a:rPr>
              <a:t>Волейбольная площадка разделена посередине сеткой. Высота сетки для мужчин — 2,43 м, для женщин — 2,24 м.</a:t>
            </a:r>
          </a:p>
          <a:p>
            <a:pPr algn="just" fontAlgn="auto">
              <a:spcBef>
                <a:spcPts val="0"/>
              </a:spcBef>
              <a:spcAft>
                <a:spcPts val="0"/>
              </a:spcAft>
            </a:pPr>
            <a:r>
              <a:rPr lang="ru-RU" dirty="0">
                <a:solidFill>
                  <a:prstClr val="black"/>
                </a:solidFill>
              </a:rPr>
              <a:t>В волейбол играют сферическим мячом окружностью 65—67 см, массой 260—280 г.</a:t>
            </a:r>
          </a:p>
        </p:txBody>
      </p:sp>
      <p:pic>
        <p:nvPicPr>
          <p:cNvPr id="8" name="Рисунок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28502" y="3862257"/>
            <a:ext cx="4269416" cy="2850866"/>
          </a:xfrm>
          <a:prstGeom prst="rect">
            <a:avLst/>
          </a:prstGeom>
        </p:spPr>
      </p:pic>
    </p:spTree>
    <p:extLst>
      <p:ext uri="{BB962C8B-B14F-4D97-AF65-F5344CB8AC3E}">
        <p14:creationId xmlns:p14="http://schemas.microsoft.com/office/powerpoint/2010/main" val="1213953391"/>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315" y="1571923"/>
            <a:ext cx="5439749" cy="36323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Заголовок 1"/>
          <p:cNvSpPr>
            <a:spLocks noGrp="1"/>
          </p:cNvSpPr>
          <p:nvPr>
            <p:ph type="title"/>
          </p:nvPr>
        </p:nvSpPr>
        <p:spPr>
          <a:xfrm>
            <a:off x="838092" y="365210"/>
            <a:ext cx="10514231" cy="1038913"/>
          </a:xfrm>
        </p:spPr>
        <p:txBody>
          <a:bodyPr/>
          <a:lstStyle/>
          <a:p>
            <a:pPr algn="ctr"/>
            <a:r>
              <a:rPr lang="ru-RU" b="1" dirty="0" smtClean="0"/>
              <a:t>Команда</a:t>
            </a:r>
            <a:r>
              <a:rPr lang="ru-RU" dirty="0" smtClean="0"/>
              <a:t> </a:t>
            </a:r>
            <a:endParaRPr lang="ru-RU" dirty="0"/>
          </a:p>
        </p:txBody>
      </p:sp>
      <p:pic>
        <p:nvPicPr>
          <p:cNvPr id="4" name="Рисунок 3">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97918" y="5749988"/>
            <a:ext cx="962787" cy="963135"/>
          </a:xfrm>
          <a:prstGeom prst="rect">
            <a:avLst/>
          </a:prstGeom>
        </p:spPr>
      </p:pic>
      <p:pic>
        <p:nvPicPr>
          <p:cNvPr id="5" name="Рисунок 4">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8608" y="5771071"/>
            <a:ext cx="945390" cy="942052"/>
          </a:xfrm>
          <a:prstGeom prst="rect">
            <a:avLst/>
          </a:prstGeom>
        </p:spPr>
      </p:pic>
      <p:sp>
        <p:nvSpPr>
          <p:cNvPr id="6" name="Прямоугольник с двумя скругленными противолежащими углами 5"/>
          <p:cNvSpPr/>
          <p:nvPr/>
        </p:nvSpPr>
        <p:spPr>
          <a:xfrm>
            <a:off x="5331160" y="1275305"/>
            <a:ext cx="5987894" cy="4474685"/>
          </a:xfrm>
          <a:prstGeom prst="round2Diag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auto">
              <a:spcBef>
                <a:spcPts val="0"/>
              </a:spcBef>
              <a:spcAft>
                <a:spcPts val="0"/>
              </a:spcAft>
            </a:pPr>
            <a:r>
              <a:rPr lang="ru-RU" sz="1600" dirty="0">
                <a:solidFill>
                  <a:prstClr val="black"/>
                </a:solidFill>
              </a:rPr>
              <a:t>Каждая из двух команд может иметь в составе до 14 игроков, на поле во время игры могут находиться 6 игроков.</a:t>
            </a:r>
          </a:p>
          <a:p>
            <a:pPr algn="just" fontAlgn="auto">
              <a:spcBef>
                <a:spcPts val="0"/>
              </a:spcBef>
              <a:spcAft>
                <a:spcPts val="0"/>
              </a:spcAft>
            </a:pPr>
            <a:r>
              <a:rPr lang="ru-RU" sz="1600" dirty="0">
                <a:solidFill>
                  <a:prstClr val="black"/>
                </a:solidFill>
              </a:rPr>
              <a:t>Один из игроков, кроме либеро, является капитаном команды. Находясь на площадке он является игровым капитаном. В случае замены игровым капитаном назначается другой игрок, кроме либеро. Когда мяч не в игре только игровой капитан может обращаться к судьям. </a:t>
            </a:r>
          </a:p>
          <a:p>
            <a:pPr algn="just" fontAlgn="auto">
              <a:spcBef>
                <a:spcPts val="0"/>
              </a:spcBef>
              <a:spcAft>
                <a:spcPts val="0"/>
              </a:spcAft>
            </a:pPr>
            <a:r>
              <a:rPr lang="ru-RU" sz="1600" dirty="0">
                <a:solidFill>
                  <a:prstClr val="black"/>
                </a:solidFill>
              </a:rPr>
              <a:t>В каждой команде может быть 1 или 2 либеро. Он носит форму отличную от своей команды, может заменить любого игрока на задней линии без остановки игры на замену. Ему запрещено подавать, блокировать и пытаться блокировать, а также наносить атакующие удары из любого места если мяч находится выше сетки.</a:t>
            </a:r>
          </a:p>
        </p:txBody>
      </p:sp>
    </p:spTree>
    <p:extLst>
      <p:ext uri="{BB962C8B-B14F-4D97-AF65-F5344CB8AC3E}">
        <p14:creationId xmlns:p14="http://schemas.microsoft.com/office/powerpoint/2010/main" val="1865040393"/>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02178" y="927495"/>
            <a:ext cx="5246592" cy="45537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Заголовок 1"/>
          <p:cNvSpPr>
            <a:spLocks noGrp="1"/>
          </p:cNvSpPr>
          <p:nvPr>
            <p:ph type="title"/>
          </p:nvPr>
        </p:nvSpPr>
        <p:spPr>
          <a:xfrm>
            <a:off x="628187" y="43165"/>
            <a:ext cx="10514231" cy="884330"/>
          </a:xfrm>
        </p:spPr>
        <p:txBody>
          <a:bodyPr/>
          <a:lstStyle/>
          <a:p>
            <a:pPr algn="ctr"/>
            <a:r>
              <a:rPr lang="ru-RU" b="1" dirty="0" smtClean="0"/>
              <a:t>Расстановка</a:t>
            </a:r>
            <a:r>
              <a:rPr lang="ru-RU" dirty="0" smtClean="0"/>
              <a:t> </a:t>
            </a:r>
            <a:endParaRPr lang="ru-RU" dirty="0"/>
          </a:p>
        </p:txBody>
      </p:sp>
      <p:pic>
        <p:nvPicPr>
          <p:cNvPr id="4" name="Рисунок 3">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97918" y="5749988"/>
            <a:ext cx="962787" cy="963135"/>
          </a:xfrm>
          <a:prstGeom prst="rect">
            <a:avLst/>
          </a:prstGeom>
        </p:spPr>
      </p:pic>
      <p:sp>
        <p:nvSpPr>
          <p:cNvPr id="6" name="Скругленный прямоугольник 5"/>
          <p:cNvSpPr/>
          <p:nvPr/>
        </p:nvSpPr>
        <p:spPr>
          <a:xfrm>
            <a:off x="669616" y="927496"/>
            <a:ext cx="6451475" cy="4843577"/>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pPr>
            <a:r>
              <a:rPr lang="ru-RU" sz="1600" dirty="0">
                <a:solidFill>
                  <a:prstClr val="black"/>
                </a:solidFill>
              </a:rPr>
              <a:t>Чёткой границы между зонами 1—6 нет, однако существуют ограничения на расстановку и действия игроков на площадке:</a:t>
            </a:r>
          </a:p>
          <a:p>
            <a:pPr fontAlgn="auto">
              <a:spcBef>
                <a:spcPts val="0"/>
              </a:spcBef>
              <a:spcAft>
                <a:spcPts val="0"/>
              </a:spcAft>
            </a:pPr>
            <a:r>
              <a:rPr lang="ru-RU" sz="1600" dirty="0">
                <a:solidFill>
                  <a:prstClr val="black"/>
                </a:solidFill>
              </a:rPr>
              <a:t>1) игроки делятся на «переднюю линию» (зоны 2, 3, 4) и «заднюю линию» (зоны 1, 5, 6). Игроки задней линии не могут ставить блок и атаковать выше троса в передней зоне около сетки (ближе трёхметровой линии).</a:t>
            </a:r>
          </a:p>
          <a:p>
            <a:pPr fontAlgn="auto">
              <a:spcBef>
                <a:spcPts val="0"/>
              </a:spcBef>
              <a:spcAft>
                <a:spcPts val="0"/>
              </a:spcAft>
            </a:pPr>
            <a:r>
              <a:rPr lang="ru-RU" sz="1600" dirty="0">
                <a:solidFill>
                  <a:prstClr val="black"/>
                </a:solidFill>
              </a:rPr>
              <a:t>2) во время подачи игроки на каждой стороне должны стоять так, чтобы игрок задней линии не находился ближе к сетке, чем соответствующий ему игрок передней линии (1 не ближе 2, 6 не ближе 3, 5 не ближе 4), также должен соблюдаться порядок внутри каждой из линий: слева направо должны располагаться игроки 4, 3 и 2; также слева направо должны располагаться игроки 5, 6 и 1. Однако правила, например, не запрещают игроку 5 зоны стоять ближе к сетке, чем игрок зоны 3. После подачи игроки могут произвольно перемещаться по площадке.</a:t>
            </a:r>
          </a:p>
        </p:txBody>
      </p:sp>
      <p:pic>
        <p:nvPicPr>
          <p:cNvPr id="5" name="Рисунок 4">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8608" y="5771071"/>
            <a:ext cx="945390" cy="942052"/>
          </a:xfrm>
          <a:prstGeom prst="rect">
            <a:avLst/>
          </a:prstGeom>
        </p:spPr>
      </p:pic>
    </p:spTree>
    <p:extLst>
      <p:ext uri="{BB962C8B-B14F-4D97-AF65-F5344CB8AC3E}">
        <p14:creationId xmlns:p14="http://schemas.microsoft.com/office/powerpoint/2010/main" val="2421122335"/>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67755" y="979022"/>
            <a:ext cx="5064679" cy="3374375"/>
          </a:xfrm>
          <a:prstGeom prst="rect">
            <a:avLst/>
          </a:prstGeom>
        </p:spPr>
      </p:pic>
      <p:sp>
        <p:nvSpPr>
          <p:cNvPr id="2" name="Заголовок 1"/>
          <p:cNvSpPr>
            <a:spLocks noGrp="1"/>
          </p:cNvSpPr>
          <p:nvPr>
            <p:ph type="title"/>
          </p:nvPr>
        </p:nvSpPr>
        <p:spPr>
          <a:xfrm>
            <a:off x="838092" y="365209"/>
            <a:ext cx="10514231" cy="1013149"/>
          </a:xfrm>
        </p:spPr>
        <p:txBody>
          <a:bodyPr>
            <a:normAutofit fontScale="90000"/>
          </a:bodyPr>
          <a:lstStyle/>
          <a:p>
            <a:pPr algn="ctr"/>
            <a:r>
              <a:rPr lang="ru-RU" b="1" dirty="0">
                <a:latin typeface="Times New Roman" panose="02020603050405020304" pitchFamily="18" charset="0"/>
                <a:cs typeface="Times New Roman" panose="02020603050405020304" pitchFamily="18" charset="0"/>
              </a:rPr>
              <a:t>Игровые действия</a:t>
            </a:r>
            <a:br>
              <a:rPr lang="ru-RU" b="1" dirty="0">
                <a:latin typeface="Times New Roman" panose="02020603050405020304" pitchFamily="18" charset="0"/>
                <a:cs typeface="Times New Roman" panose="02020603050405020304" pitchFamily="18" charset="0"/>
              </a:rPr>
            </a:br>
            <a:endParaRPr lang="ru-RU" dirty="0"/>
          </a:p>
        </p:txBody>
      </p:sp>
      <p:pic>
        <p:nvPicPr>
          <p:cNvPr id="4" name="Рисунок 3">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97918" y="5749988"/>
            <a:ext cx="962787" cy="963135"/>
          </a:xfrm>
          <a:prstGeom prst="rect">
            <a:avLst/>
          </a:prstGeom>
        </p:spPr>
      </p:pic>
      <p:pic>
        <p:nvPicPr>
          <p:cNvPr id="5" name="Рисунок 4">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8608" y="5771071"/>
            <a:ext cx="945390" cy="942052"/>
          </a:xfrm>
          <a:prstGeom prst="rect">
            <a:avLst/>
          </a:prstGeom>
        </p:spPr>
      </p:pic>
      <p:sp>
        <p:nvSpPr>
          <p:cNvPr id="6" name="Скругленный прямоугольник 5"/>
          <p:cNvSpPr/>
          <p:nvPr/>
        </p:nvSpPr>
        <p:spPr>
          <a:xfrm>
            <a:off x="1110482" y="979021"/>
            <a:ext cx="6705978" cy="4792050"/>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ru-RU" sz="1600" b="1" u="sng" dirty="0">
                <a:solidFill>
                  <a:prstClr val="black"/>
                </a:solidFill>
              </a:rPr>
              <a:t>ПОДАЧА.</a:t>
            </a:r>
          </a:p>
          <a:p>
            <a:pPr algn="just" fontAlgn="auto">
              <a:spcBef>
                <a:spcPts val="0"/>
              </a:spcBef>
              <a:spcAft>
                <a:spcPts val="0"/>
              </a:spcAft>
            </a:pPr>
            <a:r>
              <a:rPr lang="ru-RU" sz="1600" dirty="0">
                <a:solidFill>
                  <a:prstClr val="black"/>
                </a:solidFill>
              </a:rPr>
              <a:t> Выполняет подачу игрок, который в результате последнего перехода перемещается из второй в первую зону. Подача производится из зоны подачи за задней линией игровой площадки с целью приземлить мяч на половине противника или максимально усложнить приём. Не допускается заступ на игровую площадку во время подачи. В полёте мяч может коснуться сетки, но не должен касаться антенн или их мысленного продолжения вверх. Если мяч коснётся поверхности игровой площадки на стороне принимающей команды, подающей команде засчитывается очко. Если игрок, который подавал, нарушил правила или отправил мяч в аут, то очко засчитывается принимающей команде. Не разрешается блокировать мяч при подаче, прерывая его траекторию над сеткой. Если очко выиграно командой, которая подавала мяч, то подачу продолжает выполнять тот же игрок.</a:t>
            </a:r>
          </a:p>
        </p:txBody>
      </p:sp>
      <p:pic>
        <p:nvPicPr>
          <p:cNvPr id="8" name="Рисунок 7">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83327" y="5771073"/>
            <a:ext cx="949721" cy="946368"/>
          </a:xfrm>
          <a:prstGeom prst="rect">
            <a:avLst/>
          </a:prstGeom>
        </p:spPr>
      </p:pic>
    </p:spTree>
    <p:extLst>
      <p:ext uri="{BB962C8B-B14F-4D97-AF65-F5344CB8AC3E}">
        <p14:creationId xmlns:p14="http://schemas.microsoft.com/office/powerpoint/2010/main" val="3365233718"/>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31371" y="3738896"/>
            <a:ext cx="5498563" cy="2974227"/>
          </a:xfrm>
          <a:prstGeom prst="rect">
            <a:avLst/>
          </a:prstGeom>
        </p:spPr>
      </p:pic>
      <p:pic>
        <p:nvPicPr>
          <p:cNvPr id="4" name="Рисунок 3">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97918" y="5749988"/>
            <a:ext cx="962787" cy="963135"/>
          </a:xfrm>
          <a:prstGeom prst="rect">
            <a:avLst/>
          </a:prstGeom>
        </p:spPr>
      </p:pic>
      <p:pic>
        <p:nvPicPr>
          <p:cNvPr id="5" name="Рисунок 4">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8608" y="5771071"/>
            <a:ext cx="945390" cy="942052"/>
          </a:xfrm>
          <a:prstGeom prst="rect">
            <a:avLst/>
          </a:prstGeom>
        </p:spPr>
      </p:pic>
      <p:sp>
        <p:nvSpPr>
          <p:cNvPr id="6" name="Заголовок 1"/>
          <p:cNvSpPr>
            <a:spLocks noGrp="1"/>
          </p:cNvSpPr>
          <p:nvPr>
            <p:ph type="title"/>
          </p:nvPr>
        </p:nvSpPr>
        <p:spPr>
          <a:xfrm>
            <a:off x="838092" y="365209"/>
            <a:ext cx="10514231" cy="1013149"/>
          </a:xfrm>
        </p:spPr>
        <p:txBody>
          <a:bodyPr>
            <a:normAutofit fontScale="90000"/>
          </a:bodyPr>
          <a:lstStyle/>
          <a:p>
            <a:pPr algn="ctr"/>
            <a:r>
              <a:rPr lang="ru-RU" b="1" dirty="0">
                <a:latin typeface="Times New Roman" panose="02020603050405020304" pitchFamily="18" charset="0"/>
                <a:cs typeface="Times New Roman" panose="02020603050405020304" pitchFamily="18" charset="0"/>
              </a:rPr>
              <a:t>Игровые действия</a:t>
            </a:r>
            <a:br>
              <a:rPr lang="ru-RU" b="1" dirty="0">
                <a:latin typeface="Times New Roman" panose="02020603050405020304" pitchFamily="18" charset="0"/>
                <a:cs typeface="Times New Roman" panose="02020603050405020304" pitchFamily="18" charset="0"/>
              </a:rPr>
            </a:br>
            <a:endParaRPr lang="ru-RU" dirty="0"/>
          </a:p>
        </p:txBody>
      </p:sp>
      <p:sp>
        <p:nvSpPr>
          <p:cNvPr id="7" name="Скругленный прямоугольник 6"/>
          <p:cNvSpPr/>
          <p:nvPr/>
        </p:nvSpPr>
        <p:spPr>
          <a:xfrm>
            <a:off x="1249088" y="991905"/>
            <a:ext cx="10057091" cy="2872653"/>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ru-RU" sz="1600" b="1" u="sng" dirty="0">
                <a:solidFill>
                  <a:prstClr val="black"/>
                </a:solidFill>
              </a:rPr>
              <a:t>ПРИЁМ ПОДАЧИ.</a:t>
            </a:r>
          </a:p>
          <a:p>
            <a:pPr algn="just" fontAlgn="auto">
              <a:spcBef>
                <a:spcPts val="0"/>
              </a:spcBef>
              <a:spcAft>
                <a:spcPts val="0"/>
              </a:spcAft>
            </a:pPr>
            <a:r>
              <a:rPr lang="ru-RU" sz="1600" dirty="0">
                <a:solidFill>
                  <a:prstClr val="black"/>
                </a:solidFill>
              </a:rPr>
              <a:t>Обычно принимают мяч игроки, стоящие на задней линии, то есть в 5-й, 6-й, 1-й зонах. Однако принять подачу может любой игрок. Игрокам принимающей команды разрешается сделать три касания (игроку нельзя дважды подряд трогать мяч) и максимум третьим касанием перевести мяч на половину противника. Обрабатывать мяч на приёме можно в любом месте площадки и свободного пространства, но только не на самой половине площадки противника. При приёме не допускается никакая задержка мяча при его обработке, хотя принимать мяч можно любой частью тела</a:t>
            </a:r>
          </a:p>
        </p:txBody>
      </p:sp>
      <p:pic>
        <p:nvPicPr>
          <p:cNvPr id="9" name="Рисунок 8">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83327" y="5771073"/>
            <a:ext cx="949721" cy="946368"/>
          </a:xfrm>
          <a:prstGeom prst="rect">
            <a:avLst/>
          </a:prstGeom>
        </p:spPr>
      </p:pic>
    </p:spTree>
    <p:extLst>
      <p:ext uri="{BB962C8B-B14F-4D97-AF65-F5344CB8AC3E}">
        <p14:creationId xmlns:p14="http://schemas.microsoft.com/office/powerpoint/2010/main" val="142045336"/>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838092" y="365209"/>
            <a:ext cx="10514231" cy="1013149"/>
          </a:xfrm>
        </p:spPr>
        <p:txBody>
          <a:bodyPr>
            <a:normAutofit fontScale="90000"/>
          </a:bodyPr>
          <a:lstStyle/>
          <a:p>
            <a:pPr algn="ctr"/>
            <a:r>
              <a:rPr lang="ru-RU" b="1" dirty="0">
                <a:latin typeface="Times New Roman" panose="02020603050405020304" pitchFamily="18" charset="0"/>
                <a:cs typeface="Times New Roman" panose="02020603050405020304" pitchFamily="18" charset="0"/>
              </a:rPr>
              <a:t>Игровые действия</a:t>
            </a:r>
            <a:br>
              <a:rPr lang="ru-RU" b="1" dirty="0">
                <a:latin typeface="Times New Roman" panose="02020603050405020304" pitchFamily="18" charset="0"/>
                <a:cs typeface="Times New Roman" panose="02020603050405020304" pitchFamily="18" charset="0"/>
              </a:rPr>
            </a:br>
            <a:endParaRPr lang="ru-RU" dirty="0"/>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649" y="2005133"/>
            <a:ext cx="5106078" cy="3076758"/>
          </a:xfrm>
          <a:prstGeom prst="rect">
            <a:avLst/>
          </a:prstGeom>
          <a:ln>
            <a:noFill/>
          </a:ln>
          <a:effectLst>
            <a:softEdge rad="112500"/>
          </a:effectLst>
        </p:spPr>
      </p:pic>
      <p:sp>
        <p:nvSpPr>
          <p:cNvPr id="5" name="Скругленный прямоугольник 4"/>
          <p:cNvSpPr/>
          <p:nvPr/>
        </p:nvSpPr>
        <p:spPr>
          <a:xfrm>
            <a:off x="4442633" y="991903"/>
            <a:ext cx="7005195" cy="4753405"/>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ru-RU" sz="1600" b="1" u="sng" dirty="0">
                <a:solidFill>
                  <a:prstClr val="black"/>
                </a:solidFill>
              </a:rPr>
              <a:t>АТАКА.</a:t>
            </a:r>
          </a:p>
          <a:p>
            <a:pPr algn="ctr" fontAlgn="auto">
              <a:spcBef>
                <a:spcPts val="0"/>
              </a:spcBef>
              <a:spcAft>
                <a:spcPts val="0"/>
              </a:spcAft>
            </a:pPr>
            <a:r>
              <a:rPr lang="ru-RU" sz="1600" dirty="0">
                <a:solidFill>
                  <a:prstClr val="black"/>
                </a:solidFill>
              </a:rPr>
              <a:t>Все действия, в результате которых мяч направляется на сторону соперника, исключая подачу и блок, считаются атакующими ударами. Обычно при хорошем приёме мяч принимается игроками задней линии (1-е касание) и доводится до связующего игрока. Связующий передаёт (2-м касанием) мяч игроку для выполнения атакующего удара (3-е касание). При атакующем ударе мяч должен пройти над сеткой, но в пространстве между двумя антеннами, при этом мяч может задеть сетку, но не должен задевать антенны или их мысленные продолжения вверх. Игроки передней линии могут атаковать с любой точки площадки. Игроки задней линии перед атакой должны отталкиваться за специальной трёхметровой линией. Либеро может атаковать, только если мяч (хотя бы частично) находится ниже линии верхнего края сетки.</a:t>
            </a:r>
          </a:p>
        </p:txBody>
      </p:sp>
      <p:pic>
        <p:nvPicPr>
          <p:cNvPr id="7" name="Рисунок 6">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97918" y="5749988"/>
            <a:ext cx="962787" cy="963135"/>
          </a:xfrm>
          <a:prstGeom prst="rect">
            <a:avLst/>
          </a:prstGeom>
        </p:spPr>
      </p:pic>
      <p:pic>
        <p:nvPicPr>
          <p:cNvPr id="8" name="Рисунок 7">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8608" y="5771071"/>
            <a:ext cx="945390" cy="942052"/>
          </a:xfrm>
          <a:prstGeom prst="rect">
            <a:avLst/>
          </a:prstGeom>
        </p:spPr>
      </p:pic>
      <p:pic>
        <p:nvPicPr>
          <p:cNvPr id="9" name="Рисунок 8">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83327" y="5771073"/>
            <a:ext cx="949721" cy="946368"/>
          </a:xfrm>
          <a:prstGeom prst="rect">
            <a:avLst/>
          </a:prstGeom>
        </p:spPr>
      </p:pic>
    </p:spTree>
    <p:extLst>
      <p:ext uri="{BB962C8B-B14F-4D97-AF65-F5344CB8AC3E}">
        <p14:creationId xmlns:p14="http://schemas.microsoft.com/office/powerpoint/2010/main" val="1355335330"/>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32904" y="1056313"/>
            <a:ext cx="6272625" cy="3529628"/>
          </a:xfrm>
          <a:prstGeom prst="rect">
            <a:avLst/>
          </a:prstGeom>
          <a:ln>
            <a:noFill/>
          </a:ln>
          <a:effectLst>
            <a:softEdge rad="112500"/>
          </a:effectLst>
        </p:spPr>
      </p:pic>
      <p:sp>
        <p:nvSpPr>
          <p:cNvPr id="4" name="Скругленный прямоугольник 3"/>
          <p:cNvSpPr/>
          <p:nvPr/>
        </p:nvSpPr>
        <p:spPr>
          <a:xfrm>
            <a:off x="669615" y="1146485"/>
            <a:ext cx="5601581" cy="4482886"/>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ru-RU" sz="1600" b="1" u="sng" dirty="0">
                <a:solidFill>
                  <a:prstClr val="black"/>
                </a:solidFill>
              </a:rPr>
              <a:t>БЛОКИРОВАНИЕ</a:t>
            </a:r>
            <a:r>
              <a:rPr lang="ru-RU" sz="1600" u="sng" dirty="0">
                <a:solidFill>
                  <a:prstClr val="black"/>
                </a:solidFill>
              </a:rPr>
              <a:t>.</a:t>
            </a:r>
          </a:p>
          <a:p>
            <a:pPr fontAlgn="auto">
              <a:spcBef>
                <a:spcPts val="0"/>
              </a:spcBef>
              <a:spcAft>
                <a:spcPts val="0"/>
              </a:spcAft>
            </a:pPr>
            <a:r>
              <a:rPr lang="ru-RU" sz="1600" dirty="0">
                <a:solidFill>
                  <a:prstClr val="black"/>
                </a:solidFill>
              </a:rPr>
              <a:t>Это игровой приём, при котором защищающаяся команда препятствует переводу мяча при атаке противника на свою сторону, перекрывая его ход любой частью тела над сеткой, обычно руками, перенесёнными на сторону противника в рамках правил. Разрешается переносить руки на сторону противника при блокировании в той степени, чтобы они не мешали противнику до его атаки или другого игрового действия.</a:t>
            </a:r>
          </a:p>
          <a:p>
            <a:pPr fontAlgn="auto">
              <a:spcBef>
                <a:spcPts val="0"/>
              </a:spcBef>
              <a:spcAft>
                <a:spcPts val="0"/>
              </a:spcAft>
            </a:pPr>
            <a:r>
              <a:rPr lang="ru-RU" sz="1600" dirty="0">
                <a:solidFill>
                  <a:prstClr val="black"/>
                </a:solidFill>
              </a:rPr>
              <a:t>Блок может быть одиночным или групповым (двойным, тройным). Касание блока не считается за одно из трёх касаний. Блокировать могут только те игроки, что стоят на передней линии.</a:t>
            </a:r>
          </a:p>
        </p:txBody>
      </p:sp>
      <p:sp>
        <p:nvSpPr>
          <p:cNvPr id="5" name="Заголовок 1"/>
          <p:cNvSpPr>
            <a:spLocks noGrp="1"/>
          </p:cNvSpPr>
          <p:nvPr>
            <p:ph type="title"/>
          </p:nvPr>
        </p:nvSpPr>
        <p:spPr>
          <a:xfrm>
            <a:off x="838092" y="365209"/>
            <a:ext cx="10514231" cy="1013149"/>
          </a:xfrm>
        </p:spPr>
        <p:txBody>
          <a:bodyPr>
            <a:normAutofit fontScale="90000"/>
          </a:bodyPr>
          <a:lstStyle/>
          <a:p>
            <a:pPr algn="ctr"/>
            <a:r>
              <a:rPr lang="ru-RU" b="1" dirty="0">
                <a:latin typeface="Times New Roman" panose="02020603050405020304" pitchFamily="18" charset="0"/>
                <a:cs typeface="Times New Roman" panose="02020603050405020304" pitchFamily="18" charset="0"/>
              </a:rPr>
              <a:t>Игровые действия</a:t>
            </a:r>
            <a:br>
              <a:rPr lang="ru-RU" b="1" dirty="0">
                <a:latin typeface="Times New Roman" panose="02020603050405020304" pitchFamily="18" charset="0"/>
                <a:cs typeface="Times New Roman" panose="02020603050405020304" pitchFamily="18" charset="0"/>
              </a:rPr>
            </a:br>
            <a:endParaRPr lang="ru-RU" dirty="0"/>
          </a:p>
        </p:txBody>
      </p:sp>
      <p:pic>
        <p:nvPicPr>
          <p:cNvPr id="7" name="Рисунок 6">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97918" y="5749988"/>
            <a:ext cx="962787" cy="963135"/>
          </a:xfrm>
          <a:prstGeom prst="rect">
            <a:avLst/>
          </a:prstGeom>
        </p:spPr>
      </p:pic>
      <p:pic>
        <p:nvPicPr>
          <p:cNvPr id="8" name="Рисунок 7">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8608" y="5771071"/>
            <a:ext cx="945390" cy="942052"/>
          </a:xfrm>
          <a:prstGeom prst="rect">
            <a:avLst/>
          </a:prstGeom>
        </p:spPr>
      </p:pic>
    </p:spTree>
    <p:extLst>
      <p:ext uri="{BB962C8B-B14F-4D97-AF65-F5344CB8AC3E}">
        <p14:creationId xmlns:p14="http://schemas.microsoft.com/office/powerpoint/2010/main" val="232850813"/>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092" y="365210"/>
            <a:ext cx="10514231" cy="1013149"/>
          </a:xfrm>
        </p:spPr>
        <p:txBody>
          <a:bodyPr/>
          <a:lstStyle/>
          <a:p>
            <a:pPr algn="ctr"/>
            <a:r>
              <a:rPr lang="ru-RU" b="1" dirty="0" smtClean="0"/>
              <a:t>Перерывы и смены площадок</a:t>
            </a:r>
            <a:endParaRPr lang="ru-RU" b="1" dirty="0"/>
          </a:p>
        </p:txBody>
      </p:sp>
      <p:sp>
        <p:nvSpPr>
          <p:cNvPr id="4" name="Скругленный прямоугольник 3"/>
          <p:cNvSpPr/>
          <p:nvPr/>
        </p:nvSpPr>
        <p:spPr>
          <a:xfrm>
            <a:off x="630985" y="1404122"/>
            <a:ext cx="6618879" cy="4302540"/>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pPr>
            <a:r>
              <a:rPr lang="ru-RU" sz="1600" dirty="0">
                <a:solidFill>
                  <a:prstClr val="black"/>
                </a:solidFill>
              </a:rPr>
              <a:t>Каждая команда может запросить максимум два тайм-аута и </a:t>
            </a:r>
          </a:p>
          <a:p>
            <a:pPr fontAlgn="auto">
              <a:spcBef>
                <a:spcPts val="0"/>
              </a:spcBef>
              <a:spcAft>
                <a:spcPts val="0"/>
              </a:spcAft>
            </a:pPr>
            <a:r>
              <a:rPr lang="ru-RU" sz="1600" dirty="0">
                <a:solidFill>
                  <a:prstClr val="black"/>
                </a:solidFill>
              </a:rPr>
              <a:t>шесть замен в партии.</a:t>
            </a:r>
          </a:p>
          <a:p>
            <a:pPr fontAlgn="auto">
              <a:spcBef>
                <a:spcPts val="0"/>
              </a:spcBef>
              <a:spcAft>
                <a:spcPts val="0"/>
              </a:spcAft>
            </a:pPr>
            <a:r>
              <a:rPr lang="ru-RU" sz="1600" dirty="0">
                <a:solidFill>
                  <a:prstClr val="black"/>
                </a:solidFill>
              </a:rPr>
              <a:t>Игрок начальной расстановки может выйти из игры, но только один </a:t>
            </a:r>
          </a:p>
          <a:p>
            <a:pPr fontAlgn="auto">
              <a:spcBef>
                <a:spcPts val="0"/>
              </a:spcBef>
              <a:spcAft>
                <a:spcPts val="0"/>
              </a:spcAft>
            </a:pPr>
            <a:r>
              <a:rPr lang="ru-RU" sz="1600" dirty="0">
                <a:solidFill>
                  <a:prstClr val="black"/>
                </a:solidFill>
              </a:rPr>
              <a:t>раз в партии, и войти вновь, но только один раз в партии и только </a:t>
            </a:r>
          </a:p>
          <a:p>
            <a:pPr fontAlgn="auto">
              <a:spcBef>
                <a:spcPts val="0"/>
              </a:spcBef>
              <a:spcAft>
                <a:spcPts val="0"/>
              </a:spcAft>
            </a:pPr>
            <a:r>
              <a:rPr lang="ru-RU" sz="1600" dirty="0">
                <a:solidFill>
                  <a:prstClr val="black"/>
                </a:solidFill>
              </a:rPr>
              <a:t>на свою прежнюю позицию в расстановке.</a:t>
            </a:r>
          </a:p>
          <a:p>
            <a:pPr fontAlgn="auto">
              <a:spcBef>
                <a:spcPts val="0"/>
              </a:spcBef>
              <a:spcAft>
                <a:spcPts val="0"/>
              </a:spcAft>
            </a:pPr>
            <a:r>
              <a:rPr lang="ru-RU" sz="1600" dirty="0">
                <a:solidFill>
                  <a:prstClr val="black"/>
                </a:solidFill>
              </a:rPr>
              <a:t>Интервал – это время между партиями. Все интервалы длятся три </a:t>
            </a:r>
          </a:p>
          <a:p>
            <a:pPr fontAlgn="auto">
              <a:spcBef>
                <a:spcPts val="0"/>
              </a:spcBef>
              <a:spcAft>
                <a:spcPts val="0"/>
              </a:spcAft>
            </a:pPr>
            <a:r>
              <a:rPr lang="ru-RU" sz="1600" dirty="0">
                <a:solidFill>
                  <a:prstClr val="black"/>
                </a:solidFill>
              </a:rPr>
              <a:t>минуты. </a:t>
            </a:r>
          </a:p>
          <a:p>
            <a:pPr fontAlgn="auto">
              <a:spcBef>
                <a:spcPts val="0"/>
              </a:spcBef>
              <a:spcAft>
                <a:spcPts val="0"/>
              </a:spcAft>
            </a:pPr>
            <a:r>
              <a:rPr lang="ru-RU" sz="1600" dirty="0">
                <a:solidFill>
                  <a:prstClr val="black"/>
                </a:solidFill>
              </a:rPr>
              <a:t>В течение этого периода времени происходит смена площадок и </a:t>
            </a:r>
          </a:p>
          <a:p>
            <a:pPr fontAlgn="auto">
              <a:spcBef>
                <a:spcPts val="0"/>
              </a:spcBef>
              <a:spcAft>
                <a:spcPts val="0"/>
              </a:spcAft>
            </a:pPr>
            <a:r>
              <a:rPr lang="ru-RU" sz="1600" dirty="0">
                <a:solidFill>
                  <a:prstClr val="black"/>
                </a:solidFill>
              </a:rPr>
              <a:t>запись расстановок команд в протокол. </a:t>
            </a:r>
          </a:p>
          <a:p>
            <a:pPr fontAlgn="auto">
              <a:spcBef>
                <a:spcPts val="0"/>
              </a:spcBef>
              <a:spcAft>
                <a:spcPts val="0"/>
              </a:spcAft>
            </a:pPr>
            <a:r>
              <a:rPr lang="ru-RU" sz="1600" dirty="0">
                <a:solidFill>
                  <a:prstClr val="black"/>
                </a:solidFill>
              </a:rPr>
              <a:t>После каждой партии команды меняются площадками, за исключением решающей партии. </a:t>
            </a:r>
          </a:p>
          <a:p>
            <a:pPr fontAlgn="auto">
              <a:spcBef>
                <a:spcPts val="0"/>
              </a:spcBef>
              <a:spcAft>
                <a:spcPts val="0"/>
              </a:spcAft>
            </a:pPr>
            <a:r>
              <a:rPr lang="ru-RU" sz="1600" dirty="0">
                <a:solidFill>
                  <a:prstClr val="black"/>
                </a:solidFill>
              </a:rPr>
              <a:t>В решающей партии, как только лидирующая команда набирает </a:t>
            </a:r>
          </a:p>
          <a:p>
            <a:pPr fontAlgn="auto">
              <a:spcBef>
                <a:spcPts val="0"/>
              </a:spcBef>
              <a:spcAft>
                <a:spcPts val="0"/>
              </a:spcAft>
            </a:pPr>
            <a:r>
              <a:rPr lang="ru-RU" sz="1600" dirty="0">
                <a:solidFill>
                  <a:prstClr val="black"/>
                </a:solidFill>
              </a:rPr>
              <a:t>8 очков, команды без задержки меняются площадками и позиции </a:t>
            </a:r>
          </a:p>
          <a:p>
            <a:pPr fontAlgn="auto">
              <a:spcBef>
                <a:spcPts val="0"/>
              </a:spcBef>
              <a:spcAft>
                <a:spcPts val="0"/>
              </a:spcAft>
            </a:pPr>
            <a:r>
              <a:rPr lang="ru-RU" sz="1600" dirty="0">
                <a:solidFill>
                  <a:prstClr val="black"/>
                </a:solidFill>
              </a:rPr>
              <a:t>игроков остаются теми же.</a:t>
            </a: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49864" y="1494295"/>
            <a:ext cx="4831970" cy="322046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Рисунок 5">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97918" y="5749988"/>
            <a:ext cx="962787" cy="963135"/>
          </a:xfrm>
          <a:prstGeom prst="rect">
            <a:avLst/>
          </a:prstGeom>
        </p:spPr>
      </p:pic>
      <p:pic>
        <p:nvPicPr>
          <p:cNvPr id="7" name="Рисунок 6">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8608" y="5771071"/>
            <a:ext cx="945390" cy="942052"/>
          </a:xfrm>
          <a:prstGeom prst="rect">
            <a:avLst/>
          </a:prstGeom>
        </p:spPr>
      </p:pic>
    </p:spTree>
    <p:extLst>
      <p:ext uri="{BB962C8B-B14F-4D97-AF65-F5344CB8AC3E}">
        <p14:creationId xmlns:p14="http://schemas.microsoft.com/office/powerpoint/2010/main" val="2546882914"/>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80047" y="1717415"/>
            <a:ext cx="5028545" cy="3357768"/>
          </a:xfrm>
          <a:prstGeom prst="rect">
            <a:avLst/>
          </a:prstGeom>
        </p:spPr>
      </p:pic>
      <p:sp>
        <p:nvSpPr>
          <p:cNvPr id="2" name="Заголовок 1"/>
          <p:cNvSpPr>
            <a:spLocks noGrp="1"/>
          </p:cNvSpPr>
          <p:nvPr>
            <p:ph type="title"/>
          </p:nvPr>
        </p:nvSpPr>
        <p:spPr>
          <a:xfrm>
            <a:off x="838092" y="365210"/>
            <a:ext cx="10514231" cy="1103322"/>
          </a:xfrm>
        </p:spPr>
        <p:txBody>
          <a:bodyPr>
            <a:normAutofit/>
          </a:bodyPr>
          <a:lstStyle/>
          <a:p>
            <a:r>
              <a:rPr lang="ru-RU" b="1" dirty="0" smtClean="0"/>
              <a:t>Техника безопасности при игре в волейбол</a:t>
            </a:r>
            <a:endParaRPr lang="ru-RU" b="1" dirty="0"/>
          </a:p>
        </p:txBody>
      </p:sp>
      <p:pic>
        <p:nvPicPr>
          <p:cNvPr id="4" name="Рисунок 3">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97918" y="5749988"/>
            <a:ext cx="962787" cy="963135"/>
          </a:xfrm>
          <a:prstGeom prst="rect">
            <a:avLst/>
          </a:prstGeom>
        </p:spPr>
      </p:pic>
      <p:pic>
        <p:nvPicPr>
          <p:cNvPr id="5" name="Рисунок 4">
            <a:hlinkClick r:id="rId3"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8608" y="5771071"/>
            <a:ext cx="945390" cy="942052"/>
          </a:xfrm>
          <a:prstGeom prst="rect">
            <a:avLst/>
          </a:prstGeom>
        </p:spPr>
      </p:pic>
      <p:sp>
        <p:nvSpPr>
          <p:cNvPr id="6" name="Скругленный прямоугольник 5"/>
          <p:cNvSpPr/>
          <p:nvPr/>
        </p:nvSpPr>
        <p:spPr>
          <a:xfrm>
            <a:off x="1210456" y="1300658"/>
            <a:ext cx="8331546" cy="4191283"/>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pPr>
            <a:r>
              <a:rPr lang="ru-RU" sz="1600" dirty="0">
                <a:solidFill>
                  <a:prstClr val="black"/>
                </a:solidFill>
              </a:rPr>
              <a:t>1. Перед началом занятия или соревнований по волейболу необходимо надеть спортивную форму (шорты, трико, футболку) и спортивную обувь с нескользящей подошвой.</a:t>
            </a:r>
          </a:p>
          <a:p>
            <a:pPr fontAlgn="auto">
              <a:spcBef>
                <a:spcPts val="0"/>
              </a:spcBef>
              <a:spcAft>
                <a:spcPts val="0"/>
              </a:spcAft>
            </a:pPr>
            <a:r>
              <a:rPr lang="ru-RU" sz="1600" dirty="0">
                <a:solidFill>
                  <a:prstClr val="black"/>
                </a:solidFill>
              </a:rPr>
              <a:t>2. Нужно снять все украшения, ногти на руках должны быть коротко острижены.</a:t>
            </a:r>
          </a:p>
          <a:p>
            <a:pPr fontAlgn="auto">
              <a:spcBef>
                <a:spcPts val="0"/>
              </a:spcBef>
              <a:spcAft>
                <a:spcPts val="0"/>
              </a:spcAft>
            </a:pPr>
            <a:r>
              <a:rPr lang="ru-RU" sz="1600" dirty="0">
                <a:solidFill>
                  <a:prstClr val="black"/>
                </a:solidFill>
              </a:rPr>
              <a:t>3. Проверяется исправность и надёжность спортивного инвентаря и оборудования, пол спортивной площадки должен быть сухим.</a:t>
            </a:r>
          </a:p>
          <a:p>
            <a:pPr fontAlgn="auto">
              <a:spcBef>
                <a:spcPts val="0"/>
              </a:spcBef>
              <a:spcAft>
                <a:spcPts val="0"/>
              </a:spcAft>
            </a:pPr>
            <a:r>
              <a:rPr lang="ru-RU" sz="1600" dirty="0">
                <a:solidFill>
                  <a:prstClr val="black"/>
                </a:solidFill>
              </a:rPr>
              <a:t>4. Для предотвращения травм каждый участник должен разогреться (не менее 15 минут).</a:t>
            </a:r>
          </a:p>
          <a:p>
            <a:pPr fontAlgn="auto">
              <a:spcBef>
                <a:spcPts val="0"/>
              </a:spcBef>
              <a:spcAft>
                <a:spcPts val="0"/>
              </a:spcAft>
            </a:pPr>
            <a:r>
              <a:rPr lang="ru-RU" sz="1600" dirty="0">
                <a:solidFill>
                  <a:prstClr val="black"/>
                </a:solidFill>
              </a:rPr>
              <a:t>5. Во время занятий или соревнований </a:t>
            </a:r>
            <a:r>
              <a:rPr lang="ru-RU" sz="1600" dirty="0" smtClean="0">
                <a:solidFill>
                  <a:prstClr val="black"/>
                </a:solidFill>
              </a:rPr>
              <a:t>необходимо </a:t>
            </a:r>
            <a:r>
              <a:rPr lang="ru-RU" sz="1600" dirty="0">
                <a:solidFill>
                  <a:prstClr val="black"/>
                </a:solidFill>
              </a:rPr>
              <a:t>строго соблюдать правила поведения и правила соревнований </a:t>
            </a:r>
          </a:p>
          <a:p>
            <a:pPr fontAlgn="auto">
              <a:spcBef>
                <a:spcPts val="0"/>
              </a:spcBef>
              <a:spcAft>
                <a:spcPts val="0"/>
              </a:spcAft>
            </a:pPr>
            <a:r>
              <a:rPr lang="ru-RU" sz="1600" dirty="0">
                <a:solidFill>
                  <a:prstClr val="black"/>
                </a:solidFill>
              </a:rPr>
              <a:t>6. Все действия производить только по команде тренера или судьи;</a:t>
            </a:r>
          </a:p>
        </p:txBody>
      </p:sp>
      <p:pic>
        <p:nvPicPr>
          <p:cNvPr id="8" name="Рисунок 7">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83327" y="5771073"/>
            <a:ext cx="949721" cy="946368"/>
          </a:xfrm>
          <a:prstGeom prst="rect">
            <a:avLst/>
          </a:prstGeom>
        </p:spPr>
      </p:pic>
    </p:spTree>
    <p:extLst>
      <p:ext uri="{BB962C8B-B14F-4D97-AF65-F5344CB8AC3E}">
        <p14:creationId xmlns:p14="http://schemas.microsoft.com/office/powerpoint/2010/main" val="2343126128"/>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08" y="5771071"/>
            <a:ext cx="945390" cy="942052"/>
          </a:xfrm>
          <a:prstGeom prst="rect">
            <a:avLst/>
          </a:prstGeom>
        </p:spPr>
      </p:pic>
      <p:sp>
        <p:nvSpPr>
          <p:cNvPr id="6" name="Заголовок 1"/>
          <p:cNvSpPr>
            <a:spLocks noGrp="1"/>
          </p:cNvSpPr>
          <p:nvPr>
            <p:ph type="title"/>
          </p:nvPr>
        </p:nvSpPr>
        <p:spPr>
          <a:xfrm>
            <a:off x="838092" y="365210"/>
            <a:ext cx="10514231" cy="1103322"/>
          </a:xfrm>
        </p:spPr>
        <p:txBody>
          <a:bodyPr>
            <a:normAutofit/>
          </a:bodyPr>
          <a:lstStyle/>
          <a:p>
            <a:r>
              <a:rPr lang="ru-RU" b="1" dirty="0" smtClean="0"/>
              <a:t>Техника безопасности при игре в волейбол</a:t>
            </a:r>
            <a:endParaRPr lang="ru-RU" b="1" dirty="0"/>
          </a:p>
        </p:txBody>
      </p:sp>
      <p:pic>
        <p:nvPicPr>
          <p:cNvPr id="9" name="Рисунок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73677" y="2776039"/>
            <a:ext cx="5280187" cy="352139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 name="Рисунок 3">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97918" y="5749988"/>
            <a:ext cx="962787" cy="963135"/>
          </a:xfrm>
          <a:prstGeom prst="rect">
            <a:avLst/>
          </a:prstGeom>
        </p:spPr>
      </p:pic>
      <p:sp>
        <p:nvSpPr>
          <p:cNvPr id="7" name="Скругленный прямоугольник 6"/>
          <p:cNvSpPr/>
          <p:nvPr/>
        </p:nvSpPr>
        <p:spPr>
          <a:xfrm>
            <a:off x="1126637" y="1507176"/>
            <a:ext cx="6651191" cy="3029561"/>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pPr>
            <a:r>
              <a:rPr lang="ru-RU" dirty="0">
                <a:solidFill>
                  <a:prstClr val="black"/>
                </a:solidFill>
              </a:rPr>
              <a:t>7. При плохом самочувствии прекратить заниматься и сообщить об этом учителю, тренеру или судье;</a:t>
            </a:r>
          </a:p>
          <a:p>
            <a:pPr fontAlgn="auto">
              <a:spcBef>
                <a:spcPts val="0"/>
              </a:spcBef>
              <a:spcAft>
                <a:spcPts val="0"/>
              </a:spcAft>
            </a:pPr>
            <a:r>
              <a:rPr lang="ru-RU" dirty="0">
                <a:solidFill>
                  <a:prstClr val="black"/>
                </a:solidFill>
              </a:rPr>
              <a:t>8. При падениях нужно сгруппироваться во избежание получения травм.</a:t>
            </a:r>
          </a:p>
          <a:p>
            <a:pPr fontAlgn="auto">
              <a:spcBef>
                <a:spcPts val="0"/>
              </a:spcBef>
              <a:spcAft>
                <a:spcPts val="0"/>
              </a:spcAft>
            </a:pPr>
            <a:r>
              <a:rPr lang="ru-RU" dirty="0">
                <a:solidFill>
                  <a:prstClr val="black"/>
                </a:solidFill>
              </a:rPr>
              <a:t>9. На спортивной площадке не должно быть посторонних лиц или предметов, которые могут стать причиной травм.</a:t>
            </a:r>
          </a:p>
          <a:p>
            <a:pPr fontAlgn="auto">
              <a:spcBef>
                <a:spcPts val="0"/>
              </a:spcBef>
              <a:spcAft>
                <a:spcPts val="0"/>
              </a:spcAft>
            </a:pPr>
            <a:r>
              <a:rPr lang="ru-RU" dirty="0">
                <a:solidFill>
                  <a:prstClr val="black"/>
                </a:solidFill>
              </a:rPr>
              <a:t>10. Между упражнениями и подачами передавать мяч только под сеткой.</a:t>
            </a:r>
          </a:p>
        </p:txBody>
      </p:sp>
      <p:pic>
        <p:nvPicPr>
          <p:cNvPr id="10" name="Рисунок 9">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83327" y="5771073"/>
            <a:ext cx="949721" cy="946368"/>
          </a:xfrm>
          <a:prstGeom prst="rect">
            <a:avLst/>
          </a:prstGeom>
        </p:spPr>
      </p:pic>
    </p:spTree>
    <p:extLst>
      <p:ext uri="{BB962C8B-B14F-4D97-AF65-F5344CB8AC3E}">
        <p14:creationId xmlns:p14="http://schemas.microsoft.com/office/powerpoint/2010/main" val="1545490326"/>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97918" y="5749988"/>
            <a:ext cx="962787" cy="963135"/>
          </a:xfrm>
          <a:prstGeom prst="rect">
            <a:avLst/>
          </a:prstGeom>
        </p:spPr>
      </p:pic>
      <p:pic>
        <p:nvPicPr>
          <p:cNvPr id="5" name="Рисунок 4">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8608" y="5771071"/>
            <a:ext cx="945390" cy="942052"/>
          </a:xfrm>
          <a:prstGeom prst="rect">
            <a:avLst/>
          </a:prstGeom>
        </p:spPr>
      </p:pic>
      <p:sp>
        <p:nvSpPr>
          <p:cNvPr id="6" name="Заголовок 1"/>
          <p:cNvSpPr>
            <a:spLocks noGrp="1"/>
          </p:cNvSpPr>
          <p:nvPr>
            <p:ph type="title"/>
          </p:nvPr>
        </p:nvSpPr>
        <p:spPr>
          <a:xfrm>
            <a:off x="838092" y="365210"/>
            <a:ext cx="10514231" cy="1103322"/>
          </a:xfrm>
        </p:spPr>
        <p:txBody>
          <a:bodyPr>
            <a:normAutofit/>
          </a:bodyPr>
          <a:lstStyle/>
          <a:p>
            <a:r>
              <a:rPr lang="ru-RU" b="1" dirty="0" smtClean="0"/>
              <a:t>Техника безопасности при игре в волейбол</a:t>
            </a:r>
            <a:endParaRPr lang="ru-RU" b="1" dirty="0"/>
          </a:p>
        </p:txBody>
      </p:sp>
      <p:sp>
        <p:nvSpPr>
          <p:cNvPr id="7" name="Скругленный прямоугольник 6"/>
          <p:cNvSpPr/>
          <p:nvPr/>
        </p:nvSpPr>
        <p:spPr>
          <a:xfrm>
            <a:off x="1535389" y="1239922"/>
            <a:ext cx="8962529" cy="4337923"/>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pPr>
            <a:r>
              <a:rPr lang="ru-RU" sz="1600" dirty="0">
                <a:solidFill>
                  <a:prstClr val="black"/>
                </a:solidFill>
              </a:rPr>
              <a:t>11. Участник должен:</a:t>
            </a:r>
          </a:p>
          <a:p>
            <a:pPr fontAlgn="auto">
              <a:spcBef>
                <a:spcPts val="0"/>
              </a:spcBef>
              <a:spcAft>
                <a:spcPts val="0"/>
              </a:spcAft>
            </a:pPr>
            <a:r>
              <a:rPr lang="ru-RU" sz="1600" dirty="0">
                <a:solidFill>
                  <a:prstClr val="black"/>
                </a:solidFill>
              </a:rPr>
              <a:t>11.1. При руководстве тренера соблюдать технику передачи сверху: большие пальцы вытянуты на себя, указательные и большие пальцы образуют треугольник, не принимать сильно летящий мяч двумя руками сверху, а принимать двумя руками снизу на предплечья; соблюдать технику нападающего удара и блока: при приземлении ноги должны быть полусогнуты </a:t>
            </a:r>
          </a:p>
          <a:p>
            <a:pPr fontAlgn="auto">
              <a:spcBef>
                <a:spcPts val="0"/>
              </a:spcBef>
              <a:spcAft>
                <a:spcPts val="0"/>
              </a:spcAft>
            </a:pPr>
            <a:r>
              <a:rPr lang="ru-RU" sz="1600" dirty="0">
                <a:solidFill>
                  <a:prstClr val="black"/>
                </a:solidFill>
              </a:rPr>
              <a:t>11.2. Следить за перемещением игроков на своей половине площадки</a:t>
            </a:r>
          </a:p>
          <a:p>
            <a:pPr fontAlgn="auto">
              <a:spcBef>
                <a:spcPts val="0"/>
              </a:spcBef>
              <a:spcAft>
                <a:spcPts val="0"/>
              </a:spcAft>
            </a:pPr>
            <a:r>
              <a:rPr lang="ru-RU" sz="1600" dirty="0">
                <a:solidFill>
                  <a:prstClr val="black"/>
                </a:solidFill>
              </a:rPr>
              <a:t>11.3. Стоять только лицом к мячам;</a:t>
            </a:r>
          </a:p>
          <a:p>
            <a:pPr fontAlgn="auto">
              <a:spcBef>
                <a:spcPts val="0"/>
              </a:spcBef>
              <a:spcAft>
                <a:spcPts val="0"/>
              </a:spcAft>
            </a:pPr>
            <a:r>
              <a:rPr lang="ru-RU" sz="1600" dirty="0">
                <a:solidFill>
                  <a:prstClr val="black"/>
                </a:solidFill>
              </a:rPr>
              <a:t>11.4. Во время упражнений через сетку стоять лицом к сетке;</a:t>
            </a:r>
          </a:p>
          <a:p>
            <a:pPr fontAlgn="auto">
              <a:spcBef>
                <a:spcPts val="0"/>
              </a:spcBef>
              <a:spcAft>
                <a:spcPts val="0"/>
              </a:spcAft>
            </a:pPr>
            <a:r>
              <a:rPr lang="ru-RU" sz="1600" dirty="0">
                <a:solidFill>
                  <a:prstClr val="black"/>
                </a:solidFill>
              </a:rPr>
              <a:t>11.5. Подбирать все мячи, мешающие упражнениям и игре;</a:t>
            </a:r>
          </a:p>
          <a:p>
            <a:pPr fontAlgn="auto">
              <a:spcBef>
                <a:spcPts val="0"/>
              </a:spcBef>
              <a:spcAft>
                <a:spcPts val="0"/>
              </a:spcAft>
            </a:pPr>
            <a:r>
              <a:rPr lang="ru-RU" sz="1600" dirty="0">
                <a:solidFill>
                  <a:prstClr val="black"/>
                </a:solidFill>
              </a:rPr>
              <a:t>11.6. Известить тренера о медицинских противопоказаниях и травмах для составления индивидуальной программы.</a:t>
            </a:r>
          </a:p>
          <a:p>
            <a:pPr fontAlgn="auto">
              <a:spcBef>
                <a:spcPts val="0"/>
              </a:spcBef>
              <a:spcAft>
                <a:spcPts val="0"/>
              </a:spcAft>
            </a:pPr>
            <a:r>
              <a:rPr lang="ru-RU" sz="1600" dirty="0">
                <a:solidFill>
                  <a:prstClr val="black"/>
                </a:solidFill>
              </a:rPr>
              <a:t>12. В целях предотвращения травм коленных суставов рекомендуется перед тренировкой и игрой надевать наколенники.</a:t>
            </a:r>
          </a:p>
        </p:txBody>
      </p:sp>
    </p:spTree>
    <p:extLst>
      <p:ext uri="{BB962C8B-B14F-4D97-AF65-F5344CB8AC3E}">
        <p14:creationId xmlns:p14="http://schemas.microsoft.com/office/powerpoint/2010/main" val="3606913912"/>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746878" y="386456"/>
            <a:ext cx="8112634" cy="1429885"/>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pPr>
            <a:r>
              <a:rPr lang="ru-RU" sz="1600" dirty="0">
                <a:solidFill>
                  <a:prstClr val="black"/>
                </a:solidFill>
              </a:rPr>
              <a:t>В Азии вплоть до 1960-х годов в волейбол играли по своим правилам: </a:t>
            </a:r>
          </a:p>
          <a:p>
            <a:pPr fontAlgn="auto">
              <a:spcBef>
                <a:spcPts val="0"/>
              </a:spcBef>
              <a:spcAft>
                <a:spcPts val="0"/>
              </a:spcAft>
            </a:pPr>
            <a:r>
              <a:rPr lang="ru-RU" sz="1600" dirty="0">
                <a:solidFill>
                  <a:prstClr val="black"/>
                </a:solidFill>
              </a:rPr>
              <a:t>на площадке девять или двенадцать игроков, размер площадки 11х22 м,</a:t>
            </a:r>
          </a:p>
          <a:p>
            <a:pPr fontAlgn="auto">
              <a:spcBef>
                <a:spcPts val="0"/>
              </a:spcBef>
              <a:spcAft>
                <a:spcPts val="0"/>
              </a:spcAft>
            </a:pPr>
            <a:r>
              <a:rPr lang="ru-RU" sz="1600" dirty="0">
                <a:solidFill>
                  <a:prstClr val="black"/>
                </a:solidFill>
              </a:rPr>
              <a:t> с отсутствием смены позиций между игроками на протяжении матча.</a:t>
            </a:r>
          </a:p>
        </p:txBody>
      </p:sp>
      <p:sp>
        <p:nvSpPr>
          <p:cNvPr id="5" name="Скругленный прямоугольник 4"/>
          <p:cNvSpPr/>
          <p:nvPr/>
        </p:nvSpPr>
        <p:spPr>
          <a:xfrm>
            <a:off x="3682878" y="1945162"/>
            <a:ext cx="8202774" cy="1481413"/>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pPr>
            <a:r>
              <a:rPr lang="ru-RU" sz="1600" dirty="0">
                <a:solidFill>
                  <a:prstClr val="black"/>
                </a:solidFill>
              </a:rPr>
              <a:t>Рекорд по наибольшей продолжительности партии по новым правилам установили в 2013 году в рамках мужского чемпионата Южной Кореи «</a:t>
            </a:r>
            <a:r>
              <a:rPr lang="ru-RU" sz="1600" dirty="0" err="1">
                <a:solidFill>
                  <a:prstClr val="black"/>
                </a:solidFill>
              </a:rPr>
              <a:t>Кореан</a:t>
            </a:r>
            <a:r>
              <a:rPr lang="ru-RU" sz="1600" dirty="0">
                <a:solidFill>
                  <a:prstClr val="black"/>
                </a:solidFill>
              </a:rPr>
              <a:t> Эйр </a:t>
            </a:r>
            <a:r>
              <a:rPr lang="ru-RU" sz="1600" dirty="0" err="1">
                <a:solidFill>
                  <a:prstClr val="black"/>
                </a:solidFill>
              </a:rPr>
              <a:t>Джамбос</a:t>
            </a:r>
            <a:r>
              <a:rPr lang="ru-RU" sz="1600" dirty="0">
                <a:solidFill>
                  <a:prstClr val="black"/>
                </a:solidFill>
              </a:rPr>
              <a:t>»  и «Раш энд Кэш»  — третий сет этого матча длился 48 минут и завершился со счётом 56:54 в пользу «</a:t>
            </a:r>
            <a:r>
              <a:rPr lang="ru-RU" sz="1600" dirty="0" err="1">
                <a:solidFill>
                  <a:prstClr val="black"/>
                </a:solidFill>
              </a:rPr>
              <a:t>Джамбос</a:t>
            </a:r>
            <a:r>
              <a:rPr lang="ru-RU" sz="1600" dirty="0">
                <a:solidFill>
                  <a:prstClr val="black"/>
                </a:solidFill>
              </a:rPr>
              <a:t>»</a:t>
            </a:r>
          </a:p>
        </p:txBody>
      </p:sp>
      <p:sp>
        <p:nvSpPr>
          <p:cNvPr id="6" name="Скругленный прямоугольник 5"/>
          <p:cNvSpPr/>
          <p:nvPr/>
        </p:nvSpPr>
        <p:spPr>
          <a:xfrm>
            <a:off x="746878" y="3697094"/>
            <a:ext cx="8280037" cy="863084"/>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ru-RU" sz="1600" dirty="0">
                <a:solidFill>
                  <a:prstClr val="black"/>
                </a:solidFill>
              </a:rPr>
              <a:t>Максимальная зафиксированная скорость подачи мяча составляет 135 километров в час</a:t>
            </a:r>
          </a:p>
        </p:txBody>
      </p:sp>
      <p:pic>
        <p:nvPicPr>
          <p:cNvPr id="7" name="Рисунок 6">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608" y="5771071"/>
            <a:ext cx="945390" cy="942052"/>
          </a:xfrm>
          <a:prstGeom prst="rect">
            <a:avLst/>
          </a:prstGeom>
        </p:spPr>
      </p:pic>
      <p:pic>
        <p:nvPicPr>
          <p:cNvPr id="8" name="Рисунок 7">
            <a:hlinkClick r:id="rId2"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97918" y="5749988"/>
            <a:ext cx="962787" cy="963135"/>
          </a:xfrm>
          <a:prstGeom prst="rect">
            <a:avLst/>
          </a:prstGeom>
        </p:spPr>
      </p:pic>
      <p:sp>
        <p:nvSpPr>
          <p:cNvPr id="9" name="Скругленный прямоугольник 8"/>
          <p:cNvSpPr/>
          <p:nvPr/>
        </p:nvSpPr>
        <p:spPr>
          <a:xfrm>
            <a:off x="2279263" y="4856458"/>
            <a:ext cx="9026915" cy="695620"/>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ru-RU" sz="1600" dirty="0">
                <a:solidFill>
                  <a:prstClr val="black"/>
                </a:solidFill>
              </a:rPr>
              <a:t>Волейбол – единственная игра по правилам которой мяч не может касаться земли</a:t>
            </a:r>
          </a:p>
        </p:txBody>
      </p:sp>
    </p:spTree>
    <p:extLst>
      <p:ext uri="{BB962C8B-B14F-4D97-AF65-F5344CB8AC3E}">
        <p14:creationId xmlns:p14="http://schemas.microsoft.com/office/powerpoint/2010/main" val="1940385282"/>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solidFill>
          <a:schemeClr val="accent6">
            <a:lumMod val="40000"/>
            <a:lumOff val="60000"/>
          </a:schemeClr>
        </a:solidFill>
      </a:spPr>
      <a:bodyPr wrap="square" rtlCol="0">
        <a:spAutoFit/>
      </a:bodyPr>
      <a:lstStyle>
        <a:defPPr>
          <a:defRPr sz="1000" dirty="0" smtClean="0"/>
        </a:defPPr>
      </a:lstStyle>
    </a:txDef>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1531</TotalTime>
  <Words>1854</Words>
  <Application>Microsoft Office PowerPoint</Application>
  <PresentationFormat>Произвольный</PresentationFormat>
  <Paragraphs>242</Paragraphs>
  <Slides>51</Slides>
  <Notes>0</Notes>
  <HiddenSlides>0</HiddenSlides>
  <MMClips>0</MMClips>
  <ScaleCrop>false</ScaleCrop>
  <HeadingPairs>
    <vt:vector size="4" baseType="variant">
      <vt:variant>
        <vt:lpstr>Тема</vt:lpstr>
      </vt:variant>
      <vt:variant>
        <vt:i4>2</vt:i4>
      </vt:variant>
      <vt:variant>
        <vt:lpstr>Заголовки слайдов</vt:lpstr>
      </vt:variant>
      <vt:variant>
        <vt:i4>51</vt:i4>
      </vt:variant>
    </vt:vector>
  </HeadingPairs>
  <TitlesOfParts>
    <vt:vector size="53" baseType="lpstr">
      <vt:lpstr>Тема Office</vt:lpstr>
      <vt:lpstr>1_Тема Office</vt:lpstr>
      <vt:lpstr>1</vt:lpstr>
      <vt:lpstr>Результат теста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ВОЛЕЙБОЛ</vt:lpstr>
      <vt:lpstr>История волейбола</vt:lpstr>
      <vt:lpstr>История волейбола</vt:lpstr>
      <vt:lpstr>История волейбола</vt:lpstr>
      <vt:lpstr>Волейбольные правила</vt:lpstr>
      <vt:lpstr>Игровая площадка, сетка, мяч</vt:lpstr>
      <vt:lpstr>Команда </vt:lpstr>
      <vt:lpstr>Расстановка </vt:lpstr>
      <vt:lpstr>Игровые действия </vt:lpstr>
      <vt:lpstr>Игровые действия </vt:lpstr>
      <vt:lpstr>Игровые действия </vt:lpstr>
      <vt:lpstr>Игровые действия </vt:lpstr>
      <vt:lpstr>Перерывы и смены площадок</vt:lpstr>
      <vt:lpstr>Техника безопасности при игре в волейбол</vt:lpstr>
      <vt:lpstr>Техника безопасности при игре в волейбол</vt:lpstr>
      <vt:lpstr>Техника безопасности при игре в волейбол</vt:lpstr>
      <vt:lpstr>Презентация PowerPoint</vt:lpstr>
    </vt:vector>
  </TitlesOfParts>
  <Company>ind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ind</dc:creator>
  <cp:lastModifiedBy>Fantom</cp:lastModifiedBy>
  <cp:revision>726</cp:revision>
  <dcterms:created xsi:type="dcterms:W3CDTF">2007-04-26T13:09:51Z</dcterms:created>
  <dcterms:modified xsi:type="dcterms:W3CDTF">2020-10-11T15:39:40Z</dcterms:modified>
</cp:coreProperties>
</file>