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2" r:id="rId3"/>
    <p:sldId id="287" r:id="rId4"/>
    <p:sldId id="257" r:id="rId5"/>
    <p:sldId id="259" r:id="rId6"/>
    <p:sldId id="264" r:id="rId7"/>
    <p:sldId id="263" r:id="rId8"/>
    <p:sldId id="262" r:id="rId9"/>
    <p:sldId id="261" r:id="rId10"/>
    <p:sldId id="273" r:id="rId11"/>
    <p:sldId id="268" r:id="rId12"/>
    <p:sldId id="267" r:id="rId13"/>
    <p:sldId id="295" r:id="rId14"/>
    <p:sldId id="270" r:id="rId15"/>
    <p:sldId id="271" r:id="rId16"/>
    <p:sldId id="278" r:id="rId17"/>
    <p:sldId id="281" r:id="rId18"/>
    <p:sldId id="280" r:id="rId19"/>
    <p:sldId id="272" r:id="rId20"/>
    <p:sldId id="286" r:id="rId21"/>
    <p:sldId id="296" r:id="rId22"/>
    <p:sldId id="279" r:id="rId23"/>
    <p:sldId id="277" r:id="rId24"/>
    <p:sldId id="285" r:id="rId25"/>
    <p:sldId id="284" r:id="rId26"/>
    <p:sldId id="289" r:id="rId27"/>
    <p:sldId id="292" r:id="rId28"/>
    <p:sldId id="291" r:id="rId29"/>
    <p:sldId id="290" r:id="rId30"/>
    <p:sldId id="293" r:id="rId31"/>
    <p:sldId id="275" r:id="rId32"/>
    <p:sldId id="258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FF9B"/>
    <a:srgbClr val="FFE0A3"/>
    <a:srgbClr val="FF3399"/>
    <a:srgbClr val="CC3399"/>
    <a:srgbClr val="70AC2E"/>
    <a:srgbClr val="C19FFF"/>
    <a:srgbClr val="CAB4EA"/>
    <a:srgbClr val="D3B5E9"/>
    <a:srgbClr val="D68B1C"/>
    <a:srgbClr val="D000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37" autoAdjust="0"/>
    <p:restoredTop sz="94660"/>
  </p:normalViewPr>
  <p:slideViewPr>
    <p:cSldViewPr>
      <p:cViewPr varScale="1">
        <p:scale>
          <a:sx n="72" d="100"/>
          <a:sy n="72" d="100"/>
        </p:scale>
        <p:origin x="1350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619970" y="3887115"/>
            <a:ext cx="7772400" cy="763525"/>
          </a:xfrm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</p:spPr>
        <p:txBody>
          <a:bodyPr>
            <a:normAutofit/>
          </a:bodyPr>
          <a:lstStyle>
            <a:lvl1pPr algn="r">
              <a:defRPr sz="3600">
                <a:solidFill>
                  <a:srgbClr val="F1FF9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4375" y="4650640"/>
            <a:ext cx="6400800" cy="610820"/>
          </a:xfrm>
        </p:spPr>
        <p:txBody>
          <a:bodyPr>
            <a:normAutofit/>
          </a:bodyPr>
          <a:lstStyle>
            <a:lvl1pPr marL="0" indent="0" algn="r">
              <a:buNone/>
              <a:defRPr sz="26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1291130"/>
            <a:ext cx="8229600" cy="458115"/>
          </a:xfrm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</p:spPr>
        <p:txBody>
          <a:bodyPr>
            <a:normAutofit/>
          </a:bodyPr>
          <a:lstStyle>
            <a:lvl1pPr algn="l">
              <a:defRPr sz="3600">
                <a:solidFill>
                  <a:srgbClr val="F1FF9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901951"/>
            <a:ext cx="7329840" cy="3970329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6014" y="527605"/>
            <a:ext cx="7016195" cy="61082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00B05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76015" y="1291130"/>
            <a:ext cx="7016195" cy="4581150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40" y="1291130"/>
            <a:ext cx="8229600" cy="610820"/>
          </a:xfrm>
          <a:effectLst>
            <a:outerShdw blurRad="50800" dist="38100" dir="2700000" algn="tl" rotWithShape="0">
              <a:prstClr val="black">
                <a:alpha val="69000"/>
              </a:prstClr>
            </a:outerShdw>
          </a:effectLst>
        </p:spPr>
        <p:txBody>
          <a:bodyPr>
            <a:normAutofit/>
          </a:bodyPr>
          <a:lstStyle>
            <a:lvl1pPr algn="l">
              <a:defRPr sz="3600">
                <a:solidFill>
                  <a:srgbClr val="F1FF9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1670" y="1901950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670" y="2531813"/>
            <a:ext cx="4040188" cy="3035058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36790" y="1901950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36790" y="2531813"/>
            <a:ext cx="4041775" cy="3035058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1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505200"/>
            <a:ext cx="7162800" cy="76352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«Нашествие непрошеного гостя–</a:t>
            </a:r>
            <a:r>
              <a:rPr lang="ru-RU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коронавируса</a:t>
            </a: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Covid-19</a:t>
            </a: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endParaRPr 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4374" y="4650640"/>
            <a:ext cx="6560825" cy="610820"/>
          </a:xfrm>
        </p:spPr>
        <p:txBody>
          <a:bodyPr>
            <a:no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Выполнила: ученица 9Б класса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Шерипова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Елизавета Сергеевна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Учитель: Слащилина Антонина Николаевна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-57873" y="0"/>
            <a:ext cx="752547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муниципальное общеобразовательное учреждение «Средняя школа с углубленным изучением отдельных предметов          № 30 имени Медведева С.Р. г. Волжского Волгоградской области»</a:t>
            </a:r>
          </a:p>
        </p:txBody>
      </p:sp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09600" y="1676400"/>
            <a:ext cx="7162800" cy="3453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>
              <a:lnSpc>
                <a:spcPct val="130000"/>
              </a:lnSpc>
              <a:buFontTx/>
              <a:buAutoNum type="arabicPeriod"/>
            </a:pPr>
            <a:r>
              <a:rPr lang="ru-RU" alt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Обвинение</a:t>
            </a:r>
          </a:p>
          <a:p>
            <a:pPr marL="609600" indent="-609600">
              <a:lnSpc>
                <a:spcPct val="130000"/>
              </a:lnSpc>
              <a:buFontTx/>
              <a:buAutoNum type="arabicPeriod"/>
            </a:pPr>
            <a:r>
              <a:rPr lang="ru-RU" alt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Задачи проекта	</a:t>
            </a:r>
          </a:p>
          <a:p>
            <a:pPr marL="609600" indent="-609600">
              <a:lnSpc>
                <a:spcPct val="130000"/>
              </a:lnSpc>
              <a:buFontTx/>
              <a:buAutoNum type="arabicPeriod"/>
            </a:pPr>
            <a:r>
              <a:rPr lang="ru-RU" alt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Биографическая информация об обвиняемом</a:t>
            </a:r>
          </a:p>
          <a:p>
            <a:pPr marL="609600" indent="-609600">
              <a:lnSpc>
                <a:spcPct val="130000"/>
              </a:lnSpc>
              <a:buFontTx/>
              <a:buAutoNum type="arabicPeriod"/>
            </a:pPr>
            <a:r>
              <a:rPr lang="ru-RU" alt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Показания потерпевших </a:t>
            </a:r>
          </a:p>
          <a:p>
            <a:pPr marL="609600" indent="-609600">
              <a:lnSpc>
                <a:spcPct val="130000"/>
              </a:lnSpc>
              <a:buFontTx/>
              <a:buAutoNum type="arabicPeriod"/>
            </a:pPr>
            <a:r>
              <a:rPr lang="ru-RU" alt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Способы наказания</a:t>
            </a:r>
          </a:p>
          <a:p>
            <a:pPr marL="609600" indent="-609600">
              <a:lnSpc>
                <a:spcPct val="130000"/>
              </a:lnSpc>
              <a:buFontTx/>
              <a:buAutoNum type="arabicPeriod"/>
            </a:pPr>
            <a:r>
              <a:rPr lang="ru-RU" alt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Главные профилактические меры</a:t>
            </a:r>
          </a:p>
          <a:p>
            <a:pPr marL="609600" indent="-609600">
              <a:lnSpc>
                <a:spcPct val="130000"/>
              </a:lnSpc>
              <a:buFontTx/>
              <a:buAutoNum type="arabicPeriod"/>
            </a:pPr>
            <a:r>
              <a:rPr lang="ru-RU" alt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Вывод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5800" y="1371600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Обвинение</a:t>
            </a:r>
            <a:endParaRPr lang="ru-RU" sz="36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4800" y="2133600"/>
            <a:ext cx="777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Мировое сообщество охвачено проблемой по распространению </a:t>
            </a: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Covid-19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Наша страна и регион столкнулись с эпидемией данного вируса.</a:t>
            </a:r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890" name="Picture 2" descr="hello_html_m115ebf6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3505200"/>
            <a:ext cx="6646778" cy="304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8600" y="1981200"/>
            <a:ext cx="7696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Изучение опасности 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коронавирусной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инфекции для жизни человека  и способов защиты  </a:t>
            </a:r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2000" y="1295400"/>
            <a:ext cx="2057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endParaRPr lang="ru-RU" sz="3600" b="1" u="sng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600" y="3429000"/>
            <a:ext cx="74676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-Узнать что такое вирус</a:t>
            </a:r>
          </a:p>
          <a:p>
            <a:r>
              <a:rPr lang="ru-RU" sz="2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-Систематизировать знания о видах вируса, влияния на организм</a:t>
            </a:r>
          </a:p>
          <a:p>
            <a:r>
              <a:rPr lang="ru-RU" sz="2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-Выяснить </a:t>
            </a:r>
            <a:r>
              <a:rPr lang="ru-RU" sz="220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опасность</a:t>
            </a:r>
            <a:r>
              <a:rPr lang="ru-RU" sz="22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которую </a:t>
            </a:r>
            <a:r>
              <a:rPr lang="ru-RU" sz="2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представляет вирус </a:t>
            </a:r>
            <a:r>
              <a:rPr lang="en-US" sz="22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Covid</a:t>
            </a:r>
            <a:r>
              <a:rPr lang="ru-RU" sz="2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нашему организму</a:t>
            </a:r>
          </a:p>
          <a:p>
            <a:r>
              <a:rPr lang="ru-RU" sz="2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-Выработать систему профилактических мероприятий по предупреждению распространений </a:t>
            </a:r>
            <a:r>
              <a:rPr lang="en-US" sz="2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Covid-19</a:t>
            </a:r>
            <a:r>
              <a:rPr lang="ru-RU" sz="2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среди учащихся школы</a:t>
            </a:r>
            <a:endParaRPr lang="ru-RU" sz="2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9600" y="2743200"/>
            <a:ext cx="259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sz="3600" b="1" u="sng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4.404content.com/1/D4/35/1901337711778464917/fullsiz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90800" y="381000"/>
            <a:ext cx="4286850" cy="3869703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600200" y="4648200"/>
            <a:ext cx="7391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Вирусы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(лат. 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virus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яд) – внутриклеточные паразиты, они размножаются только в живых клетках, используя их ферменты для синтеза зрелых вирусных частиц – вирионов.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828800" y="533400"/>
            <a:ext cx="7010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Вирусология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(вирус + греч.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logos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учение, наука) - медико-биологическая наука, изучающая вирусы: их строение, биохимию, систематику, генетику, а также значение в жизни человека.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7" descr="https://avatars.mds.yandex.net/get-zen_doc/1856956/pub_5eff822caea14a67d4cf4ddb_5f03644cea4e996d19ef2168/scale_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0" y="2743200"/>
            <a:ext cx="5718142" cy="318786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probakterii.ru/wp-content/uploads/2018/11/stroenie-virus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533400"/>
            <a:ext cx="7416799" cy="5562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 descr="C:\Users\Сергей\Desktop\shutterstock_10112559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0" y="1524000"/>
            <a:ext cx="5386265" cy="373380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048000" y="533400"/>
            <a:ext cx="419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Вирусная инфекция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590800" y="533400"/>
            <a:ext cx="48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Вирусные заболевания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057400" y="1447800"/>
            <a:ext cx="4800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Атипичная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пневмония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Насморк (простуда)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Корь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Свинка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Краснуха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Полиомиелит</a:t>
            </a:r>
          </a:p>
        </p:txBody>
      </p:sp>
      <p:pic>
        <p:nvPicPr>
          <p:cNvPr id="10242" name="Picture 2" descr="https://ic.pics.livejournal.com/marina_klimkova/50395609/2540398/2540398_origin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3327400"/>
            <a:ext cx="4724400" cy="3149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590800" y="533400"/>
            <a:ext cx="4800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Биографическая справка обвиняемого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05000" y="1600200"/>
            <a:ext cx="6858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Коронавирус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это целое семейство вирусов, которое включает более 30 видов. Виды объединены в 2 подсемейства. Они могут заражать не только человека, но и животных – кошек, собак, птиц, свиней и крупный рогатый скот.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https://www.forumdaily.com/wp-content/uploads/2020/03/shutterstock_162855235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3810000"/>
            <a:ext cx="4127740" cy="28027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2971800" y="457200"/>
            <a:ext cx="4572000" cy="89255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Коронавирус  </a:t>
            </a:r>
          </a:p>
          <a:p>
            <a:pPr algn="ctr"/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(электронограмма)</a:t>
            </a:r>
          </a:p>
        </p:txBody>
      </p:sp>
      <p:pic>
        <p:nvPicPr>
          <p:cNvPr id="9" name="Picture 2" descr="koronaviru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3200" y="1676400"/>
            <a:ext cx="5238750" cy="2943225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600200" y="4953000"/>
            <a:ext cx="7543800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Нуклеокапсид окружен , как «солнечной короной», шиповидными отростками –булавовидными пепломерами. </a:t>
            </a:r>
            <a:endParaRPr lang="ru-RU" sz="23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коронавирус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3200" y="914400"/>
            <a:ext cx="4571999" cy="365760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2743200" y="4648200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Новый тип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короновиуса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(электронная микрофотография)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0408" y="0"/>
            <a:ext cx="7016195" cy="61082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Свидетели обвинения: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8600" y="1447800"/>
            <a:ext cx="7772400" cy="3662480"/>
          </a:xfrm>
        </p:spPr>
        <p:txBody>
          <a:bodyPr/>
          <a:lstStyle/>
          <a:p>
            <a:r>
              <a:rPr lang="ru-RU" dirty="0"/>
              <a:t>	</a:t>
            </a:r>
            <a:r>
              <a:rPr lang="ru-RU" sz="1600" b="1" dirty="0"/>
              <a:t>Первый свидетель обвинения </a:t>
            </a:r>
            <a:r>
              <a:rPr lang="ru-RU" sz="1600" dirty="0"/>
              <a:t>сообщил, что от нашествия  </a:t>
            </a:r>
            <a:r>
              <a:rPr lang="ru-RU" sz="1600" dirty="0" err="1"/>
              <a:t>коронавирусной</a:t>
            </a:r>
            <a:r>
              <a:rPr lang="ru-RU" sz="1600" dirty="0"/>
              <a:t> инфекции в школе пострадало 15 преподавателей ,более 40 учеников, </a:t>
            </a:r>
            <a:r>
              <a:rPr lang="ru-RU" sz="1600" dirty="0" err="1"/>
              <a:t>ежедневнное</a:t>
            </a:r>
            <a:r>
              <a:rPr lang="ru-RU" sz="1600" dirty="0"/>
              <a:t> изменение расписания, составление  плавающего  расписания для всех </a:t>
            </a:r>
            <a:r>
              <a:rPr lang="ru-RU" sz="1600" dirty="0" smtClean="0"/>
              <a:t>параллелей</a:t>
            </a:r>
          </a:p>
          <a:p>
            <a:endParaRPr lang="ru-RU" sz="1600" dirty="0"/>
          </a:p>
          <a:p>
            <a:r>
              <a:rPr lang="ru-RU" sz="1600" b="1" dirty="0" smtClean="0"/>
              <a:t>Второй свидетель обвинения</a:t>
            </a:r>
            <a:r>
              <a:rPr lang="ru-RU" sz="1600" dirty="0" smtClean="0"/>
              <a:t>(завуч по безопасности)</a:t>
            </a:r>
            <a:r>
              <a:rPr lang="ru-RU" sz="1600" dirty="0"/>
              <a:t> утверждает, что борьба с  инфекцией в  </a:t>
            </a:r>
            <a:r>
              <a:rPr lang="ru-RU" sz="1600" dirty="0" smtClean="0"/>
              <a:t> МОУ СШ</a:t>
            </a:r>
            <a:r>
              <a:rPr lang="ru-RU" sz="1600" dirty="0"/>
              <a:t>№30 достаточно продолжительна: на удаленный режим работы в течение </a:t>
            </a:r>
            <a:r>
              <a:rPr lang="ru-RU" sz="1600" dirty="0" smtClean="0"/>
              <a:t>года  </a:t>
            </a:r>
            <a:r>
              <a:rPr lang="ru-RU" sz="1600" dirty="0"/>
              <a:t>отправлены классы:5а,9а,6а,6г,25 </a:t>
            </a:r>
            <a:r>
              <a:rPr lang="ru-RU" sz="1600" dirty="0" smtClean="0"/>
              <a:t>учителей </a:t>
            </a:r>
          </a:p>
          <a:p>
            <a:endParaRPr lang="ru-RU" sz="1600" dirty="0" smtClean="0"/>
          </a:p>
          <a:p>
            <a:r>
              <a:rPr lang="ru-RU" sz="1600" b="1" dirty="0"/>
              <a:t>Третий  свидетель обвинения </a:t>
            </a:r>
            <a:r>
              <a:rPr lang="ru-RU" sz="1600" dirty="0" smtClean="0"/>
              <a:t>(завхоз)утверждает</a:t>
            </a:r>
            <a:r>
              <a:rPr lang="ru-RU" sz="1600" dirty="0"/>
              <a:t>, что борьба с  инфекцией в  </a:t>
            </a:r>
            <a:r>
              <a:rPr lang="ru-RU" sz="1600" dirty="0" smtClean="0"/>
              <a:t> МОУ </a:t>
            </a:r>
            <a:r>
              <a:rPr lang="ru-RU" sz="1600" dirty="0"/>
              <a:t>СШ№30 достаточно продолжительна:  </a:t>
            </a:r>
            <a:r>
              <a:rPr lang="ru-RU" sz="1600" dirty="0" smtClean="0"/>
              <a:t>ежемесячно школа  несет непредвиденные расходы 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1239058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Сергей\Desktop\Simptomy.jpg"/>
          <p:cNvPicPr>
            <a:picLocks noChangeAspect="1" noChangeArrowheads="1"/>
          </p:cNvPicPr>
          <p:nvPr/>
        </p:nvPicPr>
        <p:blipFill>
          <a:blip r:embed="rId3" cstate="print"/>
          <a:srcRect l="3247" r="3678"/>
          <a:stretch>
            <a:fillRect/>
          </a:stretch>
        </p:blipFill>
        <p:spPr bwMode="auto">
          <a:xfrm>
            <a:off x="1600200" y="1295400"/>
            <a:ext cx="7436054" cy="4191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00200" y="914400"/>
            <a:ext cx="6858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 стороны органов дыхания: острую респираторную вирусную инфекцию, бронхит, пневмонию; </a:t>
            </a:r>
          </a:p>
        </p:txBody>
      </p:sp>
      <p:pic>
        <p:nvPicPr>
          <p:cNvPr id="5122" name="Picture 2" descr="https://stoppneumonia.ru/wp-content/uploads/2019/05/Zapushhennyj-bronhit-chto-et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30871" y="2819400"/>
            <a:ext cx="3318885" cy="2590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4" name="Picture 4" descr="https://limfouzel.ru/wp-content/uploads/2020/06/02-9.jpg"/>
          <p:cNvPicPr>
            <a:picLocks noChangeAspect="1" noChangeArrowheads="1"/>
          </p:cNvPicPr>
          <p:nvPr/>
        </p:nvPicPr>
        <p:blipFill>
          <a:blip r:embed="rId4" cstate="print"/>
          <a:srcRect l="6680" t="10026"/>
          <a:stretch>
            <a:fillRect/>
          </a:stretch>
        </p:blipFill>
        <p:spPr bwMode="auto">
          <a:xfrm>
            <a:off x="5181600" y="3886200"/>
            <a:ext cx="3877145" cy="24905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5000" y="533400"/>
            <a:ext cx="6324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 стороны желудочно-кишечного тракта: острый энтерит;</a:t>
            </a:r>
            <a:endParaRPr lang="ru-RU" sz="2400" dirty="0"/>
          </a:p>
        </p:txBody>
      </p:sp>
      <p:pic>
        <p:nvPicPr>
          <p:cNvPr id="34818" name="Picture 2" descr="Симптомы энтерита у детей"/>
          <p:cNvPicPr>
            <a:picLocks noChangeAspect="1" noChangeArrowheads="1"/>
          </p:cNvPicPr>
          <p:nvPr/>
        </p:nvPicPr>
        <p:blipFill>
          <a:blip r:embed="rId3" cstate="print"/>
          <a:srcRect b="7692"/>
          <a:stretch>
            <a:fillRect/>
          </a:stretch>
        </p:blipFill>
        <p:spPr bwMode="auto">
          <a:xfrm>
            <a:off x="2362200" y="1905000"/>
            <a:ext cx="5526360" cy="3657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57400" y="609600"/>
            <a:ext cx="6248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 стороны нервной системы: множественный склероз, энцефаломенингит</a:t>
            </a:r>
            <a:endParaRPr lang="ru-RU" sz="2400" dirty="0"/>
          </a:p>
        </p:txBody>
      </p:sp>
      <p:pic>
        <p:nvPicPr>
          <p:cNvPr id="31746" name="Picture 2" descr="https://img.anews.com/media/posts/images/20190513/110348971_v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2600" y="1905000"/>
            <a:ext cx="4483622" cy="23613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4" cstate="print"/>
          <a:srcRect l="25625" t="25556" r="26250" b="17778"/>
          <a:stretch>
            <a:fillRect/>
          </a:stretch>
        </p:blipFill>
        <p:spPr bwMode="auto">
          <a:xfrm>
            <a:off x="4953000" y="4038600"/>
            <a:ext cx="4038600" cy="26749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57400" y="457200"/>
            <a:ext cx="6477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Конъюнктивит, отит, гепатит, миокардит</a:t>
            </a:r>
            <a:endParaRPr lang="ru-RU" sz="2400" dirty="0"/>
          </a:p>
        </p:txBody>
      </p:sp>
      <p:pic>
        <p:nvPicPr>
          <p:cNvPr id="32770" name="Picture 2" descr="https://kidbooms.ru/wp-content/uploads/1/6/f/16f51d9082f047aae0fabee630f01f67.jpg"/>
          <p:cNvPicPr>
            <a:picLocks noChangeAspect="1" noChangeArrowheads="1"/>
          </p:cNvPicPr>
          <p:nvPr/>
        </p:nvPicPr>
        <p:blipFill>
          <a:blip r:embed="rId3" cstate="print"/>
          <a:srcRect t="12527" b="10222"/>
          <a:stretch>
            <a:fillRect/>
          </a:stretch>
        </p:blipFill>
        <p:spPr bwMode="auto">
          <a:xfrm>
            <a:off x="2895600" y="1143000"/>
            <a:ext cx="3886200" cy="24167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2772" name="Picture 4" descr="https://zoj.kz/wp-content/uploads/2017/01/Depositphotos_8933315_xxl_max-e1484894513922.jpg"/>
          <p:cNvPicPr>
            <a:picLocks noChangeAspect="1" noChangeArrowheads="1"/>
          </p:cNvPicPr>
          <p:nvPr/>
        </p:nvPicPr>
        <p:blipFill>
          <a:blip r:embed="rId4" cstate="print"/>
          <a:srcRect l="5824" r="12636"/>
          <a:stretch>
            <a:fillRect/>
          </a:stretch>
        </p:blipFill>
        <p:spPr bwMode="auto">
          <a:xfrm>
            <a:off x="5181600" y="3733800"/>
            <a:ext cx="3765545" cy="28381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2774" name="Picture 6" descr="https://simptomov.com/wp-content/uploads/2018/02/MyCollages-3-e1517996285275.jpg"/>
          <p:cNvPicPr>
            <a:picLocks noChangeAspect="1" noChangeArrowheads="1"/>
          </p:cNvPicPr>
          <p:nvPr/>
        </p:nvPicPr>
        <p:blipFill>
          <a:blip r:embed="rId5" cstate="print"/>
          <a:srcRect l="50667" t="2540" r="667" b="4762"/>
          <a:stretch>
            <a:fillRect/>
          </a:stretch>
        </p:blipFill>
        <p:spPr bwMode="auto">
          <a:xfrm>
            <a:off x="1676400" y="3657600"/>
            <a:ext cx="2895600" cy="2895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81200" y="0"/>
            <a:ext cx="5562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Показания потерпевшей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00200" y="838200"/>
            <a:ext cx="73914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Почему ты села на карантин (кто заболел)?</a:t>
            </a:r>
          </a:p>
          <a:p>
            <a:pPr marL="342900" indent="-342900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- Мама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Ты переболела Covid-19?</a:t>
            </a:r>
          </a:p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- Да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Какие были чувства во время нахождения на карантине?</a:t>
            </a:r>
          </a:p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- Некомфортно было постоянно сидеть в одном помещении с семьёй и не иметь возможности встретиться с друзьями или одноклассниками/учителями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 Когда ты чувствовала себя лучше: на дом. обучении или очном и почему?</a:t>
            </a:r>
          </a:p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 - Очное обучение. В очном режиме больше усвоение информации, а также это удобнее, общение с учителями и одноклассниками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5. Что можешь посоветовать людям, которые сидят на карантине?</a:t>
            </a:r>
          </a:p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- Уделите больше времени себе, это отличное время, что бы заняться саморазвитием или просто поделать что-то для себя. И не обращать внимания на внешние раздражители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Сергей\Desktop\koronavirusnaya-vakcina-poyavitsya-v-konce-goda-i-priedet-v-evropu-i-ameriku-fot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3600" y="990600"/>
            <a:ext cx="6350000" cy="483235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352800" y="381000"/>
            <a:ext cx="381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Наказания для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Covid-19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0"/>
            <a:ext cx="8077809" cy="83942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 Работа МОУ СШ№30 во время эпидемии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err="1" smtClean="0"/>
              <a:t>Тепловизор</a:t>
            </a:r>
            <a:r>
              <a:rPr lang="ru-RU" dirty="0" smtClean="0"/>
              <a:t> </a:t>
            </a:r>
          </a:p>
          <a:p>
            <a:r>
              <a:rPr lang="ru-RU" dirty="0" err="1" smtClean="0"/>
              <a:t>Рециркулятор</a:t>
            </a:r>
            <a:endParaRPr lang="ru-RU" dirty="0" smtClean="0"/>
          </a:p>
          <a:p>
            <a:r>
              <a:rPr lang="ru-RU" dirty="0" smtClean="0"/>
              <a:t>Термометрия</a:t>
            </a:r>
          </a:p>
          <a:p>
            <a:r>
              <a:rPr lang="ru-RU" dirty="0" smtClean="0"/>
              <a:t>Масочный режим</a:t>
            </a:r>
          </a:p>
          <a:p>
            <a:r>
              <a:rPr lang="ru-RU" dirty="0" smtClean="0"/>
              <a:t>Социальная дистанция</a:t>
            </a:r>
          </a:p>
          <a:p>
            <a:r>
              <a:rPr lang="ru-RU" dirty="0" smtClean="0"/>
              <a:t>Обработка рук</a:t>
            </a:r>
          </a:p>
          <a:p>
            <a:r>
              <a:rPr lang="ru-RU" dirty="0" smtClean="0"/>
              <a:t>Обучение по потокам</a:t>
            </a:r>
          </a:p>
          <a:p>
            <a:r>
              <a:rPr lang="ru-RU" dirty="0" smtClean="0"/>
              <a:t>Санитарное просвещение</a:t>
            </a:r>
          </a:p>
          <a:p>
            <a:r>
              <a:rPr lang="ru-RU" dirty="0" smtClean="0"/>
              <a:t>Организация и проведение акций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1292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Сергей\Desktop\tRzGrmp-3u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76400" y="3733800"/>
            <a:ext cx="3454400" cy="2590800"/>
          </a:xfrm>
          <a:prstGeom prst="rect">
            <a:avLst/>
          </a:prstGeom>
          <a:noFill/>
        </p:spPr>
      </p:pic>
      <p:pic>
        <p:nvPicPr>
          <p:cNvPr id="1027" name="Picture 3" descr="C:\Users\Сергей\Desktop\fGwbtf5kM2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57800" y="3810000"/>
            <a:ext cx="3352800" cy="2514600"/>
          </a:xfrm>
          <a:prstGeom prst="rect">
            <a:avLst/>
          </a:prstGeom>
          <a:noFill/>
        </p:spPr>
      </p:pic>
      <p:pic>
        <p:nvPicPr>
          <p:cNvPr id="1029" name="Picture 5" descr="C:\Users\Сергей\Desktop\yi-gLKNeoS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57800" y="533400"/>
            <a:ext cx="3733800" cy="2800350"/>
          </a:xfrm>
          <a:prstGeom prst="rect">
            <a:avLst/>
          </a:prstGeom>
          <a:noFill/>
        </p:spPr>
      </p:pic>
      <p:pic>
        <p:nvPicPr>
          <p:cNvPr id="7" name="Picture 2" descr="C:\Users\Сергей\Desktop\P2lv6Q-r1I0.jpg"/>
          <p:cNvPicPr>
            <a:picLocks noChangeAspect="1" noChangeArrowheads="1"/>
          </p:cNvPicPr>
          <p:nvPr/>
        </p:nvPicPr>
        <p:blipFill>
          <a:blip r:embed="rId6" cstate="print"/>
          <a:srcRect t="10909" b="7273"/>
          <a:stretch>
            <a:fillRect/>
          </a:stretch>
        </p:blipFill>
        <p:spPr bwMode="auto">
          <a:xfrm>
            <a:off x="1905000" y="381000"/>
            <a:ext cx="2933700" cy="3200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Сергей\Desktop\MuynCVKlja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2600" y="304800"/>
            <a:ext cx="4546600" cy="3409950"/>
          </a:xfrm>
          <a:prstGeom prst="rect">
            <a:avLst/>
          </a:prstGeom>
          <a:noFill/>
        </p:spPr>
      </p:pic>
      <p:pic>
        <p:nvPicPr>
          <p:cNvPr id="3075" name="Picture 3" descr="C:\Users\Сергей\Desktop\9_rpZkUAZyY.jpg"/>
          <p:cNvPicPr>
            <a:picLocks noChangeAspect="1" noChangeArrowheads="1"/>
          </p:cNvPicPr>
          <p:nvPr/>
        </p:nvPicPr>
        <p:blipFill>
          <a:blip r:embed="rId4" cstate="print"/>
          <a:srcRect b="6061"/>
          <a:stretch>
            <a:fillRect/>
          </a:stretch>
        </p:blipFill>
        <p:spPr bwMode="auto">
          <a:xfrm>
            <a:off x="5638800" y="2438400"/>
            <a:ext cx="3224367" cy="4038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Сергей\Desktop\LtCWSUTczvY.jpg"/>
          <p:cNvPicPr>
            <a:picLocks noChangeAspect="1" noChangeArrowheads="1"/>
          </p:cNvPicPr>
          <p:nvPr/>
        </p:nvPicPr>
        <p:blipFill>
          <a:blip r:embed="rId3" cstate="print"/>
          <a:srcRect t="21484" b="8203"/>
          <a:stretch>
            <a:fillRect/>
          </a:stretch>
        </p:blipFill>
        <p:spPr bwMode="auto">
          <a:xfrm>
            <a:off x="1905000" y="228600"/>
            <a:ext cx="6629400" cy="62150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Сергей\Desktop\IMG-27ebe2e5920e8bc7d508a159eef26248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5600" y="152400"/>
            <a:ext cx="4654550" cy="65751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38400" y="457200"/>
            <a:ext cx="5715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Акция учеников 6 классов                        «Помощь старшему поколению»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6" name="AutoShape 2" descr="https://zipview.mail.ru/get/d84cd0762e1dbef316bd693462bbe154/b50a85854599ae24cc6f2bd76974653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48" name="AutoShape 4" descr="https://zipview.mail.ru/get/d84cd0762e1dbef316bd693462bbe154/b50a85854599ae24cc6f2bd76974653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51" name="Picture 7" descr="C:\Users\Сергей\Desktop\Петров акци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62400" y="2362200"/>
            <a:ext cx="3145869" cy="4191000"/>
          </a:xfrm>
          <a:prstGeom prst="rect">
            <a:avLst/>
          </a:prstGeom>
          <a:noFill/>
        </p:spPr>
      </p:pic>
      <p:pic>
        <p:nvPicPr>
          <p:cNvPr id="6150" name="Picture 6" descr="C:\Users\Сергей\Desktop\Долматова акция.jpg"/>
          <p:cNvPicPr>
            <a:picLocks noChangeAspect="1" noChangeArrowheads="1"/>
          </p:cNvPicPr>
          <p:nvPr/>
        </p:nvPicPr>
        <p:blipFill>
          <a:blip r:embed="rId4" cstate="print"/>
          <a:srcRect t="26389" b="2778"/>
          <a:stretch>
            <a:fillRect/>
          </a:stretch>
        </p:blipFill>
        <p:spPr bwMode="auto">
          <a:xfrm>
            <a:off x="6553200" y="1371600"/>
            <a:ext cx="2036019" cy="3200400"/>
          </a:xfrm>
          <a:prstGeom prst="rect">
            <a:avLst/>
          </a:prstGeom>
          <a:noFill/>
        </p:spPr>
      </p:pic>
      <p:pic>
        <p:nvPicPr>
          <p:cNvPr id="6149" name="Picture 5" descr="C:\Users\Сергей\Desktop\Горченкова акация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00200" y="1219200"/>
            <a:ext cx="2731770" cy="3657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Сергей\Desktop\Полушин акци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152400"/>
            <a:ext cx="2857500" cy="3810000"/>
          </a:xfrm>
          <a:prstGeom prst="rect">
            <a:avLst/>
          </a:prstGeom>
          <a:noFill/>
        </p:spPr>
      </p:pic>
      <p:pic>
        <p:nvPicPr>
          <p:cNvPr id="5122" name="Picture 2" descr="C:\Users\Сергей\Desktop\Садовский акция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0400" y="3733800"/>
            <a:ext cx="3835400" cy="2876550"/>
          </a:xfrm>
          <a:prstGeom prst="rect">
            <a:avLst/>
          </a:prstGeom>
          <a:noFill/>
        </p:spPr>
      </p:pic>
      <p:pic>
        <p:nvPicPr>
          <p:cNvPr id="5123" name="Picture 3" descr="C:\Users\Сергей\Desktop\Чулкстан акция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10250" y="152400"/>
            <a:ext cx="3143250" cy="4191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2" descr="https://apf.mail.ru/cgi-bin/readmsg?id=16156662402003219296;0;3&amp;exif=1&amp;full=1&amp;x-email=sheripova06%40bk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" name="Рисунок 2" descr="https://sun9-34.userapi.com/impf/T91e6DK-vcCUvr9wU0HQn2L55xrvehqcjdhXHw/rKpGBbBrccQ.jpg?size=1200x1600&amp;quality=96&amp;sign=587a1c9a3fc4f0226c1b14f049b58e19&amp;type=album"/>
          <p:cNvPicPr/>
          <p:nvPr/>
        </p:nvPicPr>
        <p:blipFill>
          <a:blip r:embed="rId3" cstate="print"/>
          <a:srcRect t="6091" b="16939"/>
          <a:stretch>
            <a:fillRect/>
          </a:stretch>
        </p:blipFill>
        <p:spPr bwMode="auto">
          <a:xfrm>
            <a:off x="1752600" y="533400"/>
            <a:ext cx="3251835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https://sun9-33.userapi.com/impf/ZJZw_iVMVpOD6J3Bgb1H02leOGitdI8Ejp7LGA/_oYhvKJibuA.jpg?size=1200x1600&amp;quality=96&amp;sign=9b29895a819cea0093859fbbb52ddd61&amp;type=album"/>
          <p:cNvPicPr/>
          <p:nvPr/>
        </p:nvPicPr>
        <p:blipFill>
          <a:blip r:embed="rId4" cstate="print"/>
          <a:srcRect b="23049"/>
          <a:stretch>
            <a:fillRect/>
          </a:stretch>
        </p:blipFill>
        <p:spPr bwMode="auto">
          <a:xfrm>
            <a:off x="5105400" y="609600"/>
            <a:ext cx="3790950" cy="384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sun9-31.userapi.com/impf/cpMc9YaNDoSXoybQqmU4dGo0HNrOyLExCYLYFQ/KWxTD57MaWU.jpg?size=1200x1600&amp;quality=96&amp;sign=59d116bc6225c8b63df907196be9554d&amp;type=album"/>
          <p:cNvPicPr/>
          <p:nvPr/>
        </p:nvPicPr>
        <p:blipFill>
          <a:blip r:embed="rId5" cstate="print"/>
          <a:srcRect t="13055" b="13952"/>
          <a:stretch>
            <a:fillRect/>
          </a:stretch>
        </p:blipFill>
        <p:spPr bwMode="auto">
          <a:xfrm>
            <a:off x="2895600" y="3657600"/>
            <a:ext cx="3438207" cy="2987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Сергей\Desktop\IMG-ff43142b0f96de5149a80691be916f58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1828800"/>
            <a:ext cx="3086100" cy="4114800"/>
          </a:xfrm>
          <a:prstGeom prst="rect">
            <a:avLst/>
          </a:prstGeom>
          <a:noFill/>
        </p:spPr>
      </p:pic>
      <p:pic>
        <p:nvPicPr>
          <p:cNvPr id="1027" name="Picture 3" descr="C:\Users\Сергей\Desktop\IMG-5562b53f8fef408a4d379c55fb2ed918-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81200" y="457200"/>
            <a:ext cx="3200400" cy="4267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0600" y="152400"/>
            <a:ext cx="7016195" cy="61082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Результаты работы над проектом: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90600" y="1676400"/>
            <a:ext cx="7016195" cy="4581150"/>
          </a:xfrm>
        </p:spPr>
        <p:txBody>
          <a:bodyPr>
            <a:normAutofit fontScale="70000" lnSpcReduction="20000"/>
          </a:bodyPr>
          <a:lstStyle/>
          <a:p>
            <a:pPr lvl="0"/>
            <a:r>
              <a:rPr lang="ru-RU" dirty="0"/>
              <a:t> </a:t>
            </a:r>
            <a:r>
              <a:rPr lang="ru-RU" dirty="0" smtClean="0"/>
              <a:t>Познакомились </a:t>
            </a:r>
            <a:r>
              <a:rPr lang="ru-RU" dirty="0"/>
              <a:t>с понятиями:</a:t>
            </a:r>
            <a:r>
              <a:rPr lang="ru-RU" b="1" dirty="0"/>
              <a:t> вирус. пандемия, </a:t>
            </a:r>
            <a:r>
              <a:rPr lang="ru-RU" b="1" dirty="0" err="1"/>
              <a:t>тепловизор</a:t>
            </a:r>
            <a:r>
              <a:rPr lang="ru-RU" b="1" dirty="0"/>
              <a:t>, </a:t>
            </a:r>
            <a:r>
              <a:rPr lang="ru-RU" b="1" dirty="0" err="1"/>
              <a:t>рециркулятор</a:t>
            </a:r>
            <a:r>
              <a:rPr lang="ru-RU" b="1" dirty="0"/>
              <a:t>, масочный режим, социальная дистанция, термометрия</a:t>
            </a:r>
            <a:r>
              <a:rPr lang="ru-RU" dirty="0"/>
              <a:t>;</a:t>
            </a:r>
            <a:endParaRPr lang="ru-RU" b="1" dirty="0"/>
          </a:p>
          <a:p>
            <a:pPr lvl="0"/>
            <a:r>
              <a:rPr lang="ru-RU" dirty="0" smtClean="0"/>
              <a:t>Собрали </a:t>
            </a:r>
            <a:r>
              <a:rPr lang="ru-RU" dirty="0"/>
              <a:t>данные и </a:t>
            </a:r>
            <a:r>
              <a:rPr lang="ru-RU" dirty="0" smtClean="0"/>
              <a:t>провели </a:t>
            </a:r>
            <a:r>
              <a:rPr lang="ru-RU" dirty="0"/>
              <a:t>сравнительный анализ поведения школьников до пандемии и во время распространения вируса </a:t>
            </a:r>
            <a:r>
              <a:rPr lang="en-US" dirty="0"/>
              <a:t>KOVID</a:t>
            </a:r>
            <a:r>
              <a:rPr lang="ru-RU" dirty="0"/>
              <a:t>-19;</a:t>
            </a:r>
            <a:r>
              <a:rPr lang="ru-RU" b="1" dirty="0"/>
              <a:t> </a:t>
            </a:r>
          </a:p>
          <a:p>
            <a:pPr lvl="0"/>
            <a:r>
              <a:rPr lang="ru-RU" dirty="0" smtClean="0"/>
              <a:t>Провели  исследование изменившихся условий пребывания учеников в школе  </a:t>
            </a:r>
            <a:r>
              <a:rPr lang="ru-RU" dirty="0"/>
              <a:t>и </a:t>
            </a:r>
            <a:r>
              <a:rPr lang="ru-RU" dirty="0" smtClean="0"/>
              <a:t>сделали </a:t>
            </a:r>
            <a:r>
              <a:rPr lang="ru-RU" dirty="0"/>
              <a:t>выводы;</a:t>
            </a:r>
            <a:endParaRPr lang="ru-RU" b="1" dirty="0"/>
          </a:p>
          <a:p>
            <a:pPr lvl="0"/>
            <a:r>
              <a:rPr lang="ru-RU" dirty="0" smtClean="0"/>
              <a:t>Провели </a:t>
            </a:r>
            <a:r>
              <a:rPr lang="ru-RU" dirty="0"/>
              <a:t>конкурс творческих </a:t>
            </a:r>
            <a:r>
              <a:rPr lang="ru-RU" dirty="0" smtClean="0"/>
              <a:t>работ(рисунки, стихи, частушки) </a:t>
            </a:r>
            <a:r>
              <a:rPr lang="ru-RU" dirty="0"/>
              <a:t>«Если хочешь быть </a:t>
            </a:r>
            <a:r>
              <a:rPr lang="ru-RU" dirty="0" smtClean="0"/>
              <a:t>здоров-защищайся!»</a:t>
            </a:r>
            <a:endParaRPr lang="ru-RU" b="1" dirty="0"/>
          </a:p>
          <a:p>
            <a:pPr lvl="0"/>
            <a:r>
              <a:rPr lang="ru-RU" dirty="0"/>
              <a:t> </a:t>
            </a:r>
            <a:r>
              <a:rPr lang="ru-RU" dirty="0" smtClean="0"/>
              <a:t>Провели </a:t>
            </a:r>
            <a:r>
              <a:rPr lang="ru-RU" dirty="0"/>
              <a:t>просветительскую </a:t>
            </a:r>
            <a:r>
              <a:rPr lang="ru-RU" dirty="0" smtClean="0"/>
              <a:t>акцию с одноклассниками и учениками 6 классов «</a:t>
            </a:r>
            <a:r>
              <a:rPr lang="ru-RU" dirty="0"/>
              <a:t>Правила гигиены</a:t>
            </a:r>
            <a:r>
              <a:rPr lang="ru-RU" dirty="0" smtClean="0"/>
              <a:t>»; </a:t>
            </a:r>
            <a:endParaRPr lang="ru-RU" b="1" dirty="0"/>
          </a:p>
          <a:p>
            <a:pPr lvl="0"/>
            <a:r>
              <a:rPr lang="ru-RU" dirty="0"/>
              <a:t> </a:t>
            </a:r>
            <a:r>
              <a:rPr lang="ru-RU" dirty="0" smtClean="0"/>
              <a:t>Провели </a:t>
            </a:r>
            <a:r>
              <a:rPr lang="ru-RU" dirty="0"/>
              <a:t>акцию с </a:t>
            </a:r>
            <a:r>
              <a:rPr lang="ru-RU" dirty="0" smtClean="0"/>
              <a:t> учениками 6 классов                                                          « </a:t>
            </a:r>
            <a:r>
              <a:rPr lang="ru-RU" dirty="0"/>
              <a:t>Наша помощь старшему поколению</a:t>
            </a:r>
            <a:r>
              <a:rPr lang="ru-RU" dirty="0" smtClean="0"/>
              <a:t>»</a:t>
            </a:r>
          </a:p>
          <a:p>
            <a:r>
              <a:rPr lang="ru-RU" dirty="0" smtClean="0"/>
              <a:t>Подготовили советы  на тему: «</a:t>
            </a: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Чтоб </a:t>
            </a:r>
            <a:r>
              <a:rPr lang="en-US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Covid</a:t>
            </a:r>
            <a:r>
              <a:rPr lang="ru-RU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-ом не </a:t>
            </a: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болеть»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65564455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905000" y="838200"/>
            <a:ext cx="6324600" cy="5847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2E3D4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Чтоб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rgbClr val="2E3D4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Covid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2E3D4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rgbClr val="2E3D4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ом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2E3D4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не болеть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2E3D4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Нужно маски нам надеть 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2E3D4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Руки спиртом промывать,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2E3D4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Гигиену соблюдать.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2E3D4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Бабушек и дедушек вы все берегите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2E3D4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гости не ходите, лучше позвоните.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2E3D4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Дистанцию обязательно стоит соблюдать,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2E3D4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Чтобы вирус не успел пристать.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2E3D4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Витамины 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2E3D4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2E3D4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2E3D4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2E3D4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2E3D4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 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2E3D4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надо принимать,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2E3D4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Они помогут нам с вирусом совладать.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2E3D4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Чтоб здоровье укреплять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2E3D4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Нужно спорт в нашу жизнь добавлять.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2E3D4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Паника – наш злейший враг,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2E3D4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Это вы не забывайте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2E3D4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весельем вирус убивайте.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2E3D4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Ведь позитивный человек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2E3D4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Проживёт счастливый век!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05000" y="304800"/>
            <a:ext cx="525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Советы от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Шериповой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Елизаветы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https://i1.wp.com/8doktorov.ru/wp-content/uploads/2020/03/stop-virus.jpg?fit=780%2C628&amp;ssl=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0672" y="4572000"/>
            <a:ext cx="2573328" cy="2071859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 rot="2775036">
            <a:off x="7032732" y="5368220"/>
            <a:ext cx="1743776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СТОП 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Covid-19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9600" y="3048000"/>
            <a:ext cx="7391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s://static.vecteezy.com/system/resources/previews/001/211/753/original/coronavirus-poster-design-with-word-covid-19-and-bad-lungs-vect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95600" y="4038600"/>
            <a:ext cx="2750728" cy="2438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786</TotalTime>
  <Words>505</Words>
  <Application>Microsoft Office PowerPoint</Application>
  <PresentationFormat>Экран (4:3)</PresentationFormat>
  <Paragraphs>104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6" baseType="lpstr">
      <vt:lpstr>Arial</vt:lpstr>
      <vt:lpstr>Calibri</vt:lpstr>
      <vt:lpstr>Times New Roman</vt:lpstr>
      <vt:lpstr>Office Theme</vt:lpstr>
      <vt:lpstr>«Нашествие непрошеного гостя–коронавируса Covid-19»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Свидетели обвинения: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Работа МОУ СШ№30 во время эпидемии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Результаты работы над проектом: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Julian</dc:creator>
  <cp:lastModifiedBy>User</cp:lastModifiedBy>
  <cp:revision>155</cp:revision>
  <dcterms:created xsi:type="dcterms:W3CDTF">2013-08-21T19:17:07Z</dcterms:created>
  <dcterms:modified xsi:type="dcterms:W3CDTF">2022-01-29T17:25:19Z</dcterms:modified>
</cp:coreProperties>
</file>