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83" r:id="rId2"/>
    <p:sldId id="256" r:id="rId3"/>
    <p:sldId id="271" r:id="rId4"/>
    <p:sldId id="258" r:id="rId5"/>
    <p:sldId id="259" r:id="rId6"/>
    <p:sldId id="26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24" autoAdjust="0"/>
  </p:normalViewPr>
  <p:slideViewPr>
    <p:cSldViewPr>
      <p:cViewPr varScale="1">
        <p:scale>
          <a:sx n="82" d="100"/>
          <a:sy n="82" d="100"/>
        </p:scale>
        <p:origin x="893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20B4A6-74F6-4299-8BAD-2EE45C556363}" type="datetimeFigureOut">
              <a:rPr lang="ru-RU" smtClean="0"/>
              <a:pPr/>
              <a:t>07.11.2025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D8D0A4-3309-497F-8F10-76EA874D77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58318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8D0A4-3309-497F-8F10-76EA874D77DA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07.11.2025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07.11.2025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2">
            <a:extLst>
              <a:ext uri="{FF2B5EF4-FFF2-40B4-BE49-F238E27FC236}">
                <a16:creationId xmlns:a16="http://schemas.microsoft.com/office/drawing/2014/main" id="{D56DD8BF-FFC0-33FA-7835-0E6610B4F052}"/>
              </a:ext>
            </a:extLst>
          </p:cNvPr>
          <p:cNvSpPr/>
          <p:nvPr/>
        </p:nvSpPr>
        <p:spPr>
          <a:xfrm>
            <a:off x="143508" y="2067744"/>
            <a:ext cx="8856984" cy="44644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ct val="120000"/>
              </a:lnSpc>
            </a:pPr>
            <a:r>
              <a:rPr lang="ru-RU" sz="3600" b="1" i="1" dirty="0">
                <a:solidFill>
                  <a:srgbClr val="3B3535"/>
                </a:solidFill>
                <a:latin typeface="Arial" panose="020B0604020202020204" pitchFamily="34" charset="0"/>
                <a:ea typeface="Sora Light" pitchFamily="34" charset="-122"/>
                <a:cs typeface="Arial" panose="020B0604020202020204" pitchFamily="34" charset="0"/>
              </a:rPr>
              <a:t>Семинар «Ремесленные традиции как хранители культуры семьи»</a:t>
            </a:r>
          </a:p>
          <a:p>
            <a:pPr algn="ctr">
              <a:lnSpc>
                <a:spcPct val="150000"/>
              </a:lnSpc>
            </a:pPr>
            <a:r>
              <a:rPr lang="ru-RU" sz="2800" b="1" i="1" dirty="0">
                <a:solidFill>
                  <a:srgbClr val="3B3535"/>
                </a:solidFill>
                <a:latin typeface="Arial" panose="020B0604020202020204" pitchFamily="34" charset="0"/>
                <a:ea typeface="Sora Light" pitchFamily="34" charset="-122"/>
                <a:cs typeface="Arial" panose="020B0604020202020204" pitchFamily="34" charset="0"/>
              </a:rPr>
              <a:t>в рамках реализации деятельности региональной инновационной площадки «Сокровищница семейных традиций»</a:t>
            </a:r>
          </a:p>
          <a:p>
            <a:pPr algn="ctr">
              <a:lnSpc>
                <a:spcPct val="150000"/>
              </a:lnSpc>
            </a:pPr>
            <a:endParaRPr lang="ru-RU" sz="2800" b="1" i="1" dirty="0">
              <a:solidFill>
                <a:srgbClr val="3B3535"/>
              </a:solidFill>
              <a:latin typeface="Arial" panose="020B0604020202020204" pitchFamily="34" charset="0"/>
              <a:ea typeface="Sora Light" pitchFamily="34" charset="-122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ru-RU" sz="2800" b="1" i="1" dirty="0">
                <a:solidFill>
                  <a:srgbClr val="3B3535"/>
                </a:solidFill>
                <a:latin typeface="Arial" panose="020B0604020202020204" pitchFamily="34" charset="0"/>
                <a:ea typeface="Sora Light" pitchFamily="34" charset="-122"/>
                <a:cs typeface="Arial" panose="020B0604020202020204" pitchFamily="34" charset="0"/>
              </a:rPr>
              <a:t>07 ноября 2025 г. </a:t>
            </a:r>
          </a:p>
        </p:txBody>
      </p:sp>
      <p:pic>
        <p:nvPicPr>
          <p:cNvPr id="5" name="Image 2" descr="preencoded.png">
            <a:extLst>
              <a:ext uri="{FF2B5EF4-FFF2-40B4-BE49-F238E27FC236}">
                <a16:creationId xmlns:a16="http://schemas.microsoft.com/office/drawing/2014/main" id="{9AA047C4-1612-810A-F358-BE0F35E055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332656"/>
            <a:ext cx="3963563" cy="1703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161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80939d92791f42747e7d919b1e1f60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"/>
            <a:ext cx="8858280" cy="8863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b="1" dirty="0">
              <a:solidFill>
                <a:schemeClr val="bg1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b="1" dirty="0">
              <a:solidFill>
                <a:schemeClr val="bg1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b="1" dirty="0">
              <a:solidFill>
                <a:schemeClr val="bg1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b="1" dirty="0">
              <a:solidFill>
                <a:schemeClr val="bg1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Совместное творчество в семье: психологические аспекты и влияние на взаимосвязь с поколений.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b="1" dirty="0">
              <a:solidFill>
                <a:schemeClr val="bg1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b="1" dirty="0">
              <a:solidFill>
                <a:schemeClr val="bg1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b="1" dirty="0">
              <a:solidFill>
                <a:schemeClr val="bg1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algn="r"/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Осипова Александра Александров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на, </a:t>
            </a:r>
          </a:p>
          <a:p>
            <a:pPr algn="r"/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педагог дополнительного образования,</a:t>
            </a:r>
          </a:p>
          <a:p>
            <a:pPr algn="r"/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педагог-психолог,</a:t>
            </a:r>
          </a:p>
          <a:p>
            <a:pPr algn="ctr"/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Самара, 2025</a:t>
            </a:r>
          </a:p>
          <a:p>
            <a:pPr algn="r"/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b="1" dirty="0">
              <a:solidFill>
                <a:schemeClr val="bg1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1538" y="500042"/>
            <a:ext cx="6858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МБУ ДО «ЦДО </a:t>
            </a:r>
            <a:r>
              <a:rPr lang="ru-RU" sz="2000" b="1" dirty="0">
                <a:solidFill>
                  <a:schemeClr val="bg1"/>
                </a:solidFill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lang="ru-RU" sz="2000" b="1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Красноглинский</a:t>
            </a:r>
            <a:r>
              <a:rPr lang="ru-RU" sz="2000" b="1" dirty="0">
                <a:solidFill>
                  <a:schemeClr val="bg1"/>
                </a:solidFill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г.о. Самара</a:t>
            </a:r>
            <a:endParaRPr lang="ru-RU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57158" y="928670"/>
            <a:ext cx="77153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0" y="150017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214282" y="357166"/>
            <a:ext cx="842962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1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b="1" i="1" dirty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1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b="1" i="1" dirty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1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b="1" i="1" dirty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1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b="1" i="1" dirty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1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7620" y="128586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1" name="Рисунок 10" descr="259bc7205d9d18d3379450c70e1b9bb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57158" y="857232"/>
            <a:ext cx="857256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Совместное творчество в семье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— это форма организации досуга, которая способствует укреплению отношений между детьми и взрослыми, развитию навыков и талантов. Такие занятия могут включать рисование, лепку, кулинарию, музыку и танцы, рукоделие и другие виды творчества. 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«Ничто так не сближает, как совместное творчество, совместный поиск, совместные неудачи и находки, когда два совершенно разных человека вдруг как бы сливаются в единое целое, начинают чувствовать и пронимать друг друга так точно и так мгновенно, как никогда не чувствовали и не понимали своих близких.» </a:t>
            </a:r>
          </a:p>
          <a:p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Юрий Вяземский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57158" y="928670"/>
            <a:ext cx="86439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0" y="150017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4286248" y="92867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500034" y="0"/>
            <a:ext cx="807249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</a:t>
            </a:r>
            <a:endParaRPr kumimoji="0" lang="ru-RU" sz="2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259bc7205d9d18d3379450c70e1b9bb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85720" y="500042"/>
            <a:ext cx="85725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Творчество – предмет изучения разных мыслителей, философов и других учёных во все времена, ведь оно может быть многогранно и неоднозначно, оно вбирает в себя практически все аспекты человеческой сущности: фантазию, умозаключения, потребность в эстетическом удовольствии, психологической разрядке.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Рисунок 12" descr="IMG-7e552bb5d6d33f85a7fa57b74860e8bc-V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7664" y="2143116"/>
            <a:ext cx="5544616" cy="4214818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357158" y="928670"/>
            <a:ext cx="86439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0" y="150017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214282" y="500042"/>
            <a:ext cx="878684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400" b="0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259bc7205d9d18d3379450c70e1b9bb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" y="1000108"/>
            <a:ext cx="842968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Совместное творчество содействует объединению, укреплению семьи, вовлекает и объединяет детей и взрослых разного поколения в творческий процесс, который невозможен без плодотворного, тесного общении всех его участников. Оно позволяет детям окунуться в мир взрослых людей, а взрослым – гораздо лучше понять мир своего ребёнка, глубже в него проникнуть. 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sz="2400" b="1" i="1" dirty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Совместная работа, творчество, общение друг с другом помогает создавать неповторимые уникальные «шедевры», при этом взрослые и дети становятся командой, единым целым, вступают в настоящее творческое взаимодействие</a:t>
            </a:r>
            <a:endParaRPr lang="ru-RU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34" y="4143380"/>
            <a:ext cx="7854696" cy="17526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57158" y="928670"/>
            <a:ext cx="86439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0" y="150017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pic>
        <p:nvPicPr>
          <p:cNvPr id="9" name="Рисунок 8" descr="259bc7205d9d18d3379450c70e1b9bb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85720" y="357166"/>
            <a:ext cx="821537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i="1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Внеся </a:t>
            </a:r>
            <a:r>
              <a:rPr lang="ru-RU" b="1" i="1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творческие занятия в повседневную жизнь становится прекрасным способом проводить время вместе со своими детьми и развивать их фантазию, </a:t>
            </a:r>
            <a:r>
              <a:rPr lang="ru-RU" b="1" i="1" dirty="0" err="1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креативность</a:t>
            </a:r>
            <a:r>
              <a:rPr lang="ru-RU" b="1" i="1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 координацию движений.</a:t>
            </a:r>
            <a:endParaRPr lang="ru-RU" b="1" i="1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Кроме того, это отличный способ укрепить связь внутри семьи и создать множество незабываемых моментов. Дети видя, что родители чем-то увлечены, получают удовольствие от</a:t>
            </a:r>
            <a:r>
              <a:rPr lang="ru-RU" sz="2000" b="1" i="1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творческого процесса.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IMG-60a6d97c9cc86985ee62fe24d423ec92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2357430"/>
            <a:ext cx="5500726" cy="407196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34" y="4143380"/>
            <a:ext cx="7854696" cy="17526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57158" y="928670"/>
            <a:ext cx="86439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0" y="150017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285720" y="357166"/>
            <a:ext cx="82153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i="1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259bc7205d9d18d3379450c70e1b9bb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85720" y="500042"/>
            <a:ext cx="8501122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Чем творчество может быть полезно для ваших отношений:</a:t>
            </a:r>
            <a:b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•Приятное времяпрепровождение.</a:t>
            </a:r>
            <a:b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• Совместная деятельность очень сближает и развивает обоих участников.</a:t>
            </a:r>
            <a:b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• Когда мама и папа (бабушка и дедушка) рядом и включены в процесс вместе с ребенком, он чувствует, что он любим!</a:t>
            </a:r>
            <a:b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• Вы можете стать для ребенка другом, если не просто присутствуете, а делаете вместе.</a:t>
            </a:r>
            <a:b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• Ребенок чувствует, что вам можно доверять, т.к. вы искренне проявляете интерес к его детским делам.</a:t>
            </a:r>
          </a:p>
          <a:p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• Творчество – хороший способ воспитывать в ребенке черту характера – доводить дело до конца.</a:t>
            </a:r>
          </a:p>
          <a:p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• Создание чего-то нового дает ребенку ощущение собственной значимости (Я МОГУ!)</a:t>
            </a:r>
            <a:b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• Если вы расставляете детские поделки в доме, вешаете рисунки на зеркала, шкафы или у вас есть для это специальная полка в зале (не в детской комнате) – это дает ребенку ощущение, что его в вашей семье уважают и принимают за равного.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357158" y="928670"/>
            <a:ext cx="86439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0" y="150017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214282" y="500042"/>
            <a:ext cx="878684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400" b="0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259bc7205d9d18d3379450c70e1b9bb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57158" y="214290"/>
            <a:ext cx="828680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Некоторые рекомендации по взаимодействию с ребёнком в процессе творчества:</a:t>
            </a:r>
          </a:p>
          <a:p>
            <a:pPr lvl="0"/>
            <a:r>
              <a:rPr lang="ru-RU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Поощрять творческую инициативу</a:t>
            </a: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Если ребёнок хочет изготовить поделку или воплотить в жизнь какую-то фантазию, нужно помочь ему это сделать. При этом не следует заставлять ребёнка или делать всё за него.  </a:t>
            </a:r>
          </a:p>
          <a:p>
            <a:pPr lvl="0"/>
            <a:r>
              <a:rPr lang="ru-RU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Поддерживать интерес к занятию</a:t>
            </a: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Если ребёнок бросает творчество после первой неудачи, нужно предложить ему другие способы достижения желаемого.  </a:t>
            </a:r>
          </a:p>
          <a:p>
            <a:pPr lvl="0"/>
            <a:r>
              <a:rPr lang="ru-RU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Объяснять, что делается и зачем</a:t>
            </a: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Можно заниматься творческим процессом рядом с ребёнком и понемногу рассказывать ему о том, что делается и зачем.  </a:t>
            </a:r>
          </a:p>
          <a:p>
            <a:pPr lvl="0"/>
            <a:r>
              <a:rPr lang="ru-RU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Восхищаться творчеством</a:t>
            </a: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Важно с раннего детства показывать ребёнку, что творчество естественно и приносит удовольствие.  </a:t>
            </a:r>
          </a:p>
          <a:p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Совместное творчество детей и родителей благотворно влияет на развитие ребёнка и формирование тёплых доверительных отношений в семье.  </a:t>
            </a:r>
          </a:p>
          <a:p>
            <a:endParaRPr lang="ru-RU" dirty="0"/>
          </a:p>
        </p:txBody>
      </p:sp>
      <p:pic>
        <p:nvPicPr>
          <p:cNvPr id="11" name="Рисунок 10" descr="kpDZzM429WM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3" y="4643446"/>
            <a:ext cx="8215371" cy="2038077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357158" y="928670"/>
            <a:ext cx="86439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0" y="150017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214282" y="500042"/>
            <a:ext cx="878684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400" b="0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259bc7205d9d18d3379450c70e1b9bb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42910" y="714356"/>
            <a:ext cx="864399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Творческие занятия положительно влияют на развитие личности ребёнка, например:</a:t>
            </a:r>
          </a:p>
          <a:p>
            <a:pPr lvl="0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Развивают </a:t>
            </a:r>
            <a:r>
              <a:rPr lang="ru-RU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мышление</a:t>
            </a: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Во время творческого процесса ребёнок полагается на зрительные, двигательные, мускульно-осязаемые анализаторы. Это способствует развитию внимания, памяти, учит ребёнка думать и анализировать.</a:t>
            </a:r>
          </a:p>
          <a:p>
            <a:pPr lvl="0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Развивают </a:t>
            </a:r>
            <a:r>
              <a:rPr lang="ru-RU" b="1" u="sng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креативность</a:t>
            </a: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Творчество помогает мыслить нестандартно, по-новому связывать вместе разные идеи.</a:t>
            </a:r>
          </a:p>
          <a:p>
            <a:pPr lvl="0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Развивают </a:t>
            </a:r>
            <a:r>
              <a:rPr lang="ru-RU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концентрацию</a:t>
            </a: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упорство и стойкость. Через создание чего-то нового ребёнок осознаёт, на что способен, учится решать проблемы, ищет новые способы достижения результатов.</a:t>
            </a:r>
          </a:p>
          <a:p>
            <a:pPr lvl="0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Развивают </a:t>
            </a:r>
            <a:r>
              <a:rPr lang="ru-RU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эстетическое видение</a:t>
            </a: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Дети изучают реальность глазами, учатся видеть прекрасное и выражать себя через творчество.</a:t>
            </a:r>
          </a:p>
          <a:p>
            <a:pPr lvl="0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Развивают </a:t>
            </a:r>
            <a:r>
              <a:rPr lang="ru-RU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эмоциональный интеллект</a:t>
            </a: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Творчество помогает ребёнку контролировать свои чувства и исследовать их, что даёт возможность познать себя, выпустить накопившуюся энергию и ощутить спокойствие.</a:t>
            </a:r>
          </a:p>
          <a:p>
            <a:pPr lvl="0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Развивают </a:t>
            </a:r>
            <a:r>
              <a:rPr lang="ru-RU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навыки общения</a:t>
            </a: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Когда дети работают вместе в области искусства и творчества, они учатся делиться, взаимодействовать с другими, нести ответственность и выражать себя.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57158" y="928670"/>
            <a:ext cx="86439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0" y="150017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214282" y="500042"/>
            <a:ext cx="878684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400" b="0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259bc7205d9d18d3379450c70e1b9bb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42844" y="285728"/>
            <a:ext cx="87154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При совместном творчестве с детьми родителям важно проявлять терпение, понимание, деликатность, доброту и веру. </a:t>
            </a:r>
          </a:p>
          <a:p>
            <a:pPr algn="ctr"/>
            <a:endParaRPr lang="ru-RU" sz="2000" dirty="0">
              <a:solidFill>
                <a:schemeClr val="bg1"/>
              </a:solidFill>
            </a:endParaRPr>
          </a:p>
          <a:p>
            <a:pPr algn="ctr"/>
            <a:r>
              <a:rPr lang="ru-RU" sz="2000" dirty="0">
                <a:solidFill>
                  <a:schemeClr val="bg1"/>
                </a:solidFill>
              </a:rPr>
              <a:t>Таким образом, </a:t>
            </a:r>
            <a:r>
              <a:rPr lang="ru-RU" sz="2000" b="1" dirty="0">
                <a:solidFill>
                  <a:schemeClr val="bg1"/>
                </a:solidFill>
              </a:rPr>
              <a:t>творчество</a:t>
            </a:r>
            <a:r>
              <a:rPr lang="ru-RU" sz="2000" dirty="0">
                <a:solidFill>
                  <a:schemeClr val="bg1"/>
                </a:solidFill>
              </a:rPr>
              <a:t> — это не «развлечение», а важнейший инструмент развития личности ребёнка.  </a:t>
            </a:r>
          </a:p>
          <a:p>
            <a:r>
              <a:rPr lang="ru-RU" sz="2000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12" name="Рисунок 11" descr="IMG-d4e0970ce437c1d14d9ad3874078a46f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1928802"/>
            <a:ext cx="7500990" cy="4782753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357158" y="928670"/>
            <a:ext cx="86439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0" y="150017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214282" y="500042"/>
            <a:ext cx="878684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400" b="0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259bc7205d9d18d3379450c70e1b9bb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57158" y="428604"/>
            <a:ext cx="8429684" cy="6390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Совместное творчество может положительно влиять на взаимоотношения поколений, по мнению психологов. Некоторые преимущества:</a:t>
            </a:r>
          </a:p>
          <a:p>
            <a:pPr lvl="0"/>
            <a:r>
              <a:rPr lang="ru-RU" sz="20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Развитие коммуникативных навыков</a:t>
            </a: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Совместные занятия, такие как рисование, музыка, театр, помогают укреплять эмоциональную связь между членами семьи.</a:t>
            </a:r>
          </a:p>
          <a:p>
            <a:pPr lvl="0"/>
            <a:r>
              <a:rPr lang="ru-RU" sz="20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Творческое самовыражение</a:t>
            </a: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Оно позволяет каждому члену семьи выразить свои чувства и мысли, что способствует лучшему пониманию и уважению друг к другу.</a:t>
            </a:r>
          </a:p>
          <a:p>
            <a:pPr lvl="0"/>
            <a:r>
              <a:rPr lang="ru-RU" sz="20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Создание традиций</a:t>
            </a: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Регулярные семейные художественные проекты могут стать традицией, которая будет объединять на долгие годы.</a:t>
            </a:r>
          </a:p>
          <a:p>
            <a:pPr lvl="0"/>
            <a:r>
              <a:rPr lang="ru-RU" sz="20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Обмен знаниями и опытом</a:t>
            </a: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Старшее поколение может передать молодым людям свой опыт, а младшее, в свою очередь, может принести новые идеи и перспективы.</a:t>
            </a:r>
          </a:p>
          <a:p>
            <a:pPr lvl="0"/>
            <a:r>
              <a:rPr lang="ru-RU" sz="20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Усиление </a:t>
            </a:r>
            <a:r>
              <a:rPr lang="ru-RU" sz="2000" b="1" u="sng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креативности</a:t>
            </a:r>
            <a:r>
              <a:rPr lang="ru-RU" sz="20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и инновации</a:t>
            </a: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Комбинация идей и подходов между поколениями может способствовать созданию новых, </a:t>
            </a:r>
            <a:r>
              <a:rPr lang="ru-RU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креативных</a:t>
            </a: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решений.</a:t>
            </a:r>
          </a:p>
          <a:p>
            <a:pPr lvl="0"/>
            <a:r>
              <a:rPr lang="ru-RU" sz="20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Защита и сохранение культурного наследия</a:t>
            </a: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Совместное творчество позволяет убедиться, что культурные ценности сохраняются и передаются дальше.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357158" y="928670"/>
            <a:ext cx="86439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0" y="150017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214282" y="500042"/>
            <a:ext cx="878684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400" b="0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259bc7205d9d18d3379450c70e1b9bb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28596" y="928670"/>
            <a:ext cx="8072494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Чтобы начать совместное творчество, можно следовать таким советам психолога:</a:t>
            </a:r>
          </a:p>
          <a:p>
            <a:pPr lvl="0"/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Выбрать вид творчества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Можно начать с простых занятий, которые будут интересны всем членам семьи.</a:t>
            </a:r>
          </a:p>
          <a:p>
            <a:pPr lvl="0"/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Создать пространство. Можно выделить специальное место для занятий искусством, например, уголок в гостиной или отдельную комнату.</a:t>
            </a:r>
          </a:p>
          <a:p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Начать с малого. Не обязательно сразу браться за сложные проекты.</a:t>
            </a:r>
          </a:p>
          <a:p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Общие рекомендации по общению с ребёнком.</a:t>
            </a:r>
          </a:p>
          <a:p>
            <a:r>
              <a:rPr lang="ru-RU" sz="20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Фразы, которые не следует говорить при совместном творчестве.</a:t>
            </a:r>
          </a:p>
          <a:p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Некоторые слова, которых стоит избегать в разговоре с ребёнком:</a:t>
            </a:r>
          </a:p>
          <a:p>
            <a:pPr lvl="0"/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Фразы осуждения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Например: «Что ты натворил», «Всё неправильно», «Ты виноват». Такие высказывания провоцируют защитную реакцию — агрессию, отрицание или глубокую печаль.</a:t>
            </a:r>
          </a:p>
          <a:p>
            <a:pPr lvl="0"/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357158" y="928670"/>
            <a:ext cx="86439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0" y="150017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214282" y="500042"/>
            <a:ext cx="878684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400" b="0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259bc7205d9d18d3379450c70e1b9bb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" y="142852"/>
            <a:ext cx="864399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Манипуляции через страх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даже с добрыми намерениями. Например, угрозы вроде «Вот придёт отец — получишь» или выдумки «Не будешь слушаться — улечу птичкой». Такие фразы разрушают доверие.</a:t>
            </a:r>
          </a:p>
          <a:p>
            <a:pPr lvl="0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Насмешки над чувствами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Например, унизительные замечания «Что, опять нюни распустил?» или грубые слова «Прекрати реветь, как маленький!». Такие выражения разрушают эмоциональное здоровье.</a:t>
            </a:r>
          </a:p>
          <a:p>
            <a:pPr lvl="0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Жалобы на сложности </a:t>
            </a:r>
            <a:r>
              <a:rPr lang="ru-RU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родительства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Например, высказывания «Из-за тебя я ничего не успеваю» или резкие слова «Когда же ты, наконец, оставишь меня в покое!».</a:t>
            </a:r>
          </a:p>
          <a:p>
            <a:pPr lvl="0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Обесценивание способностей ребёнка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Например, фразы «Ты слишком мал для этого» или «Сиди тихо, пока взрослые разговаривают». Такие слова убивают инициативу.</a:t>
            </a:r>
          </a:p>
          <a:p>
            <a:endParaRPr lang="ru-RU" dirty="0"/>
          </a:p>
        </p:txBody>
      </p:sp>
      <p:pic>
        <p:nvPicPr>
          <p:cNvPr id="11" name="Рисунок 10" descr="выставка-рукоделия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3786190"/>
            <a:ext cx="8286808" cy="2928958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357158" y="928670"/>
            <a:ext cx="86439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0" y="150017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214282" y="500042"/>
            <a:ext cx="878684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400" b="0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259bc7205d9d18d3379450c70e1b9bb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57158" y="428604"/>
            <a:ext cx="85011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Психологи рекомендуют родителям вести себя с детьми при совместном творчестве, не заставлять ребёнка, но и не делать всё за него. </a:t>
            </a:r>
          </a:p>
        </p:txBody>
      </p:sp>
      <p:pic>
        <p:nvPicPr>
          <p:cNvPr id="15" name="Рисунок 14" descr="IMG-8fb13db4782ab8e3bf921e2f8310eaed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62" y="1500174"/>
            <a:ext cx="7429552" cy="5023163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57158" y="928670"/>
            <a:ext cx="86439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0" y="150017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214282" y="500042"/>
            <a:ext cx="878684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400" b="0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259bc7205d9d18d3379450c70e1b9bb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928662" y="928670"/>
            <a:ext cx="6572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500034" y="428604"/>
            <a:ext cx="8143932" cy="6390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Некоторые ошибки, которые могут допустить родители при совместном творчестве с детьми:</a:t>
            </a:r>
          </a:p>
          <a:p>
            <a:r>
              <a:rPr lang="ru-RU" sz="20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Ожидания не соответствуют возрасту ребёнка</a:t>
            </a: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Занятия должны быть короткими по времени, так как внимания ребёнка хватает всего на несколько минут.  </a:t>
            </a:r>
          </a:p>
          <a:p>
            <a:r>
              <a:rPr lang="ru-RU" sz="20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Жёсткий контроль и навязывание</a:t>
            </a: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Занятия из-под палки вряд ли принесут радость. Нужно быть гибким, импровизировать и искать то, что будет интересно обоим. </a:t>
            </a:r>
          </a:p>
          <a:p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Цель занятий — научить. В процессе творчества нужно не учить ребёнка, а показывать ему возможности — разные материалы, приёмы, формы занятия и способы применения.  </a:t>
            </a:r>
          </a:p>
          <a:p>
            <a:r>
              <a:rPr lang="ru-RU" sz="20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Критика.</a:t>
            </a: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Если критиковать ребёнка, можно отбить у него желание и интерес. У ребёнка может сформироваться страх проявлять инициативу, страх ошибки, неуверенность в себе и шаблонное мышление. </a:t>
            </a:r>
          </a:p>
          <a:p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Отношение к занятиям </a:t>
            </a: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Нужно просто играть, импровизировать, экспериментировать и дарить радость ребёнку.  Ограничение творческих занятий однообразными материалами и видами творчества. Важно помнить о разнообразии направлений развития ребёнка. 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57158" y="928670"/>
            <a:ext cx="86439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0" y="150017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214282" y="500042"/>
            <a:ext cx="878684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400" b="0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259bc7205d9d18d3379450c70e1b9bb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928662" y="928670"/>
            <a:ext cx="6572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785786" y="214290"/>
            <a:ext cx="7500990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Таким образом, если хотя бы раз в неделю (а лучше чаще) уделять время для совместного творчества, то ваш ребенок никогда не будет чувствовать себя отстраненным и ненужным, в семье появятся общие интересы, а юный творец обязательно проявит себя в будущем.</a:t>
            </a:r>
          </a:p>
          <a:p>
            <a:endParaRPr lang="ru-RU" dirty="0"/>
          </a:p>
        </p:txBody>
      </p:sp>
      <p:pic>
        <p:nvPicPr>
          <p:cNvPr id="12" name="Рисунок 11" descr="IMG-060a6cb4aafef5e36fb6a8fad36898ed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2071678"/>
            <a:ext cx="6929486" cy="4429156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357158" y="928670"/>
            <a:ext cx="86439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0" y="150017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214282" y="500042"/>
            <a:ext cx="878684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400" b="0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80939d92791f42747e7d919b1e1f60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142976" y="2357430"/>
            <a:ext cx="7000924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Спасибо за внимание </a:t>
            </a:r>
          </a:p>
          <a:p>
            <a:pPr algn="ctr"/>
            <a:r>
              <a:rPr lang="ru-RU" sz="4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успехов Вам в совместном творчестве!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187</TotalTime>
  <Words>1485</Words>
  <Application>Microsoft Office PowerPoint</Application>
  <PresentationFormat>Экран (4:3)</PresentationFormat>
  <Paragraphs>155</Paragraphs>
  <Slides>17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Психолог</dc:creator>
  <cp:lastModifiedBy>Вероника Миронович</cp:lastModifiedBy>
  <cp:revision>33</cp:revision>
  <dcterms:created xsi:type="dcterms:W3CDTF">2025-10-29T07:36:58Z</dcterms:created>
  <dcterms:modified xsi:type="dcterms:W3CDTF">2025-11-07T05:51:02Z</dcterms:modified>
</cp:coreProperties>
</file>