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2" r:id="rId4"/>
    <p:sldId id="261" r:id="rId5"/>
    <p:sldId id="264" r:id="rId6"/>
    <p:sldId id="265" r:id="rId7"/>
    <p:sldId id="266" r:id="rId8"/>
    <p:sldId id="267" r:id="rId9"/>
    <p:sldId id="263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60" r:id="rId19"/>
    <p:sldId id="258" r:id="rId20"/>
    <p:sldId id="277" r:id="rId21"/>
    <p:sldId id="276" r:id="rId22"/>
    <p:sldId id="259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8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1E706-F906-4E08-8253-D797AFF459C9}" type="datetimeFigureOut">
              <a:rPr lang="ru-RU" smtClean="0"/>
              <a:pPr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37F93-5FF9-4006-9A4B-321B24E1D3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4.xml"/><Relationship Id="rId18" Type="http://schemas.openxmlformats.org/officeDocument/2006/relationships/slide" Target="slide11.xml"/><Relationship Id="rId3" Type="http://schemas.openxmlformats.org/officeDocument/2006/relationships/slide" Target="slide24.xml"/><Relationship Id="rId21" Type="http://schemas.openxmlformats.org/officeDocument/2006/relationships/slide" Target="slide21.xml"/><Relationship Id="rId7" Type="http://schemas.openxmlformats.org/officeDocument/2006/relationships/slide" Target="slide8.xml"/><Relationship Id="rId12" Type="http://schemas.openxmlformats.org/officeDocument/2006/relationships/slide" Target="slide9.xml"/><Relationship Id="rId17" Type="http://schemas.openxmlformats.org/officeDocument/2006/relationships/slide" Target="slide10.xml"/><Relationship Id="rId25" Type="http://schemas.openxmlformats.org/officeDocument/2006/relationships/slide" Target="slide22.xml"/><Relationship Id="rId2" Type="http://schemas.openxmlformats.org/officeDocument/2006/relationships/slide" Target="slide23.xml"/><Relationship Id="rId16" Type="http://schemas.openxmlformats.org/officeDocument/2006/relationships/slide" Target="slide7.xml"/><Relationship Id="rId20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slide" Target="slide14.xml"/><Relationship Id="rId24" Type="http://schemas.openxmlformats.org/officeDocument/2006/relationships/slide" Target="slide17.xml"/><Relationship Id="rId5" Type="http://schemas.openxmlformats.org/officeDocument/2006/relationships/slide" Target="slide26.xml"/><Relationship Id="rId15" Type="http://schemas.openxmlformats.org/officeDocument/2006/relationships/slide" Target="slide6.xml"/><Relationship Id="rId23" Type="http://schemas.openxmlformats.org/officeDocument/2006/relationships/slide" Target="slide16.xml"/><Relationship Id="rId10" Type="http://schemas.openxmlformats.org/officeDocument/2006/relationships/slide" Target="slide19.xml"/><Relationship Id="rId19" Type="http://schemas.openxmlformats.org/officeDocument/2006/relationships/slide" Target="slide12.xml"/><Relationship Id="rId4" Type="http://schemas.openxmlformats.org/officeDocument/2006/relationships/slide" Target="slide25.xml"/><Relationship Id="rId9" Type="http://schemas.openxmlformats.org/officeDocument/2006/relationships/slide" Target="slide18.xml"/><Relationship Id="rId14" Type="http://schemas.openxmlformats.org/officeDocument/2006/relationships/slide" Target="slide5.xml"/><Relationship Id="rId22" Type="http://schemas.openxmlformats.org/officeDocument/2006/relationships/slide" Target="slide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785793"/>
            <a:ext cx="928694" cy="135732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785793"/>
            <a:ext cx="928694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500298" y="785793"/>
            <a:ext cx="928694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643306" y="785793"/>
            <a:ext cx="928694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786314" y="785793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857884" y="785793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929454" y="785793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001024" y="785793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000232" y="2786057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286116" y="2786057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572000" y="2786057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786446" y="2786057"/>
            <a:ext cx="857256" cy="13573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285720" y="785796"/>
            <a:ext cx="571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П</a:t>
            </a:r>
            <a:endParaRPr lang="ru-RU" sz="8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500166" y="785796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Р</a:t>
            </a:r>
            <a:endParaRPr lang="ru-RU" sz="8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643174" y="785796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А</a:t>
            </a:r>
            <a:endParaRPr lang="ru-RU" sz="8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786182" y="785796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В</a:t>
            </a:r>
            <a:endParaRPr lang="ru-RU" sz="80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786314" y="785796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О</a:t>
            </a:r>
            <a:endParaRPr lang="ru-RU" sz="80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929322" y="785796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/>
              <a:t>В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00892" y="785796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/>
              <a:t>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072462" y="785796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Я</a:t>
            </a:r>
            <a:endParaRPr lang="ru-RU" sz="80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071670" y="2786060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И</a:t>
            </a:r>
            <a:endParaRPr lang="ru-RU" sz="8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428992" y="2786060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Г</a:t>
            </a:r>
            <a:endParaRPr lang="ru-RU" sz="8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643438" y="2786060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/>
              <a:t>Р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57884" y="2786060"/>
            <a:ext cx="571504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А</a:t>
            </a:r>
            <a:endParaRPr lang="ru-RU" sz="8000" b="1" dirty="0"/>
          </a:p>
        </p:txBody>
      </p:sp>
      <p:sp>
        <p:nvSpPr>
          <p:cNvPr id="33" name="Стрелка вправо 32">
            <a:hlinkClick r:id="rId2" action="ppaction://hlinksldjump"/>
          </p:cNvPr>
          <p:cNvSpPr/>
          <p:nvPr/>
        </p:nvSpPr>
        <p:spPr>
          <a:xfrm>
            <a:off x="7358082" y="5929331"/>
            <a:ext cx="1214446" cy="71438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785786" y="5357826"/>
            <a:ext cx="7786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Чтобы  узнать описание задания наведи курсор на категорию. Переход по категориям с помощью мышки и знака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" name="Рисунок 39" descr="1682635841_papik-pro-p-ukazatelnii-palets-smail-png-4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20000"/>
          </a:blip>
          <a:srcRect l="27083" t="12500" r="27083" b="12500"/>
          <a:stretch>
            <a:fillRect/>
          </a:stretch>
        </p:blipFill>
        <p:spPr>
          <a:xfrm>
            <a:off x="5286380" y="5643578"/>
            <a:ext cx="504034" cy="8247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</p:pic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285720" y="714357"/>
            <a:ext cx="2500330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285720" y="2214554"/>
            <a:ext cx="2500330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285720" y="3714753"/>
            <a:ext cx="2500330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285720" y="5143513"/>
            <a:ext cx="2500330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3071802" y="714357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</p:cNvPr>
          <p:cNvSpPr/>
          <p:nvPr/>
        </p:nvSpPr>
        <p:spPr>
          <a:xfrm>
            <a:off x="3071802" y="2214554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>
            <a:hlinkClick r:id="rId8" action="ppaction://hlinksldjump"/>
          </p:cNvPr>
          <p:cNvSpPr/>
          <p:nvPr/>
        </p:nvSpPr>
        <p:spPr>
          <a:xfrm>
            <a:off x="3071802" y="371475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>
            <a:hlinkClick r:id="rId9" action="ppaction://hlinksldjump"/>
          </p:cNvPr>
          <p:cNvSpPr/>
          <p:nvPr/>
        </p:nvSpPr>
        <p:spPr>
          <a:xfrm>
            <a:off x="3071802" y="514351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</p:cNvPr>
          <p:cNvSpPr/>
          <p:nvPr/>
        </p:nvSpPr>
        <p:spPr>
          <a:xfrm>
            <a:off x="4286248" y="514351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</p:cNvPr>
          <p:cNvSpPr/>
          <p:nvPr/>
        </p:nvSpPr>
        <p:spPr>
          <a:xfrm>
            <a:off x="4286248" y="371475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>
            <a:hlinkClick r:id="rId12" action="ppaction://hlinksldjump"/>
          </p:cNvPr>
          <p:cNvSpPr/>
          <p:nvPr/>
        </p:nvSpPr>
        <p:spPr>
          <a:xfrm>
            <a:off x="4286248" y="2214554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>
            <a:hlinkClick r:id="rId13" action="ppaction://hlinksldjump"/>
          </p:cNvPr>
          <p:cNvSpPr/>
          <p:nvPr/>
        </p:nvSpPr>
        <p:spPr>
          <a:xfrm>
            <a:off x="4286248" y="714357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</p:cNvPr>
          <p:cNvSpPr/>
          <p:nvPr/>
        </p:nvSpPr>
        <p:spPr>
          <a:xfrm>
            <a:off x="5500694" y="714357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</p:cNvPr>
          <p:cNvSpPr/>
          <p:nvPr/>
        </p:nvSpPr>
        <p:spPr>
          <a:xfrm>
            <a:off x="6715140" y="714357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6" action="ppaction://hlinksldjump"/>
          </p:cNvPr>
          <p:cNvSpPr/>
          <p:nvPr/>
        </p:nvSpPr>
        <p:spPr>
          <a:xfrm>
            <a:off x="7929586" y="714357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7" action="ppaction://hlinksldjump"/>
          </p:cNvPr>
          <p:cNvSpPr/>
          <p:nvPr/>
        </p:nvSpPr>
        <p:spPr>
          <a:xfrm>
            <a:off x="5500694" y="2214554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>
            <a:hlinkClick r:id="rId18" action="ppaction://hlinksldjump"/>
          </p:cNvPr>
          <p:cNvSpPr/>
          <p:nvPr/>
        </p:nvSpPr>
        <p:spPr>
          <a:xfrm>
            <a:off x="6715140" y="2214554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>
            <a:hlinkClick r:id="rId19" action="ppaction://hlinksldjump"/>
          </p:cNvPr>
          <p:cNvSpPr/>
          <p:nvPr/>
        </p:nvSpPr>
        <p:spPr>
          <a:xfrm>
            <a:off x="7929586" y="2214554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20" action="ppaction://hlinksldjump"/>
          </p:cNvPr>
          <p:cNvSpPr/>
          <p:nvPr/>
        </p:nvSpPr>
        <p:spPr>
          <a:xfrm>
            <a:off x="5500694" y="371475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>
            <a:hlinkClick r:id="rId21" action="ppaction://hlinksldjump"/>
          </p:cNvPr>
          <p:cNvSpPr/>
          <p:nvPr/>
        </p:nvSpPr>
        <p:spPr>
          <a:xfrm>
            <a:off x="5500694" y="514351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2" action="ppaction://hlinksldjump"/>
          </p:cNvPr>
          <p:cNvSpPr/>
          <p:nvPr/>
        </p:nvSpPr>
        <p:spPr>
          <a:xfrm>
            <a:off x="6715140" y="514351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3" action="ppaction://hlinksldjump"/>
          </p:cNvPr>
          <p:cNvSpPr/>
          <p:nvPr/>
        </p:nvSpPr>
        <p:spPr>
          <a:xfrm>
            <a:off x="6715140" y="371475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>
            <a:hlinkClick r:id="rId24" action="ppaction://hlinksldjump"/>
          </p:cNvPr>
          <p:cNvSpPr/>
          <p:nvPr/>
        </p:nvSpPr>
        <p:spPr>
          <a:xfrm>
            <a:off x="7929586" y="371475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hlinkClick r:id="rId25" action="ppaction://hlinksldjump"/>
          </p:cNvPr>
          <p:cNvSpPr/>
          <p:nvPr/>
        </p:nvSpPr>
        <p:spPr>
          <a:xfrm>
            <a:off x="7929586" y="5143513"/>
            <a:ext cx="928694" cy="9286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3286116" y="1000108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29124" y="1000108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150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43570" y="1000108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929454" y="1000108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250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43900" y="1000108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14678" y="2500305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429124" y="2500305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150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15008" y="2500305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858016" y="2500305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250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072462" y="2500305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286116" y="400050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429124" y="400050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150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15008" y="400050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58016" y="400050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250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143900" y="400050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214678" y="542926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500562" y="542926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715008" y="542926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29454" y="542926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143900" y="5429264"/>
            <a:ext cx="571504" cy="40011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8596" y="928671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Имею право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28596" y="2143118"/>
            <a:ext cx="22145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Права или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обязанности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8596" y="3929067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Угадай-ка!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42844" y="5143514"/>
            <a:ext cx="27146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Ситуационные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2_1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1214421"/>
            <a:ext cx="4929222" cy="310030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7-конечная звезда 1">
            <a:hlinkClick r:id="rId3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hlinkClick r:id="rId3" action="ppaction://hlinksldjump"/>
          </p:cNvPr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357169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Lucida Console" pitchFamily="49" charset="0"/>
              </a:rPr>
              <a:t>Какое право изображено?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7-конечная звезда 2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62642c48a11aaa141f4751c746db3ec9.png"/>
          <p:cNvPicPr>
            <a:picLocks noChangeAspect="1"/>
          </p:cNvPicPr>
          <p:nvPr/>
        </p:nvPicPr>
        <p:blipFill>
          <a:blip r:embed="rId3"/>
          <a:srcRect l="15500" t="4324" r="14349" b="4555"/>
          <a:stretch>
            <a:fillRect/>
          </a:stretch>
        </p:blipFill>
        <p:spPr>
          <a:xfrm>
            <a:off x="2928926" y="1214423"/>
            <a:ext cx="3143272" cy="42862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57422" y="357169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Lucida Console" pitchFamily="49" charset="0"/>
              </a:rPr>
              <a:t>Какое право изображено?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357169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Lucida Console" pitchFamily="49" charset="0"/>
              </a:rPr>
              <a:t>Какое право изображено?</a:t>
            </a:r>
          </a:p>
          <a:p>
            <a:pPr algn="ctr"/>
            <a:endParaRPr lang="ru-RU" dirty="0"/>
          </a:p>
        </p:txBody>
      </p:sp>
      <p:pic>
        <p:nvPicPr>
          <p:cNvPr id="5" name="Рисунок 4" descr="288619-dlya-malyshey-dom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2" y="1071546"/>
            <a:ext cx="2891357" cy="2643183"/>
          </a:xfrm>
          <a:prstGeom prst="rect">
            <a:avLst/>
          </a:prstGeom>
        </p:spPr>
      </p:pic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357169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Lucida Console" pitchFamily="49" charset="0"/>
              </a:rPr>
              <a:t>Какое право изображено?</a:t>
            </a:r>
          </a:p>
          <a:p>
            <a:pPr algn="ctr"/>
            <a:endParaRPr lang="ru-RU" dirty="0"/>
          </a:p>
        </p:txBody>
      </p:sp>
      <p:pic>
        <p:nvPicPr>
          <p:cNvPr id="5" name="Рисунок 4" descr="oad-iblock-a7b-4964f409-33fb-11e8-9916-1cc1dee987cb_3296ead7-33fc-11e8-9916-1cc1dee987cb-resize1-800x80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928669"/>
            <a:ext cx="3357562" cy="3357563"/>
          </a:xfrm>
          <a:prstGeom prst="rect">
            <a:avLst/>
          </a:prstGeom>
        </p:spPr>
      </p:pic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357169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Lucida Console" pitchFamily="49" charset="0"/>
              </a:rPr>
              <a:t>Какое право изображено?</a:t>
            </a:r>
          </a:p>
          <a:p>
            <a:pPr algn="ctr"/>
            <a:endParaRPr lang="ru-RU" dirty="0"/>
          </a:p>
        </p:txBody>
      </p:sp>
      <p:pic>
        <p:nvPicPr>
          <p:cNvPr id="5" name="Рисунок 4" descr="1676724815_gas-kvas-com-p-aptechka-detskii-risunok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7" y="928671"/>
            <a:ext cx="4201278" cy="3286148"/>
          </a:xfrm>
          <a:prstGeom prst="rect">
            <a:avLst/>
          </a:prstGeom>
        </p:spPr>
      </p:pic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428604"/>
            <a:ext cx="79296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Получение бесплатного общего образования?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714489"/>
            <a:ext cx="7929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Соблюдение устава школы?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79296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Посещать мероприятия в школе?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79296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Носить школьную форму?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79296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Выполнение требований работников школы?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642919"/>
            <a:ext cx="78581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этой сказке маленькую героиню преследовали неудачи. Не смотря на свободное передвижение по лесу, свободу слова и мысли, она подверглась дискриминации, на ее жизнь было совершено покушение, а ее бабушка лишилась права на неприкосновенность жилища. Как звали эту героиню?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642919"/>
            <a:ext cx="78581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Герой этой сказки содержится в неволе. Он потерял сестру, на его жизнь покушалась ведьма, нарушая его право на личную неприкосновенность и жизнь. Как зовут этого героя?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642919"/>
            <a:ext cx="78581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Она родилась в знатной семье, но старшие сестры жестоко с ней обращались, нарушали ее права, заставляли ее прислуживать им</a:t>
            </a:r>
          </a:p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(т.е. рабство, подневольный труд). Как звали эту героиню?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642919"/>
            <a:ext cx="78581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Этот герой многих русских сказок постоянно нарушал права других, покушался на их жизнь, содержал в рабстве, подвергал жестокому обращению, посягал на неприкосновенность жилища, вмешивался в личную жизнь других героев. Как зовут этого героя?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642920"/>
            <a:ext cx="78581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Этот герой русской народной сказки потерял жилище из-за одной коварной особы, претерпел унижение, и жестокое обращение, пока самозванка не была выставлена из дома. Как зовут этого героя?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44" y="142852"/>
            <a:ext cx="87868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Ситуация 1</a:t>
            </a:r>
          </a:p>
          <a:p>
            <a:pPr algn="ctr"/>
            <a:r>
              <a:rPr lang="ru-RU" sz="4000" dirty="0" smtClean="0"/>
              <a:t>На урок ученица пришла в неприличном виде: короткая юбка, блузка с глубоким вырезом, чрезмерное использование косметики. Учитель сделал замечание…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Вопрос: </a:t>
            </a:r>
            <a:r>
              <a:rPr lang="ru-RU" sz="4000" dirty="0" smtClean="0"/>
              <a:t>Как вы оцениваете данные действия? Нарушил ли учитель права на индивидуальность?</a:t>
            </a:r>
            <a:endParaRPr lang="ru-RU" sz="4000" dirty="0"/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357166"/>
            <a:ext cx="807249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Ситуация 2</a:t>
            </a:r>
          </a:p>
          <a:p>
            <a:pPr algn="ctr"/>
            <a:r>
              <a:rPr lang="ru-RU" sz="4000" dirty="0" smtClean="0"/>
              <a:t>На улице шестнадцатилетние парни пристают к прохожим, нарушают общественный порядок и спокойствие.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Вопрос: </a:t>
            </a:r>
            <a:r>
              <a:rPr lang="ru-RU" sz="4000" dirty="0" smtClean="0"/>
              <a:t>Как вы оцениваете данные действия и можно ли этих подростков наказать?</a:t>
            </a:r>
            <a:endParaRPr lang="ru-RU" sz="4000" dirty="0"/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214290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Ситуация 3</a:t>
            </a:r>
          </a:p>
          <a:p>
            <a:pPr algn="ctr"/>
            <a:r>
              <a:rPr lang="ru-RU" sz="3600" dirty="0" smtClean="0"/>
              <a:t>Марина завела дневник, в который записывала свои самые сокровенные мысли. Она его приносила в школу и держала в портфеле. И вот однажды одноклассники- мальчишки вытащили дневник, прочитали его и стали дразнить Марину.</a:t>
            </a:r>
          </a:p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Вопрос: </a:t>
            </a:r>
            <a:r>
              <a:rPr lang="ru-RU" sz="3600" dirty="0" smtClean="0"/>
              <a:t>Почему были не правы мальчики?</a:t>
            </a:r>
            <a:endParaRPr lang="ru-RU" sz="3600" dirty="0"/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1142984"/>
            <a:ext cx="728667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Задание для двух команд.</a:t>
            </a:r>
          </a:p>
          <a:p>
            <a:pPr algn="ctr"/>
            <a:r>
              <a:rPr lang="ru-RU" sz="4000" dirty="0" smtClean="0"/>
              <a:t>Права вы все свои знаете! А теперь мы проверим знаете ли вы свои обязанности.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Вопрос: </a:t>
            </a:r>
            <a:r>
              <a:rPr lang="ru-RU" sz="4000" dirty="0" smtClean="0"/>
              <a:t>Перечислите все свои обязанности.</a:t>
            </a:r>
            <a:endParaRPr lang="ru-RU" sz="4000" dirty="0"/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42852"/>
            <a:ext cx="821537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Ситуация 4</a:t>
            </a:r>
          </a:p>
          <a:p>
            <a:pPr algn="ctr"/>
            <a:r>
              <a:rPr lang="ru-RU" sz="3600" dirty="0" smtClean="0"/>
              <a:t>Между одноклассниками Женей и Кириллом произошел спор, после которого мальчики подрались. В результате у Жени был сломан нос, а Кирилл получил удар в живот. Рядом находившийся Артем не остановил драку.</a:t>
            </a:r>
          </a:p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Вопрос: </a:t>
            </a:r>
            <a:r>
              <a:rPr lang="ru-RU" sz="3600" dirty="0" smtClean="0"/>
              <a:t>Какие обязанности и права были нарушены?</a:t>
            </a:r>
            <a:endParaRPr lang="ru-RU" sz="3600" dirty="0"/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642919"/>
            <a:ext cx="785818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В этой категории , вам нужно догадаться, что это за права изображены на рисунке.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42853"/>
            <a:ext cx="864399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Ваши права и обязанности, как учеников прописаны в Уставе школы. В этой категории, вам нужно ответить на вопрос, право это или ваша обязанность.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642919"/>
            <a:ext cx="78581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В этой категории вам нужно угадать по описанию о каком герое идет речь?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>
            <a:hlinkClick r:id="rId2" action="ppaction://hlinksldjump"/>
          </p:cNvPr>
          <p:cNvSpPr/>
          <p:nvPr/>
        </p:nvSpPr>
        <p:spPr>
          <a:xfrm>
            <a:off x="3428992" y="5643579"/>
            <a:ext cx="1714512" cy="857256"/>
          </a:xfrm>
          <a:prstGeom prst="star7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3714744" y="5929331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ВОПРОСАМ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42854"/>
            <a:ext cx="9144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В данной категории , вам предлагаются различные ситуации, которые вы можете обсудить с командой и дать правильный ответ.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603</Words>
  <Application>Microsoft Office PowerPoint</Application>
  <PresentationFormat>Экран (4:3)</PresentationFormat>
  <Paragraphs>96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46</cp:revision>
  <dcterms:created xsi:type="dcterms:W3CDTF">2024-02-01T09:10:57Z</dcterms:created>
  <dcterms:modified xsi:type="dcterms:W3CDTF">2024-02-02T11:57:42Z</dcterms:modified>
</cp:coreProperties>
</file>