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16"/>
  </p:notesMasterIdLst>
  <p:sldIdLst>
    <p:sldId id="256" r:id="rId2"/>
    <p:sldId id="280" r:id="rId3"/>
    <p:sldId id="281" r:id="rId4"/>
    <p:sldId id="269" r:id="rId5"/>
    <p:sldId id="259" r:id="rId6"/>
    <p:sldId id="260" r:id="rId7"/>
    <p:sldId id="262" r:id="rId8"/>
    <p:sldId id="282" r:id="rId9"/>
    <p:sldId id="270" r:id="rId10"/>
    <p:sldId id="271" r:id="rId11"/>
    <p:sldId id="272" r:id="rId12"/>
    <p:sldId id="274" r:id="rId13"/>
    <p:sldId id="275" r:id="rId14"/>
    <p:sldId id="268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EB5CD5-9FC9-44EE-AEB3-B7B933F40D0A}" type="datetimeFigureOut">
              <a:rPr lang="ru-RU" smtClean="0"/>
              <a:pPr/>
              <a:t>04.05.2021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85E1E4-42D2-4D4C-9D66-A8BC9057EBF6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57402403-CB62-4B5A-BB78-56E53D4A201F}" type="datetime1">
              <a:rPr lang="ru-RU" smtClean="0"/>
              <a:pPr/>
              <a:t>04.05.2021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1B9163F-52B9-4703-8A5F-AE8BE3350CD9}" type="datetime1">
              <a:rPr lang="ru-RU" smtClean="0"/>
              <a:pPr/>
              <a:t>04.05.2021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C9CAD18-1FA6-4CB9-B085-86CE906C084A}" type="datetime1">
              <a:rPr lang="ru-RU" smtClean="0"/>
              <a:pPr/>
              <a:t>04.05.2021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6C47EED-E21A-4912-9F53-3AA1A15416CD}" type="datetime1">
              <a:rPr lang="ru-RU" smtClean="0"/>
              <a:pPr/>
              <a:t>04.05.2021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31FCC86-AFB1-4456-8743-EFC56E9CFB29}" type="datetime1">
              <a:rPr lang="ru-RU" smtClean="0"/>
              <a:pPr/>
              <a:t>04.05.2021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6D4BE2F-47F3-4E8D-921A-F74E37BE3399}" type="datetime1">
              <a:rPr lang="ru-RU" smtClean="0"/>
              <a:pPr/>
              <a:t>04.05.2021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9F003F39-2FEF-4864-84C7-1CC1BFC6CF86}" type="datetime1">
              <a:rPr lang="ru-RU" smtClean="0"/>
              <a:pPr/>
              <a:t>04.05.2021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A673EF9-6B79-428E-8173-C6ED90203CD9}" type="datetime1">
              <a:rPr lang="ru-RU" smtClean="0"/>
              <a:pPr/>
              <a:t>04.05.2021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881618A-CC0A-4CC3-A93F-31DFF8DBE84A}" type="datetime1">
              <a:rPr lang="ru-RU" smtClean="0"/>
              <a:pPr/>
              <a:t>04.05.2021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57CF74-4394-4E50-8B3F-36C448F97661}" type="datetime1">
              <a:rPr lang="ru-RU" smtClean="0"/>
              <a:pPr/>
              <a:t>04.05.2021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6F7CF749-B961-442B-9D5A-6D2F6980AFAC}" type="datetime1">
              <a:rPr lang="ru-RU" smtClean="0"/>
              <a:pPr/>
              <a:t>04.05.2021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51A60E8D-0218-423E-8A0B-D91D7336C52F}" type="datetime1">
              <a:rPr lang="ru-RU" smtClean="0"/>
              <a:pPr/>
              <a:t>04.05.2021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0" y="1214422"/>
            <a:ext cx="2786050" cy="5643578"/>
          </a:xfrm>
        </p:spPr>
        <p:txBody>
          <a:bodyPr/>
          <a:lstStyle/>
          <a:p>
            <a:pPr algn="ctr"/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Зрительная гимнастика как </a:t>
            </a:r>
            <a:r>
              <a:rPr lang="ru-RU" sz="2000" dirty="0" err="1" smtClean="0">
                <a:solidFill>
                  <a:schemeClr val="accent5">
                    <a:lumMod val="50000"/>
                  </a:schemeClr>
                </a:solidFill>
              </a:rPr>
              <a:t>здоровье-сберегающая</a:t>
            </a: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 технология, 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  <a:t>направленная на коррекцию и профилактику нарушений зрения детей дошкольного возраста</a:t>
            </a:r>
            <a:br>
              <a:rPr lang="ru-RU" sz="2000" dirty="0" smtClean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r>
              <a:rPr lang="ru-RU" sz="2800" dirty="0" smtClean="0"/>
              <a:t/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357686" y="3539864"/>
            <a:ext cx="4572032" cy="2818094"/>
          </a:xfrm>
        </p:spPr>
        <p:txBody>
          <a:bodyPr/>
          <a:lstStyle/>
          <a:p>
            <a:pPr algn="just"/>
            <a:r>
              <a:rPr lang="ru-RU" dirty="0" smtClean="0"/>
              <a:t>«Все, что влияет на целое, влияет на часть, все, что влияет на часть, влияет на целое, а посему всякая болезнь организма отражается на органе зрения и каждая болезнь глаз отражается на организме». </a:t>
            </a:r>
          </a:p>
          <a:p>
            <a:r>
              <a:rPr lang="ru-RU" sz="1800" dirty="0" smtClean="0"/>
              <a:t>Поль Бер (фр., доктор медицины)</a:t>
            </a:r>
            <a:endParaRPr lang="ru-RU" sz="1800" dirty="0"/>
          </a:p>
        </p:txBody>
      </p:sp>
      <p:pic>
        <p:nvPicPr>
          <p:cNvPr id="3074" name="Picture 2" descr="E:\результаты 7\detskie-medicinskie-ochki-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68" y="214290"/>
            <a:ext cx="4357718" cy="29531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500042"/>
            <a:ext cx="7239000" cy="595569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400" dirty="0" smtClean="0">
                <a:solidFill>
                  <a:schemeClr val="accent5">
                    <a:lumMod val="50000"/>
                  </a:schemeClr>
                </a:solidFill>
              </a:rPr>
              <a:t>Согласно статистике, проблемы со зрением выявляются у одного ребенка из 20 детей дошкольного возраста и у одного из четырех школьников. В связи с тем, что многие неприятности со зрением как раз и начинаются в раннем возрасте, очень важно, чтобы ребенок получал должный уход за своими глазами. Нарушения зрения могут иметь серьезные последствия, равно как отрицательно влиять на способности к обучению, успеваемость в школе, и даже на особенности характера. </a:t>
            </a: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2</a:t>
            </a:fld>
            <a:endParaRPr lang="ru-RU"/>
          </a:p>
        </p:txBody>
      </p:sp>
      <p:pic>
        <p:nvPicPr>
          <p:cNvPr id="5" name="Picture 2" descr="E:\результаты 7\bren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8086" y="4618574"/>
            <a:ext cx="3875814" cy="195369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6186502" cy="5357850"/>
          </a:xfrm>
        </p:spPr>
        <p:txBody>
          <a:bodyPr>
            <a:normAutofit/>
          </a:bodyPr>
          <a:lstStyle/>
          <a:p>
            <a:r>
              <a:rPr lang="ru-RU" sz="2400" i="1" dirty="0" smtClean="0">
                <a:solidFill>
                  <a:schemeClr val="accent2">
                    <a:lumMod val="50000"/>
                  </a:schemeClr>
                </a:solidFill>
              </a:rPr>
              <a:t>Компоненты лечебно-восстановительной и коррекционно-развивающей работы  с детьми с нарушениями зрения:</a:t>
            </a:r>
            <a:r>
              <a:rPr lang="ru-RU" sz="2400" i="1" dirty="0" smtClean="0"/>
              <a:t/>
            </a:r>
            <a:br>
              <a:rPr lang="ru-RU" sz="2400" i="1" dirty="0" smtClean="0"/>
            </a:br>
            <a:r>
              <a:rPr lang="ru-RU" sz="2400" i="1" dirty="0" smtClean="0"/>
              <a:t>1) офтальмологическое лечение</a:t>
            </a:r>
            <a:br>
              <a:rPr lang="ru-RU" sz="2400" i="1" dirty="0" smtClean="0"/>
            </a:br>
            <a:r>
              <a:rPr lang="ru-RU" sz="2400" i="1" dirty="0" smtClean="0"/>
              <a:t>2) очковая коррекция</a:t>
            </a:r>
            <a:br>
              <a:rPr lang="ru-RU" sz="2400" i="1" dirty="0" smtClean="0"/>
            </a:br>
            <a:r>
              <a:rPr lang="ru-RU" sz="2400" i="1" dirty="0" smtClean="0"/>
              <a:t>3) коррекционно-развивающие занятия по развитию зрительного восприятия</a:t>
            </a:r>
            <a:br>
              <a:rPr lang="ru-RU" sz="2400" i="1" dirty="0" smtClean="0"/>
            </a:br>
            <a:r>
              <a:rPr lang="ru-RU" sz="2400" i="1" dirty="0" smtClean="0"/>
              <a:t>4) зрительная гимнастика </a:t>
            </a:r>
            <a:r>
              <a:rPr lang="ru-RU" sz="1800" i="1" dirty="0" smtClean="0"/>
              <a:t/>
            </a:r>
            <a:br>
              <a:rPr lang="ru-RU" sz="1800" i="1" dirty="0" smtClean="0"/>
            </a:br>
            <a:endParaRPr lang="ru-RU" sz="1800" i="1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158" y="428604"/>
            <a:ext cx="7215238" cy="6098570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1800" dirty="0" smtClean="0"/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endParaRPr lang="ru-RU" sz="1800" dirty="0" smtClean="0"/>
          </a:p>
          <a:p>
            <a:pPr>
              <a:buNone/>
            </a:pPr>
            <a:endParaRPr lang="ru-RU" sz="1800" i="1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5" name="Picture 2" descr="E:\результаты 7\zaryadka-dlya-glaz-detej-e14724969159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57884" y="214290"/>
            <a:ext cx="2123820" cy="2455281"/>
          </a:xfrm>
          <a:prstGeom prst="rect">
            <a:avLst/>
          </a:prstGeom>
          <a:noFill/>
          <a:ln w="76200">
            <a:solidFill>
              <a:srgbClr val="009900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7239000" cy="785818"/>
          </a:xfrm>
        </p:spPr>
        <p:txBody>
          <a:bodyPr>
            <a:noAutofit/>
          </a:bodyPr>
          <a:lstStyle/>
          <a:p>
            <a:r>
              <a:rPr lang="ru-RU" sz="1600" dirty="0" smtClean="0"/>
              <a:t>Зрительная гимнастика -  </a:t>
            </a:r>
            <a:r>
              <a:rPr lang="ru-RU" sz="1600" b="0" dirty="0" smtClean="0"/>
              <a:t>это метод коррекции, развития и  профилактики зрительных функций. Применение зрительной гимнастики помогает решать следующие задачи:</a:t>
            </a:r>
            <a:endParaRPr lang="ru-RU" sz="16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42984"/>
            <a:ext cx="7215206" cy="5715016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v"/>
            </a:pPr>
            <a:r>
              <a:rPr lang="ru-RU" sz="1900" b="1" u="sng" dirty="0" smtClean="0"/>
              <a:t>Снятие зрительного напряжения, повышение зрительной работоспособности</a:t>
            </a:r>
          </a:p>
          <a:p>
            <a:pPr>
              <a:buFont typeface="Wingdings" pitchFamily="2" charset="2"/>
              <a:buChar char="v"/>
            </a:pPr>
            <a:r>
              <a:rPr lang="ru-RU" sz="1900" b="1" u="sng" dirty="0" smtClean="0"/>
              <a:t>Укрепление </a:t>
            </a:r>
            <a:r>
              <a:rPr lang="ru-RU" sz="1900" b="1" u="sng" dirty="0" err="1" smtClean="0"/>
              <a:t>глазодвигательных</a:t>
            </a:r>
            <a:r>
              <a:rPr lang="ru-RU" sz="1900" b="1" u="sng" dirty="0" smtClean="0"/>
              <a:t> мышц.</a:t>
            </a:r>
            <a:r>
              <a:rPr lang="ru-RU" sz="1900" dirty="0" smtClean="0"/>
              <a:t> Различные системы тренинга зрения очень полезны, так как они тренируют мышцы, управляющие движениями глаз, глаза получают возможность свободно двигаться, глазные мышцы сохраняют эластичность и гибкость до преклонного возраста </a:t>
            </a:r>
          </a:p>
          <a:p>
            <a:pPr>
              <a:buFont typeface="Wingdings" pitchFamily="2" charset="2"/>
              <a:buChar char="v"/>
            </a:pPr>
            <a:r>
              <a:rPr lang="ru-RU" sz="1900" b="1" u="sng" dirty="0" smtClean="0"/>
              <a:t>Улучшение циркуляции крови и внутриглазной жидкости. </a:t>
            </a:r>
            <a:r>
              <a:rPr lang="ru-RU" sz="1900" dirty="0" smtClean="0"/>
              <a:t>Активизируют кровообращение в данной области и способствуют поступлению в ткани глаза достаточного количества кислорода и, следовательно, хорошо снимают умственное утомление</a:t>
            </a:r>
          </a:p>
          <a:p>
            <a:pPr>
              <a:buFont typeface="Wingdings" pitchFamily="2" charset="2"/>
              <a:buChar char="v"/>
            </a:pPr>
            <a:r>
              <a:rPr lang="ru-RU" sz="1900" dirty="0" smtClean="0"/>
              <a:t>Систематическое, комплексное  выполнение зрительных гимнастик улучшает многие важнейшие зрительные функции (расширяется поле зрения, улучшается аккомодация, глазомер, острота зрения, уменьшается угол косоглазия и многое другое), способствует предупреждению нарушений зрения и развития глазных  заболеваний</a:t>
            </a:r>
          </a:p>
          <a:p>
            <a:pPr>
              <a:buFont typeface="Wingdings" pitchFamily="2" charset="2"/>
              <a:buChar char="v"/>
            </a:pPr>
            <a:r>
              <a:rPr lang="ru-RU" sz="1900" dirty="0" smtClean="0"/>
              <a:t>Формирует у детей представление о необходимости заботиться о своем здоровье, о важности зрения.</a:t>
            </a:r>
          </a:p>
          <a:p>
            <a:endParaRPr lang="ru-RU" sz="19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500042"/>
            <a:ext cx="2357454" cy="2214578"/>
          </a:xfrm>
        </p:spPr>
        <p:txBody>
          <a:bodyPr>
            <a:normAutofit/>
          </a:bodyPr>
          <a:lstStyle/>
          <a:p>
            <a:r>
              <a:rPr lang="ru-RU" sz="2400" i="1" u="sng" dirty="0" smtClean="0"/>
              <a:t>правила проведения упражнений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786050" y="285728"/>
            <a:ext cx="5357850" cy="6429420"/>
          </a:xfrm>
        </p:spPr>
        <p:txBody>
          <a:bodyPr>
            <a:normAutofit fontScale="70000" lnSpcReduction="20000"/>
          </a:bodyPr>
          <a:lstStyle/>
          <a:p>
            <a:pPr>
              <a:buFont typeface="Wingdings" pitchFamily="2" charset="2"/>
              <a:buChar char="v"/>
            </a:pPr>
            <a:r>
              <a:rPr lang="ru-RU" dirty="0" smtClean="0"/>
              <a:t> 1. Упражнения лучше всего начинать с простых движений, постепенно увеличивая их сложность и скорость.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    2. Во время выполнения упражнений (если это особо не оговорено) необходимо снимать очки.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    3. Во время упражнений сидеть надо прямо, свободно, не напрягаясь, голову не опускать, шея должна составлять с позвоночником прямую линию, плечи расслаблены и опущены.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    4. При выполнении упражнений следует помнить о том, что работающие мышцы интенсивно поглощают кислород. Восстановление утомленной мышцы до нормы возможно только при условии достаточного поступления кислорода к тканям мышцы, поэтому во время выполнения упражнений необходимо глубоко дышать.</a:t>
            </a:r>
          </a:p>
          <a:p>
            <a:pPr>
              <a:buFont typeface="Wingdings" pitchFamily="2" charset="2"/>
              <a:buChar char="v"/>
            </a:pPr>
            <a:r>
              <a:rPr lang="ru-RU" dirty="0" smtClean="0"/>
              <a:t>     5. Никогда не делать усилий увидеть объект, кроме как в упражнениях, где это особо оговорено. </a:t>
            </a:r>
          </a:p>
          <a:p>
            <a:pPr>
              <a:buFont typeface="Wingdings" pitchFamily="2" charset="2"/>
              <a:buChar char="v"/>
            </a:pPr>
            <a:r>
              <a:rPr lang="ru-RU" b="1" i="1" dirty="0" smtClean="0"/>
              <a:t>    </a:t>
            </a:r>
            <a:r>
              <a:rPr lang="ru-RU" b="1" i="1" u="sng" dirty="0" smtClean="0"/>
              <a:t> 6. Самое главное правило – регулярность воздействий!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5</a:t>
            </a:fld>
            <a:endParaRPr lang="ru-RU"/>
          </a:p>
        </p:txBody>
      </p:sp>
      <p:pic>
        <p:nvPicPr>
          <p:cNvPr id="7" name="Picture 4" descr="E:\результаты 7\hello_html_529d79ce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7098" y="3929066"/>
            <a:ext cx="2823148" cy="18573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3471858" cy="394316"/>
          </a:xfrm>
        </p:spPr>
        <p:txBody>
          <a:bodyPr>
            <a:normAutofit/>
          </a:bodyPr>
          <a:lstStyle/>
          <a:p>
            <a:r>
              <a:rPr lang="ru-RU" sz="2400" dirty="0" smtClean="0"/>
              <a:t>О пользе моргания</a:t>
            </a: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785794"/>
            <a:ext cx="7543824" cy="6072206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ru-RU" dirty="0" smtClean="0"/>
              <a:t>   </a:t>
            </a:r>
            <a:r>
              <a:rPr lang="ru-RU" dirty="0" smtClean="0">
                <a:solidFill>
                  <a:srgbClr val="C00000"/>
                </a:solidFill>
              </a:rPr>
              <a:t>При моргании выполняются следующие важные процессы, способствующие расслаблению и регенерации глаз:</a:t>
            </a:r>
          </a:p>
          <a:p>
            <a:r>
              <a:rPr lang="ru-RU" dirty="0" smtClean="0"/>
              <a:t>   - поверхность глазного яблока равномерно увлажняется и очищается при помощи слезной жидкости; благодаря слезам взгляд становится более ясным;</a:t>
            </a:r>
          </a:p>
          <a:p>
            <a:r>
              <a:rPr lang="ru-RU" dirty="0" smtClean="0"/>
              <a:t>   - глаза восстанавливают свои функции, перебивается непрерывное смотрение, сглаживаются попытки глаз разглядеть плохо видимый объект, таким образом, предотвращается перенапряжение глаз;</a:t>
            </a:r>
          </a:p>
          <a:p>
            <a:r>
              <a:rPr lang="ru-RU" dirty="0" smtClean="0"/>
              <a:t>    - моргание на короткое время прерывает информационный поток, направляющийся от глаз к зрительному центру в головном мозге. Возникает пауза, оказывающая на глаза благотворное расслабляющее воздействие.</a:t>
            </a:r>
          </a:p>
          <a:p>
            <a:pPr algn="r">
              <a:buNone/>
            </a:pPr>
            <a:r>
              <a:rPr lang="ru-RU" sz="2800" dirty="0" smtClean="0"/>
              <a:t>  </a:t>
            </a:r>
            <a:r>
              <a:rPr lang="ru-RU" dirty="0" smtClean="0">
                <a:solidFill>
                  <a:srgbClr val="C00000"/>
                </a:solidFill>
              </a:rPr>
              <a:t>В ненапряженном состоянии глаза с нормальным зрением моргают примерно каждые 3 секунды, то есть около 20 раз в минуту. Напряженные, усталые глаза, имеют тенденцию смотреть в одну точку. Глаза почти не двигаются и в итоге слишком редко моргают.</a:t>
            </a:r>
            <a:endParaRPr lang="ru-RU" sz="2800" dirty="0" smtClean="0">
              <a:solidFill>
                <a:srgbClr val="C00000"/>
              </a:solidFill>
            </a:endParaRPr>
          </a:p>
          <a:p>
            <a:r>
              <a:rPr lang="ru-RU" dirty="0" smtClean="0"/>
              <a:t>Моргание должно быть легким, плавным и свободным, как движение крыльев бабочки. </a:t>
            </a:r>
          </a:p>
          <a:p>
            <a:r>
              <a:rPr lang="ru-RU" dirty="0" smtClean="0"/>
              <a:t>Если во время напряженной работы вы внезапно почувствовали утомление и неприятные ощущения в глазах, поморгайте несколько раз и глубоко подышите, ваше зрение станет зорче, а взгляд – яснее.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6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394448"/>
          </a:xfrm>
        </p:spPr>
        <p:txBody>
          <a:bodyPr>
            <a:noAutofit/>
          </a:bodyPr>
          <a:lstStyle/>
          <a:p>
            <a:r>
              <a:rPr lang="ru-RU" sz="1600" dirty="0" smtClean="0"/>
              <a:t>С детьми дошкольного возраста зрительную гимнастику необходимо проводить в течение 3-5 минут несколько раз в день. На занятиях, где ведущим является зрительный анализатор, гимнастика для глаз необходима так же, как и </a:t>
            </a:r>
            <a:r>
              <a:rPr lang="ru-RU" sz="1600" dirty="0" err="1" smtClean="0"/>
              <a:t>физпауза</a:t>
            </a:r>
            <a:r>
              <a:rPr lang="ru-RU" sz="1600" dirty="0" smtClean="0"/>
              <a:t>. </a:t>
            </a:r>
            <a:r>
              <a:rPr lang="ru-RU" sz="2000" dirty="0" smtClean="0"/>
              <a:t/>
            </a:r>
            <a:br>
              <a:rPr lang="ru-RU" sz="2000" dirty="0" smtClean="0"/>
            </a:b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7239000" cy="5429264"/>
          </a:xfrm>
        </p:spPr>
        <p:txBody>
          <a:bodyPr>
            <a:normAutofit fontScale="85000" lnSpcReduction="20000"/>
          </a:bodyPr>
          <a:lstStyle/>
          <a:p>
            <a:r>
              <a:rPr lang="ru-RU" sz="1800" dirty="0" smtClean="0"/>
              <a:t>Показ предмета при зрительной гимнастике для детей осуществляется в медленном темпе, чтобы ребенок мог проследить движение предмета до конца.                                                                                                                                     </a:t>
            </a:r>
          </a:p>
          <a:p>
            <a:r>
              <a:rPr lang="ru-RU" sz="1800" dirty="0" smtClean="0"/>
              <a:t> Предмет показывают чуть выше уровня глаз сидящих детей.</a:t>
            </a:r>
          </a:p>
          <a:p>
            <a:r>
              <a:rPr lang="ru-RU" sz="1800" dirty="0" smtClean="0"/>
              <a:t>  Предмет должен быть ярким, четким, не очень крупным, не очень мелким.</a:t>
            </a:r>
          </a:p>
          <a:p>
            <a:r>
              <a:rPr lang="ru-RU" sz="1800" dirty="0" smtClean="0"/>
              <a:t> Он не должен сливаться по цвету с одеждой взрослого и окружающей обстановкой.</a:t>
            </a:r>
          </a:p>
          <a:p>
            <a:pPr algn="r">
              <a:buNone/>
            </a:pPr>
            <a:r>
              <a:rPr lang="ru-RU" sz="1800" dirty="0" smtClean="0">
                <a:solidFill>
                  <a:srgbClr val="00B050"/>
                </a:solidFill>
              </a:rPr>
              <a:t>Для проведения зрительной гимнастики </a:t>
            </a:r>
          </a:p>
          <a:p>
            <a:pPr algn="r">
              <a:buNone/>
            </a:pPr>
            <a:r>
              <a:rPr lang="ru-RU" sz="1800" dirty="0" smtClean="0">
                <a:solidFill>
                  <a:srgbClr val="00B050"/>
                </a:solidFill>
              </a:rPr>
              <a:t>с детьми можно использовать следующие </a:t>
            </a:r>
          </a:p>
          <a:p>
            <a:pPr algn="r">
              <a:buNone/>
            </a:pPr>
            <a:r>
              <a:rPr lang="ru-RU" sz="1800" dirty="0" smtClean="0">
                <a:solidFill>
                  <a:srgbClr val="00B050"/>
                </a:solidFill>
              </a:rPr>
              <a:t>игрушки и оборудование:</a:t>
            </a:r>
          </a:p>
          <a:p>
            <a:pPr algn="r">
              <a:buFont typeface="Wingdings" pitchFamily="2" charset="2"/>
              <a:buChar char="v"/>
            </a:pPr>
            <a:r>
              <a:rPr lang="ru-RU" sz="1800" dirty="0" smtClean="0"/>
              <a:t>- натуральные игрушки, предметы</a:t>
            </a:r>
          </a:p>
          <a:p>
            <a:pPr algn="r">
              <a:buFont typeface="Wingdings" pitchFamily="2" charset="2"/>
              <a:buChar char="v"/>
            </a:pPr>
            <a:r>
              <a:rPr lang="ru-RU" sz="1800" dirty="0" smtClean="0"/>
              <a:t>- картинки с четко прорисованными деталями на подставках (демонстрационные и раздаточные), </a:t>
            </a:r>
          </a:p>
          <a:p>
            <a:pPr algn="r">
              <a:buFont typeface="Wingdings" pitchFamily="2" charset="2"/>
              <a:buChar char="v"/>
            </a:pPr>
            <a:r>
              <a:rPr lang="ru-RU" sz="1800" dirty="0" smtClean="0"/>
              <a:t>- механические игрушки, </a:t>
            </a:r>
          </a:p>
          <a:p>
            <a:pPr algn="r">
              <a:buFont typeface="Wingdings" pitchFamily="2" charset="2"/>
              <a:buChar char="v"/>
            </a:pPr>
            <a:r>
              <a:rPr lang="ru-RU" sz="1800" dirty="0" smtClean="0"/>
              <a:t>- вертушки, </a:t>
            </a:r>
          </a:p>
          <a:p>
            <a:pPr algn="r">
              <a:buFont typeface="Wingdings" pitchFamily="2" charset="2"/>
              <a:buChar char="v"/>
            </a:pPr>
            <a:r>
              <a:rPr lang="ru-RU" sz="1800" dirty="0" smtClean="0"/>
              <a:t>- фонарики, </a:t>
            </a:r>
          </a:p>
          <a:p>
            <a:pPr algn="r">
              <a:buFont typeface="Wingdings" pitchFamily="2" charset="2"/>
              <a:buChar char="v"/>
            </a:pPr>
            <a:r>
              <a:rPr lang="ru-RU" sz="1800" dirty="0" smtClean="0"/>
              <a:t>- лазерные указки</a:t>
            </a:r>
          </a:p>
          <a:p>
            <a:pPr algn="r">
              <a:buFont typeface="Wingdings" pitchFamily="2" charset="2"/>
              <a:buChar char="v"/>
            </a:pPr>
            <a:r>
              <a:rPr lang="ru-RU" sz="1800" dirty="0" smtClean="0"/>
              <a:t>- таблицы.</a:t>
            </a:r>
          </a:p>
          <a:p>
            <a:pPr algn="r">
              <a:buNone/>
            </a:pPr>
            <a:r>
              <a:rPr lang="ru-RU" sz="1800" dirty="0" smtClean="0"/>
              <a:t> </a:t>
            </a:r>
            <a:br>
              <a:rPr lang="ru-RU" sz="1800" dirty="0" smtClean="0"/>
            </a:br>
            <a:endParaRPr lang="ru-RU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7</a:t>
            </a:fld>
            <a:endParaRPr lang="ru-RU"/>
          </a:p>
        </p:txBody>
      </p:sp>
      <p:pic>
        <p:nvPicPr>
          <p:cNvPr id="5" name="Picture 2" descr="E:\результаты 7\1335893612_40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4643446"/>
            <a:ext cx="2071702" cy="246582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4614866" cy="714380"/>
          </a:xfrm>
        </p:spPr>
        <p:txBody>
          <a:bodyPr>
            <a:normAutofit fontScale="90000"/>
          </a:bodyPr>
          <a:lstStyle/>
          <a:p>
            <a:r>
              <a:rPr lang="ru-RU" sz="2000" dirty="0" smtClean="0"/>
              <a:t>Особенности проведения упражнений с детьми разных возрастных групп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1000108"/>
            <a:ext cx="7572428" cy="545562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1600" b="1" u="sng" dirty="0" smtClean="0">
                <a:solidFill>
                  <a:srgbClr val="009900"/>
                </a:solidFill>
              </a:rPr>
              <a:t>С детьми младшего дошкольного возраста </a:t>
            </a:r>
            <a:r>
              <a:rPr lang="ru-RU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педагог</a:t>
            </a:r>
            <a:r>
              <a:rPr lang="ru-RU" sz="160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ru-RU" sz="1600" dirty="0" smtClean="0"/>
              <a:t>проводит зрительную гимнастику, сам показывает предмет (игрушку или картинку) в медленном темпе, на уровне чуть выше глаз ребенка, сопровождая показ стихотворением, песенкой, </a:t>
            </a:r>
            <a:r>
              <a:rPr lang="ru-RU" sz="1600" dirty="0" err="1" smtClean="0"/>
              <a:t>потешкой</a:t>
            </a:r>
            <a:r>
              <a:rPr lang="ru-RU" sz="1600" dirty="0" smtClean="0"/>
              <a:t>. Так же дети могут выполнять такие упражнения как моргание и зажмуривание, следить взглядом за движением механической игрушки, движущегося объекта.</a:t>
            </a:r>
          </a:p>
          <a:p>
            <a:pPr algn="just">
              <a:buNone/>
            </a:pPr>
            <a:r>
              <a:rPr lang="ru-RU" sz="1600" b="1" u="sng" dirty="0" smtClean="0">
                <a:solidFill>
                  <a:srgbClr val="0070C0"/>
                </a:solidFill>
              </a:rPr>
              <a:t>Дети средней группы </a:t>
            </a:r>
            <a:r>
              <a:rPr lang="ru-RU" sz="1600" dirty="0" smtClean="0"/>
              <a:t> выполняют упражнение с использованием индивидуального </a:t>
            </a:r>
            <a:r>
              <a:rPr lang="ru-RU" sz="1600" dirty="0" err="1" smtClean="0"/>
              <a:t>тест-объекта</a:t>
            </a:r>
            <a:r>
              <a:rPr lang="ru-RU" sz="1600" dirty="0" smtClean="0"/>
              <a:t>, самостоятельно двигая руками в различных направлениях и следя глазами за движением своей руки. Так же дети могут проводить массаж верхнего и нижнего века (слабые надавливания, круговые движения пальцами  в разных направлениях, поглаживание век).</a:t>
            </a:r>
          </a:p>
          <a:p>
            <a:pPr algn="just">
              <a:buNone/>
            </a:pPr>
            <a:r>
              <a:rPr lang="ru-RU" sz="1600" b="1" u="sng" dirty="0" smtClean="0">
                <a:solidFill>
                  <a:srgbClr val="C00000"/>
                </a:solidFill>
              </a:rPr>
              <a:t>В старшем дошкольном возрасте  </a:t>
            </a:r>
            <a:r>
              <a:rPr lang="ru-RU" sz="1600" dirty="0" smtClean="0"/>
              <a:t>дети могут выполнять упражнения без использования </a:t>
            </a:r>
            <a:r>
              <a:rPr lang="ru-RU" sz="1600" dirty="0" err="1" smtClean="0"/>
              <a:t>тест-объекта</a:t>
            </a:r>
            <a:r>
              <a:rPr lang="ru-RU" sz="1600" dirty="0" smtClean="0"/>
              <a:t>, опираясь на схему и без нее. Выполнять закрытыми глазами движения в разных направлениях (по вертикали, горизонтали, диагонали, по кругу), самостоятельно делать массаж век. Выполнять упражнение </a:t>
            </a:r>
            <a:r>
              <a:rPr lang="ru-RU" sz="1600" dirty="0" err="1" smtClean="0"/>
              <a:t>пальминг</a:t>
            </a:r>
            <a:r>
              <a:rPr lang="ru-RU" sz="1600" dirty="0" smtClean="0"/>
              <a:t>. </a:t>
            </a:r>
          </a:p>
          <a:p>
            <a:pPr>
              <a:buNone/>
            </a:pPr>
            <a:endParaRPr lang="ru-RU" sz="1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8</a:t>
            </a:fld>
            <a:endParaRPr lang="ru-RU"/>
          </a:p>
        </p:txBody>
      </p:sp>
      <p:pic>
        <p:nvPicPr>
          <p:cNvPr id="5" name="Picture 2" descr="E:\результаты 7\palming-dlya-glaz_2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57818" y="5214950"/>
            <a:ext cx="2576818" cy="16430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52"/>
            <a:ext cx="7543824" cy="714380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Таблицы для зрительной гимнастики</a:t>
            </a:r>
            <a:endParaRPr lang="ru-RU" sz="2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9</a:t>
            </a:fld>
            <a:endParaRPr lang="ru-RU"/>
          </a:p>
        </p:txBody>
      </p:sp>
      <p:pic>
        <p:nvPicPr>
          <p:cNvPr id="1026" name="Picture 2" descr="E:\результаты 7\Uprazhneni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18537" y="1063994"/>
            <a:ext cx="7682487" cy="539236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10</a:t>
            </a:fld>
            <a:endParaRPr lang="ru-RU"/>
          </a:p>
        </p:txBody>
      </p:sp>
      <p:pic>
        <p:nvPicPr>
          <p:cNvPr id="2050" name="Picture 2" descr="E:\результаты 7\shop_items_catalog_image1869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57200" y="857232"/>
            <a:ext cx="7829576" cy="54877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8329642" cy="53719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11</a:t>
            </a:fld>
            <a:endParaRPr lang="ru-RU"/>
          </a:p>
        </p:txBody>
      </p:sp>
      <p:pic>
        <p:nvPicPr>
          <p:cNvPr id="3074" name="Picture 2" descr="E:\результаты 7\gimnastika-dlya-glaz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428597" y="285728"/>
            <a:ext cx="4071966" cy="6099197"/>
          </a:xfrm>
          <a:prstGeom prst="rect">
            <a:avLst/>
          </a:prstGeom>
          <a:noFill/>
        </p:spPr>
      </p:pic>
      <p:pic>
        <p:nvPicPr>
          <p:cNvPr id="5" name="Picture 2" descr="E:\результаты 7\gimnastika-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34037" y="1857364"/>
            <a:ext cx="4152706" cy="31177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5008" y="320040"/>
            <a:ext cx="2286016" cy="322878"/>
          </a:xfrm>
        </p:spPr>
        <p:txBody>
          <a:bodyPr>
            <a:noAutofit/>
          </a:bodyPr>
          <a:lstStyle/>
          <a:p>
            <a:r>
              <a:rPr lang="ru-RU" sz="3200" dirty="0" err="1" smtClean="0"/>
              <a:t>Пальминг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2844" y="571480"/>
            <a:ext cx="7786742" cy="628652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i="1" dirty="0" smtClean="0">
                <a:solidFill>
                  <a:srgbClr val="0070C0"/>
                </a:solidFill>
              </a:rPr>
              <a:t>   Этот термин придумал американский врач-офтальмолог Уильям </a:t>
            </a:r>
            <a:r>
              <a:rPr lang="ru-RU" sz="2000" i="1" dirty="0" err="1" smtClean="0">
                <a:solidFill>
                  <a:srgbClr val="0070C0"/>
                </a:solidFill>
              </a:rPr>
              <a:t>Бейтс</a:t>
            </a:r>
            <a:r>
              <a:rPr lang="ru-RU" sz="2000" i="1" dirty="0" smtClean="0">
                <a:solidFill>
                  <a:srgbClr val="0070C0"/>
                </a:solidFill>
              </a:rPr>
              <a:t>. Он обозначает упражнение для глаз, которое заключается в том, чтобы глаза закрыть и на несколько минут плотно прикрыть их ладонями («</a:t>
            </a:r>
            <a:r>
              <a:rPr lang="ru-RU" sz="2000" i="1" dirty="0" err="1" smtClean="0">
                <a:solidFill>
                  <a:srgbClr val="0070C0"/>
                </a:solidFill>
              </a:rPr>
              <a:t>пальминг</a:t>
            </a:r>
            <a:r>
              <a:rPr lang="ru-RU" sz="2000" i="1" dirty="0" smtClean="0">
                <a:solidFill>
                  <a:srgbClr val="0070C0"/>
                </a:solidFill>
              </a:rPr>
              <a:t>» от англ. </a:t>
            </a:r>
            <a:r>
              <a:rPr lang="en-US" sz="2000" i="1" dirty="0" smtClean="0">
                <a:solidFill>
                  <a:srgbClr val="0070C0"/>
                </a:solidFill>
              </a:rPr>
              <a:t>palm</a:t>
            </a:r>
            <a:r>
              <a:rPr lang="ru-RU" sz="2000" i="1" dirty="0" smtClean="0">
                <a:solidFill>
                  <a:srgbClr val="0070C0"/>
                </a:solidFill>
              </a:rPr>
              <a:t> – «ладонь»). В результате глаза расслабятся, что для зрения очень важно.</a:t>
            </a:r>
          </a:p>
          <a:p>
            <a:pPr algn="r">
              <a:buNone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</a:rPr>
              <a:t>Глаза закрываются веками и </a:t>
            </a:r>
          </a:p>
          <a:p>
            <a:pPr algn="r">
              <a:buNone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</a:rPr>
              <a:t>прикрываются ладонями, чтобы свет </a:t>
            </a:r>
          </a:p>
          <a:p>
            <a:pPr algn="r">
              <a:buNone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</a:rPr>
              <a:t>не проникал в глаза, но и никакого давления </a:t>
            </a:r>
          </a:p>
          <a:p>
            <a:pPr algn="r">
              <a:buNone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</a:rPr>
              <a:t>на них не было. Ладони спокойно </a:t>
            </a:r>
          </a:p>
          <a:p>
            <a:pPr algn="r">
              <a:buNone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</a:rPr>
              <a:t>лежат на скулах, а пальцы </a:t>
            </a:r>
          </a:p>
          <a:p>
            <a:pPr algn="r">
              <a:buNone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</a:rPr>
              <a:t>находятся на лбу. </a:t>
            </a:r>
            <a:r>
              <a:rPr lang="ru-RU" sz="1800" b="1" i="1" dirty="0" err="1" smtClean="0">
                <a:solidFill>
                  <a:schemeClr val="accent6">
                    <a:lumMod val="50000"/>
                  </a:schemeClr>
                </a:solidFill>
              </a:rPr>
              <a:t>Пальминг</a:t>
            </a: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</a:rPr>
              <a:t> </a:t>
            </a:r>
          </a:p>
          <a:p>
            <a:pPr algn="r">
              <a:buNone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</a:rPr>
              <a:t>обычно выполняется в </a:t>
            </a:r>
          </a:p>
          <a:p>
            <a:pPr algn="r">
              <a:buNone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</a:rPr>
              <a:t>положении сидя. </a:t>
            </a:r>
          </a:p>
          <a:p>
            <a:pPr algn="r">
              <a:buNone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</a:rPr>
              <a:t>Локти опираются на стол  либо </a:t>
            </a:r>
          </a:p>
          <a:p>
            <a:pPr algn="r">
              <a:buNone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</a:rPr>
              <a:t>на лежащую на коленях подушку.</a:t>
            </a:r>
          </a:p>
          <a:p>
            <a:pPr algn="r">
              <a:buNone/>
            </a:pPr>
            <a:r>
              <a:rPr lang="ru-RU" sz="1800" b="1" i="1" dirty="0" smtClean="0">
                <a:solidFill>
                  <a:schemeClr val="accent6">
                    <a:lumMod val="50000"/>
                  </a:schemeClr>
                </a:solidFill>
              </a:rPr>
              <a:t>Оставайтесь с закрытыми глазами несколько минут. 5 минут – подходящее время, 4 минуты – минимум</a:t>
            </a:r>
            <a:r>
              <a:rPr lang="ru-RU" sz="2000" b="1" i="1" dirty="0" smtClean="0">
                <a:solidFill>
                  <a:schemeClr val="accent6">
                    <a:lumMod val="50000"/>
                  </a:schemeClr>
                </a:solidFill>
              </a:rPr>
              <a:t>.</a:t>
            </a:r>
            <a:endParaRPr lang="ru-RU" sz="2000" b="1" dirty="0" smtClean="0">
              <a:solidFill>
                <a:schemeClr val="accent6">
                  <a:lumMod val="50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12</a:t>
            </a:fld>
            <a:endParaRPr lang="ru-RU"/>
          </a:p>
        </p:txBody>
      </p:sp>
      <p:pic>
        <p:nvPicPr>
          <p:cNvPr id="5" name="Содержимое 4" descr="D:\фото Таня\img21.jpg"/>
          <p:cNvPicPr>
            <a:picLocks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500438"/>
            <a:ext cx="3786214" cy="2500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322878"/>
          </a:xfrm>
        </p:spPr>
        <p:txBody>
          <a:bodyPr>
            <a:normAutofit/>
          </a:bodyPr>
          <a:lstStyle/>
          <a:p>
            <a:r>
              <a:rPr lang="ru-RU" sz="1800" dirty="0" err="1" smtClean="0"/>
              <a:t>Пальминг</a:t>
            </a:r>
            <a:r>
              <a:rPr lang="ru-RU" sz="1800" dirty="0" smtClean="0"/>
              <a:t> для дошкольников</a:t>
            </a:r>
            <a:endParaRPr lang="ru-RU" sz="18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13</a:t>
            </a:fld>
            <a:endParaRPr lang="ru-RU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714356"/>
            <a:ext cx="7239000" cy="574138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ru-RU" sz="1800" b="1" i="1" dirty="0" err="1" smtClean="0">
                <a:solidFill>
                  <a:srgbClr val="009900"/>
                </a:solidFill>
              </a:rPr>
              <a:t>Пальминг</a:t>
            </a:r>
            <a:r>
              <a:rPr lang="ru-RU" sz="1800" b="1" i="1" dirty="0" smtClean="0">
                <a:solidFill>
                  <a:srgbClr val="009900"/>
                </a:solidFill>
              </a:rPr>
              <a:t> возможно выполнять с детьми старшего дошкольного возраста, но не по 5 минут, а меньше.</a:t>
            </a:r>
          </a:p>
          <a:p>
            <a:pPr>
              <a:buFont typeface="Wingdings" pitchFamily="2" charset="2"/>
              <a:buChar char="ü"/>
            </a:pPr>
            <a:r>
              <a:rPr lang="ru-RU" sz="1800" b="1" i="1" dirty="0" smtClean="0">
                <a:solidFill>
                  <a:srgbClr val="009900"/>
                </a:solidFill>
              </a:rPr>
              <a:t> Лучше всего превращать выполнение упражнений в интересную игру. Если интерес у детей будет сохраняться, то и </a:t>
            </a:r>
            <a:r>
              <a:rPr lang="ru-RU" sz="1800" b="1" i="1" dirty="0" err="1" smtClean="0">
                <a:solidFill>
                  <a:srgbClr val="009900"/>
                </a:solidFill>
              </a:rPr>
              <a:t>пальминг</a:t>
            </a:r>
            <a:r>
              <a:rPr lang="ru-RU" sz="1800" b="1" i="1" dirty="0" smtClean="0">
                <a:solidFill>
                  <a:srgbClr val="009900"/>
                </a:solidFill>
              </a:rPr>
              <a:t>  будет делаться правильно, и даже с удовольствием. </a:t>
            </a:r>
          </a:p>
          <a:p>
            <a:pPr>
              <a:buFont typeface="Wingdings" pitchFamily="2" charset="2"/>
              <a:buChar char="ü"/>
            </a:pPr>
            <a:r>
              <a:rPr lang="ru-RU" sz="1800" b="1" i="1" dirty="0" smtClean="0">
                <a:solidFill>
                  <a:srgbClr val="009900"/>
                </a:solidFill>
              </a:rPr>
              <a:t>Предложите, например, детям направиться в волшебную страну. Будет хорошо, если на протяжении всего упражнения играет приятная и спокойная музыка.  </a:t>
            </a:r>
            <a:endParaRPr lang="ru-RU" sz="1800" b="1" dirty="0" smtClean="0">
              <a:solidFill>
                <a:srgbClr val="009900"/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ru-RU" sz="1800" b="1" i="1" dirty="0" smtClean="0">
                <a:solidFill>
                  <a:srgbClr val="009900"/>
                </a:solidFill>
              </a:rPr>
              <a:t>Пусть они закроют глаза как в </a:t>
            </a:r>
            <a:r>
              <a:rPr lang="ru-RU" sz="1800" b="1" i="1" dirty="0" err="1" smtClean="0">
                <a:solidFill>
                  <a:srgbClr val="009900"/>
                </a:solidFill>
              </a:rPr>
              <a:t>пальминге</a:t>
            </a:r>
            <a:r>
              <a:rPr lang="ru-RU" sz="1800" b="1" i="1" dirty="0" smtClean="0">
                <a:solidFill>
                  <a:srgbClr val="009900"/>
                </a:solidFill>
              </a:rPr>
              <a:t>, а вы читайте в это время какую-нибудь сказку. Сами того не подозревая, дети получат от этого двойную пользу, поскольку  смогут (а часто так и бывает) отправиться с героями сказки в мысленное путешествие, и выполнить расслабляющее упражнение для глаз. </a:t>
            </a:r>
            <a:endParaRPr lang="ru-RU" sz="1800" b="1" dirty="0">
              <a:solidFill>
                <a:srgbClr val="009900"/>
              </a:solidFill>
            </a:endParaRPr>
          </a:p>
        </p:txBody>
      </p:sp>
      <p:pic>
        <p:nvPicPr>
          <p:cNvPr id="5" name="Picture 6" descr="E:\результаты 7\2013-09-22_21395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05356" y="5143512"/>
            <a:ext cx="2659714" cy="171448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4329114" cy="2466018"/>
          </a:xfrm>
        </p:spPr>
        <p:txBody>
          <a:bodyPr>
            <a:normAutofit/>
          </a:bodyPr>
          <a:lstStyle/>
          <a:p>
            <a:r>
              <a:rPr lang="ru-RU" sz="2400" b="0" i="1" dirty="0" smtClean="0">
                <a:solidFill>
                  <a:srgbClr val="002060"/>
                </a:solidFill>
              </a:rPr>
              <a:t>Очень часто достаточно  расслабить зажатое или натренировать ослабленное, чтобы нормальное зрение вернулось</a:t>
            </a:r>
            <a:endParaRPr lang="ru-RU" sz="2400" b="0" i="1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00166" y="3286124"/>
            <a:ext cx="5786478" cy="2714644"/>
          </a:xfrm>
          <a:solidFill>
            <a:schemeClr val="bg2">
              <a:lumMod val="50000"/>
            </a:schemeClr>
          </a:solidFill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6600" b="1" i="1" dirty="0" smtClean="0">
                <a:latin typeface="Monotype Corsiva" pitchFamily="66" charset="0"/>
              </a:rPr>
              <a:t>Спасибо за</a:t>
            </a:r>
          </a:p>
          <a:p>
            <a:pPr algn="ctr">
              <a:buNone/>
            </a:pPr>
            <a:r>
              <a:rPr lang="ru-RU" sz="6000" b="1" i="1" dirty="0" smtClean="0">
                <a:latin typeface="Monotype Corsiva" pitchFamily="66" charset="0"/>
              </a:rPr>
              <a:t>внимание!</a:t>
            </a:r>
            <a:endParaRPr lang="ru-RU" sz="6000" b="1" i="1" dirty="0">
              <a:latin typeface="Monotype Corsiva" pitchFamily="66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14</a:t>
            </a:fld>
            <a:endParaRPr lang="ru-RU"/>
          </a:p>
        </p:txBody>
      </p:sp>
      <p:pic>
        <p:nvPicPr>
          <p:cNvPr id="5" name="Picture 2" descr="E:\результаты 7\y_60e987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500041"/>
            <a:ext cx="3767146" cy="230737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1735</TotalTime>
  <Words>1143</Words>
  <PresentationFormat>Экран (4:3)</PresentationFormat>
  <Paragraphs>83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Изящная</vt:lpstr>
      <vt:lpstr>Зрительная гимнастика как здоровье-сберегающая технология,  направленная на коррекцию и профилактику нарушений зрения детей дошкольного возраста      </vt:lpstr>
      <vt:lpstr>Слайд 2</vt:lpstr>
      <vt:lpstr>Компоненты лечебно-восстановительной и коррекционно-развивающей работы  с детьми с нарушениями зрения: 1) офтальмологическое лечение 2) очковая коррекция 3) коррекционно-развивающие занятия по развитию зрительного восприятия 4) зрительная гимнастика  </vt:lpstr>
      <vt:lpstr>Зрительная гимнастика -  это метод коррекции, развития и  профилактики зрительных функций. Применение зрительной гимнастики помогает решать следующие задачи:</vt:lpstr>
      <vt:lpstr>правила проведения упражнений</vt:lpstr>
      <vt:lpstr>О пользе моргания</vt:lpstr>
      <vt:lpstr>С детьми дошкольного возраста зрительную гимнастику необходимо проводить в течение 3-5 минут несколько раз в день. На занятиях, где ведущим является зрительный анализатор, гимнастика для глаз необходима так же, как и физпауза.  </vt:lpstr>
      <vt:lpstr>Особенности проведения упражнений с детьми разных возрастных групп</vt:lpstr>
      <vt:lpstr>Таблицы для зрительной гимнастики</vt:lpstr>
      <vt:lpstr>Слайд 10</vt:lpstr>
      <vt:lpstr>Слайд 11</vt:lpstr>
      <vt:lpstr>Пальминг</vt:lpstr>
      <vt:lpstr>Пальминг для дошкольников</vt:lpstr>
      <vt:lpstr>Очень часто достаточно  расслабить зажатое или натренировать ослабленное, чтобы нормальное зрение вернулось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Зрительная гимнастика с малышами</dc:title>
  <cp:lastModifiedBy>Skladskaya</cp:lastModifiedBy>
  <cp:revision>180</cp:revision>
  <dcterms:modified xsi:type="dcterms:W3CDTF">2021-05-04T11:26:54Z</dcterms:modified>
</cp:coreProperties>
</file>