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73" r:id="rId12"/>
    <p:sldId id="264" r:id="rId13"/>
    <p:sldId id="275" r:id="rId14"/>
    <p:sldId id="265" r:id="rId15"/>
    <p:sldId id="276" r:id="rId16"/>
    <p:sldId id="277" r:id="rId17"/>
    <p:sldId id="268" r:id="rId18"/>
    <p:sldId id="278" r:id="rId19"/>
    <p:sldId id="269" r:id="rId20"/>
    <p:sldId id="270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37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6EE-800B-41C3-AC72-172ED271101F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CA8E-701B-4E52-90F0-B533B53349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6EE-800B-41C3-AC72-172ED271101F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CA8E-701B-4E52-90F0-B533B53349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6EE-800B-41C3-AC72-172ED271101F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CA8E-701B-4E52-90F0-B533B53349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6EE-800B-41C3-AC72-172ED271101F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CA8E-701B-4E52-90F0-B533B53349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6EE-800B-41C3-AC72-172ED271101F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CA8E-701B-4E52-90F0-B533B53349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6EE-800B-41C3-AC72-172ED271101F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CA8E-701B-4E52-90F0-B533B53349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6EE-800B-41C3-AC72-172ED271101F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CA8E-701B-4E52-90F0-B533B53349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6EE-800B-41C3-AC72-172ED271101F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CA8E-701B-4E52-90F0-B533B53349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6EE-800B-41C3-AC72-172ED271101F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CA8E-701B-4E52-90F0-B533B53349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6EE-800B-41C3-AC72-172ED271101F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CA8E-701B-4E52-90F0-B533B53349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6EE-800B-41C3-AC72-172ED271101F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CA8E-701B-4E52-90F0-B533B53349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756EE-800B-41C3-AC72-172ED271101F}" type="datetimeFigureOut">
              <a:rPr lang="ru-RU" smtClean="0"/>
              <a:pPr/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0CA8E-701B-4E52-90F0-B533B53349C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55576" y="1"/>
            <a:ext cx="7702624" cy="1772816"/>
          </a:xfrm>
        </p:spPr>
        <p:txBody>
          <a:bodyPr>
            <a:noAutofit/>
          </a:bodyPr>
          <a:lstStyle/>
          <a:p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r>
              <a:rPr lang="ru-RU" sz="2000" b="1" dirty="0"/>
              <a:t>МДОУ «Детский сад «Рябинка» р.п.Новая Майна МО «</a:t>
            </a:r>
            <a:r>
              <a:rPr lang="ru-RU" sz="2000" b="1" dirty="0" err="1"/>
              <a:t>Мелекесский</a:t>
            </a:r>
            <a:r>
              <a:rPr lang="ru-RU" sz="2000" b="1" dirty="0"/>
              <a:t> район» Ульяновской области» </a:t>
            </a:r>
            <a:br>
              <a:rPr lang="ru-RU" sz="2400" b="1" dirty="0"/>
            </a:br>
            <a:br>
              <a:rPr lang="ru-RU" sz="2400" b="1" dirty="0"/>
            </a:br>
            <a:r>
              <a:rPr lang="ru-RU" sz="2400" b="1" dirty="0"/>
              <a:t>Проект: «Календарь народной - обрядовой куклы».</a:t>
            </a:r>
            <a:br>
              <a:rPr lang="ru-RU" sz="2400" dirty="0"/>
            </a:br>
            <a:br>
              <a:rPr lang="ru-RU" sz="2400" dirty="0"/>
            </a:br>
            <a:br>
              <a:rPr lang="ru-RU" sz="2400" dirty="0"/>
            </a:br>
            <a:endParaRPr lang="ru-RU" sz="24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187624" y="5157192"/>
            <a:ext cx="7704856" cy="1296144"/>
          </a:xfrm>
        </p:spPr>
        <p:txBody>
          <a:bodyPr>
            <a:noAutofit/>
          </a:bodyPr>
          <a:lstStyle/>
          <a:p>
            <a:pPr algn="r"/>
            <a:r>
              <a:rPr lang="ru-RU" sz="1600" dirty="0">
                <a:solidFill>
                  <a:srgbClr val="FF0000"/>
                </a:solidFill>
              </a:rPr>
              <a:t> </a:t>
            </a:r>
            <a:r>
              <a:rPr lang="ru-RU" sz="1600" dirty="0">
                <a:solidFill>
                  <a:schemeClr val="tx1"/>
                </a:solidFill>
              </a:rPr>
              <a:t>Подготовила:</a:t>
            </a:r>
          </a:p>
          <a:p>
            <a:pPr algn="r"/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Мизинова</a:t>
            </a:r>
            <a:r>
              <a:rPr lang="ru-RU" sz="1600" dirty="0">
                <a:solidFill>
                  <a:schemeClr val="tx1"/>
                </a:solidFill>
              </a:rPr>
              <a:t> Светлана Александровна</a:t>
            </a:r>
          </a:p>
          <a:p>
            <a:pPr algn="r"/>
            <a:r>
              <a:rPr lang="ru-RU" sz="1600" dirty="0">
                <a:solidFill>
                  <a:schemeClr val="tx1"/>
                </a:solidFill>
              </a:rPr>
              <a:t>воспитатель  1 квалификационной</a:t>
            </a:r>
          </a:p>
          <a:p>
            <a:pPr algn="r"/>
            <a:r>
              <a:rPr lang="ru-RU" sz="1600" dirty="0">
                <a:solidFill>
                  <a:schemeClr val="tx1"/>
                </a:solidFill>
              </a:rPr>
              <a:t>категории</a:t>
            </a:r>
          </a:p>
        </p:txBody>
      </p:sp>
      <p:pic>
        <p:nvPicPr>
          <p:cNvPr id="1026" name="Picture 2" descr="C:\Users\админ\Desktop\проект фото\IMG-011d9d2a5ff625d93d2af514d4e1f7b8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00808"/>
            <a:ext cx="5112568" cy="4900023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</p:spTree>
  </p:cSld>
  <p:clrMapOvr>
    <a:masterClrMapping/>
  </p:clrMapOvr>
  <p:transition spd="med"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55576" y="260649"/>
            <a:ext cx="7702624" cy="1152127"/>
          </a:xfrm>
        </p:spPr>
        <p:txBody>
          <a:bodyPr>
            <a:noAutofit/>
          </a:bodyPr>
          <a:lstStyle/>
          <a:p>
            <a:r>
              <a:rPr lang="ru-RU" sz="2400" b="1" dirty="0"/>
              <a:t>Проект: «Календарь народной - обрядовой куклы»</a:t>
            </a:r>
            <a:br>
              <a:rPr lang="ru-RU" sz="2400" dirty="0"/>
            </a:br>
            <a:br>
              <a:rPr lang="ru-RU" sz="2400" dirty="0"/>
            </a:br>
            <a:br>
              <a:rPr lang="ru-RU" sz="2400" dirty="0"/>
            </a:br>
            <a:endParaRPr lang="ru-RU" sz="24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11560" y="980728"/>
            <a:ext cx="8280920" cy="5472608"/>
          </a:xfrm>
        </p:spPr>
        <p:txBody>
          <a:bodyPr>
            <a:noAutofit/>
          </a:bodyPr>
          <a:lstStyle/>
          <a:p>
            <a:pPr algn="l"/>
            <a:r>
              <a:rPr lang="ru-RU" sz="1600" b="1" dirty="0">
                <a:solidFill>
                  <a:schemeClr val="tx1"/>
                </a:solidFill>
              </a:rPr>
              <a:t>Вид проекта: </a:t>
            </a:r>
            <a:r>
              <a:rPr lang="ru-RU" sz="1600" dirty="0">
                <a:solidFill>
                  <a:schemeClr val="tx1"/>
                </a:solidFill>
              </a:rPr>
              <a:t>познавательно – творческий.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b="1" dirty="0">
                <a:solidFill>
                  <a:schemeClr val="tx1"/>
                </a:solidFill>
              </a:rPr>
              <a:t>Тип проекта</a:t>
            </a:r>
            <a:r>
              <a:rPr lang="ru-RU" sz="1600" dirty="0">
                <a:solidFill>
                  <a:schemeClr val="tx1"/>
                </a:solidFill>
              </a:rPr>
              <a:t>: групповой, долгосрочный</a:t>
            </a:r>
            <a:br>
              <a:rPr lang="ru-RU" sz="1600" dirty="0">
                <a:solidFill>
                  <a:schemeClr val="tx1"/>
                </a:solidFill>
              </a:rPr>
            </a:b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b="1" dirty="0">
                <a:solidFill>
                  <a:schemeClr val="tx1"/>
                </a:solidFill>
              </a:rPr>
              <a:t>Методы</a:t>
            </a:r>
            <a:r>
              <a:rPr lang="ru-RU" sz="1600" dirty="0">
                <a:solidFill>
                  <a:schemeClr val="tx1"/>
                </a:solidFill>
              </a:rPr>
              <a:t>: наглядный, словесный, практический, игровой.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b="1" dirty="0">
                <a:solidFill>
                  <a:schemeClr val="tx1"/>
                </a:solidFill>
              </a:rPr>
              <a:t>Сроки реализации проекта</a:t>
            </a:r>
            <a:r>
              <a:rPr lang="ru-RU" sz="1600" dirty="0">
                <a:solidFill>
                  <a:schemeClr val="tx1"/>
                </a:solidFill>
              </a:rPr>
              <a:t>: сентябрь 2021г. – ноябрь2021г.</a:t>
            </a:r>
            <a:br>
              <a:rPr lang="ru-RU" sz="1600" dirty="0">
                <a:solidFill>
                  <a:schemeClr val="tx1"/>
                </a:solidFill>
              </a:rPr>
            </a:b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b="1" dirty="0">
                <a:solidFill>
                  <a:schemeClr val="tx1"/>
                </a:solidFill>
              </a:rPr>
              <a:t>Участники проекта</a:t>
            </a:r>
            <a:r>
              <a:rPr lang="ru-RU" sz="1600" dirty="0">
                <a:solidFill>
                  <a:schemeClr val="tx1"/>
                </a:solidFill>
              </a:rPr>
              <a:t>: дети подготовительной группы, педагог, родители.</a:t>
            </a:r>
            <a:br>
              <a:rPr lang="ru-RU" sz="1600" dirty="0">
                <a:solidFill>
                  <a:schemeClr val="tx1"/>
                </a:solidFill>
              </a:rPr>
            </a:b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b="1" dirty="0">
                <a:solidFill>
                  <a:schemeClr val="tx1"/>
                </a:solidFill>
              </a:rPr>
              <a:t>Образовательные задачи: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-знакомство с самодельной русской народной куклой;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-развитие интереса к русскому народному творчеству и рукоделию.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b="1" dirty="0">
                <a:solidFill>
                  <a:schemeClr val="tx1"/>
                </a:solidFill>
              </a:rPr>
              <a:t>Развивающие задачи:</a:t>
            </a:r>
          </a:p>
          <a:p>
            <a:pPr algn="l"/>
            <a:r>
              <a:rPr lang="ru-RU" sz="1600" b="1" dirty="0">
                <a:solidFill>
                  <a:schemeClr val="tx1"/>
                </a:solidFill>
              </a:rPr>
              <a:t>-</a:t>
            </a:r>
            <a:r>
              <a:rPr lang="ru-RU" sz="1600" dirty="0">
                <a:solidFill>
                  <a:schemeClr val="tx1"/>
                </a:solidFill>
              </a:rPr>
              <a:t>развить мелкую моторику, инициативу, самостоятельность.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b="1" dirty="0">
                <a:solidFill>
                  <a:schemeClr val="tx1"/>
                </a:solidFill>
              </a:rPr>
              <a:t>Воспитательные задачи: </a:t>
            </a:r>
          </a:p>
          <a:p>
            <a:pPr algn="l"/>
            <a:r>
              <a:rPr lang="ru-RU" sz="1600" b="1" dirty="0">
                <a:solidFill>
                  <a:schemeClr val="tx1"/>
                </a:solidFill>
              </a:rPr>
              <a:t>-</a:t>
            </a:r>
            <a:r>
              <a:rPr lang="ru-RU" sz="1600" dirty="0">
                <a:solidFill>
                  <a:schemeClr val="tx1"/>
                </a:solidFill>
              </a:rPr>
              <a:t>повысить интерес к русской народной культуре;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-воспитание патриотизма у детей.</a:t>
            </a:r>
          </a:p>
        </p:txBody>
      </p:sp>
    </p:spTree>
  </p:cSld>
  <p:clrMapOvr>
    <a:masterClrMapping/>
  </p:clrMapOvr>
  <p:transition>
    <p:whee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55576" y="1"/>
            <a:ext cx="7702624" cy="1412776"/>
          </a:xfrm>
        </p:spPr>
        <p:txBody>
          <a:bodyPr>
            <a:noAutofit/>
          </a:bodyPr>
          <a:lstStyle/>
          <a:p>
            <a:br>
              <a:rPr lang="ru-RU" sz="2000" b="1" dirty="0"/>
            </a:br>
            <a:br>
              <a:rPr lang="ru-RU" sz="2000" b="1" dirty="0"/>
            </a:br>
            <a:br>
              <a:rPr lang="ru-RU" sz="2000" b="1" dirty="0"/>
            </a:br>
            <a:r>
              <a:rPr lang="ru-RU" sz="2000" b="1" dirty="0"/>
              <a:t>Перспективный план реализации и внедрения проекта.</a:t>
            </a:r>
            <a:br>
              <a:rPr lang="ru-RU" sz="2000" dirty="0"/>
            </a:br>
            <a:r>
              <a:rPr lang="ru-RU" sz="2000" b="1" dirty="0"/>
              <a:t>«Календарь народной - обрядовой куклы»</a:t>
            </a:r>
            <a:br>
              <a:rPr lang="ru-RU" sz="2400" dirty="0"/>
            </a:br>
            <a:br>
              <a:rPr lang="ru-RU" sz="2400" dirty="0"/>
            </a:br>
            <a:br>
              <a:rPr lang="ru-RU" sz="2400" dirty="0"/>
            </a:br>
            <a:br>
              <a:rPr lang="ru-RU" sz="2400" dirty="0"/>
            </a:br>
            <a:endParaRPr lang="ru-RU" sz="24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11560" y="980728"/>
            <a:ext cx="8280920" cy="5472608"/>
          </a:xfrm>
        </p:spPr>
        <p:txBody>
          <a:bodyPr>
            <a:noAutofit/>
          </a:bodyPr>
          <a:lstStyle/>
          <a:p>
            <a:pPr algn="l"/>
            <a:endParaRPr lang="ru-RU" sz="1600" dirty="0">
              <a:solidFill>
                <a:srgbClr val="FF00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51520" y="817593"/>
          <a:ext cx="8640960" cy="577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168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84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СЕНТЯБРЬ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680">
                <a:tc>
                  <a:txBody>
                    <a:bodyPr/>
                    <a:lstStyle/>
                    <a:p>
                      <a:r>
                        <a:rPr lang="ru-RU" sz="1200" dirty="0"/>
                        <a:t>1 неделя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Изготовление куклы  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Белый Ангел</a:t>
                      </a:r>
                      <a:r>
                        <a:rPr lang="ru-RU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(Январь)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320">
                <a:tc>
                  <a:txBody>
                    <a:bodyPr/>
                    <a:lstStyle/>
                    <a:p>
                      <a:r>
                        <a:rPr lang="ru-RU" sz="1200" dirty="0"/>
                        <a:t>2 неделя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Изготовление куклы Конь – Огонь; </a:t>
                      </a:r>
                      <a:r>
                        <a:rPr lang="ru-RU" sz="12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Мартинички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(март)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2952">
                <a:tc>
                  <a:txBody>
                    <a:bodyPr/>
                    <a:lstStyle/>
                    <a:p>
                      <a:r>
                        <a:rPr lang="ru-RU" sz="1200" dirty="0"/>
                        <a:t>3 неделя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Изготовление куклы  </a:t>
                      </a:r>
                      <a:r>
                        <a:rPr lang="ru-RU" sz="12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Спиридон-Сонцеворот</a:t>
                      </a:r>
                      <a:r>
                        <a:rPr lang="ru-RU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Декабрь)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608">
                <a:tc>
                  <a:txBody>
                    <a:bodyPr/>
                    <a:lstStyle/>
                    <a:p>
                      <a:r>
                        <a:rPr lang="ru-RU" sz="1200" dirty="0"/>
                        <a:t>4 неделя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Изготовление куклы </a:t>
                      </a:r>
                      <a:r>
                        <a:rPr lang="ru-RU" sz="12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Масленница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(Февраль)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8400"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Консультация для родителей «Тряпичная кукла как средство приобщения дошкольников к народной культуре»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563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ОКТЯБРЬ 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6288">
                <a:tc>
                  <a:txBody>
                    <a:bodyPr/>
                    <a:lstStyle/>
                    <a:p>
                      <a:r>
                        <a:rPr lang="ru-RU" sz="1200" dirty="0"/>
                        <a:t>1 неделя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Изготовление куклы </a:t>
                      </a:r>
                      <a:r>
                        <a:rPr lang="ru-RU" sz="1200" dirty="0" err="1"/>
                        <a:t>Вербница</a:t>
                      </a:r>
                      <a:r>
                        <a:rPr lang="ru-RU" sz="1200" dirty="0"/>
                        <a:t>  (Апрель)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0000">
                <a:tc>
                  <a:txBody>
                    <a:bodyPr/>
                    <a:lstStyle/>
                    <a:p>
                      <a:r>
                        <a:rPr lang="ru-RU" sz="1200" dirty="0"/>
                        <a:t>2 неделя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Изготовление куклы Кубышка травница (Июнь)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3712">
                <a:tc>
                  <a:txBody>
                    <a:bodyPr/>
                    <a:lstStyle/>
                    <a:p>
                      <a:r>
                        <a:rPr lang="ru-RU" sz="1200" dirty="0"/>
                        <a:t>3 неделя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Изготовление куклы </a:t>
                      </a:r>
                      <a:r>
                        <a:rPr lang="ru-RU" sz="12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Покосница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(Июль)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7424">
                <a:tc>
                  <a:txBody>
                    <a:bodyPr/>
                    <a:lstStyle/>
                    <a:p>
                      <a:r>
                        <a:rPr lang="ru-RU" sz="1200" dirty="0"/>
                        <a:t>4 неделя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Изготовление куклы Жница (Август)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09128"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Буклет для родителей «Кукла колокольчик оберег на счастье»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2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НОЯБРЬ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9128">
                <a:tc>
                  <a:txBody>
                    <a:bodyPr/>
                    <a:lstStyle/>
                    <a:p>
                      <a:r>
                        <a:rPr lang="ru-RU" sz="1400" dirty="0"/>
                        <a:t>1 неделя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Изготовление куклы </a:t>
                      </a:r>
                      <a:r>
                        <a:rPr lang="ru-RU" sz="12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Крупеничка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(Сентябрь)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2360">
                <a:tc>
                  <a:txBody>
                    <a:bodyPr/>
                    <a:lstStyle/>
                    <a:p>
                      <a:r>
                        <a:rPr lang="ru-RU" sz="1400" dirty="0"/>
                        <a:t>2 неделя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Изготовление куклы Рябинка (Октябрь)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408400">
                <a:tc>
                  <a:txBody>
                    <a:bodyPr/>
                    <a:lstStyle/>
                    <a:p>
                      <a:r>
                        <a:rPr lang="ru-RU" sz="1400" dirty="0"/>
                        <a:t>3 неделя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Мастер класс с родителями. «Использование различных техник и материалов в процессе изготовления народной тряпичной куклы»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77551">
                <a:tc>
                  <a:txBody>
                    <a:bodyPr/>
                    <a:lstStyle/>
                    <a:p>
                      <a:r>
                        <a:rPr lang="ru-RU" sz="1400" dirty="0"/>
                        <a:t>4 неделя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Изготовление календаря 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13672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Подготовка к развлечению. Развлечение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IMG-460260fc78864a376e63d4c64534b4fd-V.jpg"/>
          <p:cNvPicPr>
            <a:picLocks noGrp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539552" y="620688"/>
            <a:ext cx="4392613" cy="55451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5724128" y="836712"/>
            <a:ext cx="2808312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Кукла Белый Ангел</a:t>
            </a:r>
          </a:p>
          <a:p>
            <a:endParaRPr lang="ru-RU" sz="2400" dirty="0"/>
          </a:p>
          <a:p>
            <a:endParaRPr lang="ru-RU" sz="2400" dirty="0"/>
          </a:p>
          <a:p>
            <a:pPr algn="ctr"/>
            <a:r>
              <a:rPr lang="ru-RU" sz="2000" dirty="0"/>
              <a:t>«Ангел»</a:t>
            </a:r>
          </a:p>
          <a:p>
            <a:pPr algn="ctr"/>
            <a:r>
              <a:rPr lang="ru-RU" sz="2000" dirty="0"/>
              <a:t>У тебя есть АНГЕЛ БОЖИЙ</a:t>
            </a:r>
          </a:p>
          <a:p>
            <a:pPr algn="ctr"/>
            <a:r>
              <a:rPr lang="ru-RU" sz="2000" dirty="0"/>
              <a:t>Светлый, верный, лучший друг.</a:t>
            </a:r>
          </a:p>
          <a:p>
            <a:pPr algn="ctr"/>
            <a:r>
              <a:rPr lang="ru-RU" sz="2000" dirty="0"/>
              <a:t>Он всегда придет на помощь,</a:t>
            </a:r>
          </a:p>
          <a:p>
            <a:pPr algn="ctr"/>
            <a:r>
              <a:rPr lang="ru-RU" sz="2000" dirty="0"/>
              <a:t>Если что случится вдруг.</a:t>
            </a:r>
          </a:p>
        </p:txBody>
      </p:sp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652120" y="274638"/>
            <a:ext cx="3034680" cy="6178698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Куклы Конь – Огонь,</a:t>
            </a:r>
            <a:br>
              <a:rPr lang="ru-RU" sz="2400" dirty="0"/>
            </a:br>
            <a:r>
              <a:rPr lang="ru-RU" sz="2400" dirty="0" err="1"/>
              <a:t>Мартинички</a:t>
            </a:r>
            <a:br>
              <a:rPr lang="ru-RU" sz="2400" dirty="0"/>
            </a:br>
            <a:br>
              <a:rPr lang="ru-RU" sz="2400" dirty="0"/>
            </a:br>
            <a:r>
              <a:rPr lang="ru-RU" sz="2400" dirty="0" err="1"/>
              <a:t>Закличка</a:t>
            </a:r>
            <a:br>
              <a:rPr lang="ru-RU" sz="2400" dirty="0"/>
            </a:br>
            <a:br>
              <a:rPr lang="ru-RU" sz="2400" dirty="0"/>
            </a:br>
            <a:r>
              <a:rPr lang="ru-RU" sz="2200" dirty="0"/>
              <a:t>Весна! Весна красна! Тёпло солнышко!</a:t>
            </a:r>
            <a:br>
              <a:rPr lang="ru-RU" sz="2200" dirty="0"/>
            </a:br>
            <a:r>
              <a:rPr lang="ru-RU" sz="2200" dirty="0"/>
              <a:t>Приди скорей, согрей детей!</a:t>
            </a:r>
            <a:br>
              <a:rPr lang="ru-RU" sz="2200" dirty="0"/>
            </a:br>
            <a:r>
              <a:rPr lang="ru-RU" sz="2200" dirty="0"/>
              <a:t>Приди к нам с милостью!</a:t>
            </a:r>
            <a:br>
              <a:rPr lang="ru-RU" sz="2200" dirty="0"/>
            </a:br>
            <a:r>
              <a:rPr lang="ru-RU" sz="2200" dirty="0"/>
              <a:t>Приди к нам с радостью!</a:t>
            </a:r>
            <a:br>
              <a:rPr lang="ru-RU" sz="2200" dirty="0"/>
            </a:br>
            <a:r>
              <a:rPr lang="ru-RU" sz="2200" dirty="0"/>
              <a:t>Со льном высоким!</a:t>
            </a:r>
            <a:br>
              <a:rPr lang="ru-RU" sz="2200" dirty="0"/>
            </a:br>
            <a:r>
              <a:rPr lang="ru-RU" sz="2200" dirty="0"/>
              <a:t>С корнем глубоким!</a:t>
            </a:r>
            <a:br>
              <a:rPr lang="ru-RU" sz="2200" dirty="0"/>
            </a:br>
            <a:r>
              <a:rPr lang="ru-RU" sz="2200" dirty="0"/>
              <a:t>С хлебом богатым!</a:t>
            </a:r>
            <a:br>
              <a:rPr lang="ru-RU" sz="2200" dirty="0"/>
            </a:br>
            <a:r>
              <a:rPr lang="ru-RU" sz="2200" dirty="0"/>
              <a:t>Будем все рады!</a:t>
            </a:r>
            <a:br>
              <a:rPr lang="ru-RU" sz="2200" dirty="0"/>
            </a:br>
            <a:endParaRPr lang="ru-RU" sz="2200" dirty="0"/>
          </a:p>
        </p:txBody>
      </p:sp>
      <p:pic>
        <p:nvPicPr>
          <p:cNvPr id="8" name="Рисунок 7" descr="IMG-7c922681b9aab81d92e2be1e88472df6-V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3568" y="3429000"/>
            <a:ext cx="2592288" cy="31437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Z-69nhYGwYA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99792" y="260648"/>
            <a:ext cx="2736304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292080" y="274638"/>
            <a:ext cx="3394720" cy="5962674"/>
          </a:xfrm>
        </p:spPr>
        <p:txBody>
          <a:bodyPr>
            <a:normAutofit/>
          </a:bodyPr>
          <a:lstStyle/>
          <a:p>
            <a:r>
              <a:rPr lang="ru-RU" sz="2400" dirty="0"/>
              <a:t>Кукла Спиридон – Солнцеворот</a:t>
            </a:r>
            <a:br>
              <a:rPr lang="ru-RU" sz="2400" dirty="0"/>
            </a:br>
            <a:br>
              <a:rPr lang="ru-RU" sz="2400" dirty="0"/>
            </a:br>
            <a:r>
              <a:rPr lang="ru-RU" sz="2000" dirty="0" err="1"/>
              <a:t>Заметелил</a:t>
            </a:r>
            <a:r>
              <a:rPr lang="ru-RU" sz="2000" dirty="0"/>
              <a:t> Спиридон, Затрещал со всех сторон, Растревожил бабью прыть - Даже ночью печь топить. </a:t>
            </a:r>
            <a:br>
              <a:rPr lang="ru-RU" sz="2000" dirty="0"/>
            </a:br>
            <a:r>
              <a:rPr lang="ru-RU" sz="2000" dirty="0"/>
              <a:t>К воротам позёмка бела Прилетела, голосистою метелицей запела. </a:t>
            </a:r>
            <a:br>
              <a:rPr lang="ru-RU" sz="2000" dirty="0"/>
            </a:br>
            <a:r>
              <a:rPr lang="ru-RU" sz="2000" dirty="0"/>
              <a:t>Ветер дунет, ветер свистнет - На деревьях иней виснет. Солнце красно к Спиридону - Просветлеет, </a:t>
            </a:r>
            <a:br>
              <a:rPr lang="ru-RU" sz="2000" dirty="0"/>
            </a:br>
            <a:r>
              <a:rPr lang="ru-RU" sz="2000" dirty="0"/>
              <a:t>А корова рыжий бок себе Нагреет.</a:t>
            </a:r>
          </a:p>
        </p:txBody>
      </p:sp>
      <p:pic>
        <p:nvPicPr>
          <p:cNvPr id="5" name="Рисунок 4" descr="IMG-be0883ca2cc48e667d641954eae7996a-Vии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4824536" cy="61206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292080" y="274638"/>
            <a:ext cx="3394720" cy="5962674"/>
          </a:xfrm>
        </p:spPr>
        <p:txBody>
          <a:bodyPr>
            <a:normAutofit/>
          </a:bodyPr>
          <a:lstStyle/>
          <a:p>
            <a:r>
              <a:rPr lang="ru-RU" sz="2200" dirty="0"/>
              <a:t>Кукла Масленица</a:t>
            </a:r>
            <a:br>
              <a:rPr lang="ru-RU" sz="2200" dirty="0"/>
            </a:br>
            <a:br>
              <a:rPr lang="ru-RU" sz="2200" dirty="0"/>
            </a:br>
            <a:r>
              <a:rPr lang="ru-RU" sz="2000" dirty="0"/>
              <a:t>Встанем утром рано, Напечём блинов </a:t>
            </a:r>
            <a:br>
              <a:rPr lang="ru-RU" sz="2000" dirty="0"/>
            </a:br>
            <a:r>
              <a:rPr lang="ru-RU" sz="2000" dirty="0"/>
              <a:t>С творогом, сметаной, </a:t>
            </a:r>
            <a:br>
              <a:rPr lang="ru-RU" sz="2000" dirty="0"/>
            </a:br>
            <a:r>
              <a:rPr lang="ru-RU" sz="2000" dirty="0"/>
              <a:t>С мёдом. </a:t>
            </a:r>
            <a:br>
              <a:rPr lang="ru-RU" sz="2000" dirty="0"/>
            </a:br>
            <a:r>
              <a:rPr lang="ru-RU" sz="2000" dirty="0"/>
              <a:t>Будь здоров! </a:t>
            </a:r>
            <a:br>
              <a:rPr lang="ru-RU" sz="2000" dirty="0"/>
            </a:br>
            <a:r>
              <a:rPr lang="ru-RU" sz="2000" dirty="0"/>
              <a:t>С маслом и вареньем, </a:t>
            </a:r>
            <a:br>
              <a:rPr lang="ru-RU" sz="2000" dirty="0"/>
            </a:br>
            <a:r>
              <a:rPr lang="ru-RU" sz="2000" dirty="0"/>
              <a:t>Вот Вам угощенье! Масленицу встретим. </a:t>
            </a:r>
            <a:br>
              <a:rPr lang="ru-RU" sz="2000" dirty="0"/>
            </a:br>
            <a:r>
              <a:rPr lang="ru-RU" sz="2000" dirty="0"/>
              <a:t>Чучело сожжём. </a:t>
            </a:r>
            <a:br>
              <a:rPr lang="ru-RU" sz="2000" dirty="0"/>
            </a:br>
            <a:r>
              <a:rPr lang="ru-RU" sz="2000" dirty="0"/>
              <a:t>Праздник мы отметим. Радость – в каждый дом! </a:t>
            </a:r>
            <a:br>
              <a:rPr lang="ru-RU" sz="2000" dirty="0"/>
            </a:br>
            <a:r>
              <a:rPr lang="ru-RU" sz="2000" dirty="0"/>
              <a:t>Яркий лучик солнца -Каждому в оконце!</a:t>
            </a:r>
            <a:br>
              <a:rPr lang="ru-RU" sz="2400" dirty="0"/>
            </a:br>
            <a:endParaRPr lang="ru-RU" sz="2200" dirty="0"/>
          </a:p>
        </p:txBody>
      </p:sp>
      <p:pic>
        <p:nvPicPr>
          <p:cNvPr id="5" name="Рисунок 4" descr="IMG-d3366e80cce58050e5890e790a2364b1-V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4922516" cy="59046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220072" y="274638"/>
            <a:ext cx="3466728" cy="6034682"/>
          </a:xfrm>
        </p:spPr>
        <p:txBody>
          <a:bodyPr>
            <a:normAutofit/>
          </a:bodyPr>
          <a:lstStyle/>
          <a:p>
            <a:r>
              <a:rPr lang="ru-RU" sz="2200" dirty="0"/>
              <a:t>Кукла </a:t>
            </a:r>
            <a:r>
              <a:rPr lang="ru-RU" sz="2200" dirty="0" err="1"/>
              <a:t>Вербница</a:t>
            </a:r>
            <a:br>
              <a:rPr lang="ru-RU" sz="2200" dirty="0"/>
            </a:br>
            <a:br>
              <a:rPr lang="ru-RU" sz="2200" dirty="0"/>
            </a:br>
            <a:br>
              <a:rPr lang="ru-RU" sz="2200" dirty="0"/>
            </a:br>
            <a:r>
              <a:rPr lang="ru-RU" sz="2000" dirty="0"/>
              <a:t>«На вербной мороз — яровые хлеба хороши будут»,</a:t>
            </a:r>
            <a:br>
              <a:rPr lang="ru-RU" sz="2000" dirty="0"/>
            </a:br>
            <a:br>
              <a:rPr lang="ru-RU" sz="2000" dirty="0"/>
            </a:br>
            <a:r>
              <a:rPr lang="ru-RU" sz="2000" dirty="0"/>
              <a:t>«Верба распутицу ведёт, гонит с реки последний лёд»,</a:t>
            </a:r>
            <a:br>
              <a:rPr lang="ru-RU" sz="2000" dirty="0"/>
            </a:br>
            <a:br>
              <a:rPr lang="ru-RU" sz="2000" dirty="0"/>
            </a:br>
            <a:r>
              <a:rPr lang="ru-RU" sz="2000" dirty="0"/>
              <a:t>«Не верба бьёт, а старый грех».</a:t>
            </a: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br>
              <a:rPr lang="ru-RU" sz="2400" dirty="0"/>
            </a:br>
            <a:endParaRPr lang="ru-RU" sz="2200" dirty="0"/>
          </a:p>
        </p:txBody>
      </p:sp>
      <p:pic>
        <p:nvPicPr>
          <p:cNvPr id="5" name="Рисунок 4" descr="IMG-4be1ca2edcabe25fe2761498703bdb13-Vтт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4752528" cy="62646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292080" y="274638"/>
            <a:ext cx="3394720" cy="6178698"/>
          </a:xfrm>
        </p:spPr>
        <p:txBody>
          <a:bodyPr>
            <a:normAutofit/>
          </a:bodyPr>
          <a:lstStyle/>
          <a:p>
            <a:r>
              <a:rPr lang="ru-RU" sz="2400" dirty="0"/>
              <a:t>Кукла</a:t>
            </a:r>
            <a:br>
              <a:rPr lang="ru-RU" sz="2400" dirty="0"/>
            </a:br>
            <a:r>
              <a:rPr lang="ru-RU" sz="2400" dirty="0"/>
              <a:t>Кубышка – травница</a:t>
            </a:r>
            <a:br>
              <a:rPr lang="ru-RU" sz="2200" dirty="0"/>
            </a:br>
            <a:br>
              <a:rPr lang="ru-RU" sz="2200" dirty="0"/>
            </a:br>
            <a:r>
              <a:rPr lang="ru-RU" sz="2200" dirty="0"/>
              <a:t> Бабушка - "Травница"  </a:t>
            </a:r>
            <a:br>
              <a:rPr lang="ru-RU" sz="2200" dirty="0"/>
            </a:br>
            <a:r>
              <a:rPr lang="ru-RU" sz="2200" dirty="0"/>
              <a:t>        Лечит травою, </a:t>
            </a:r>
            <a:br>
              <a:rPr lang="ru-RU" sz="2200" dirty="0"/>
            </a:br>
            <a:r>
              <a:rPr lang="ru-RU" sz="2200" dirty="0"/>
              <a:t>        Липа, календула, </a:t>
            </a:r>
            <a:br>
              <a:rPr lang="ru-RU" sz="2200" dirty="0"/>
            </a:br>
            <a:r>
              <a:rPr lang="ru-RU" sz="2200" dirty="0"/>
              <a:t>        Мята алоэ.  </a:t>
            </a:r>
            <a:br>
              <a:rPr lang="ru-RU" sz="2200" dirty="0"/>
            </a:br>
            <a:r>
              <a:rPr lang="ru-RU" sz="2200" dirty="0"/>
              <a:t>        Бабушку - травницу </a:t>
            </a:r>
            <a:br>
              <a:rPr lang="ru-RU" sz="2200" dirty="0"/>
            </a:br>
            <a:r>
              <a:rPr lang="ru-RU" sz="2200" dirty="0"/>
              <a:t>        В дом забери -</a:t>
            </a:r>
            <a:br>
              <a:rPr lang="ru-RU" sz="2200" dirty="0"/>
            </a:br>
            <a:r>
              <a:rPr lang="ru-RU" sz="2200" dirty="0"/>
              <a:t>        Будет здоровье  </a:t>
            </a:r>
            <a:br>
              <a:rPr lang="ru-RU" sz="2200" dirty="0"/>
            </a:br>
            <a:r>
              <a:rPr lang="ru-RU" sz="2200" dirty="0"/>
              <a:t>        Всем членам семьи. </a:t>
            </a:r>
            <a:br>
              <a:rPr lang="ru-RU" sz="2200" dirty="0"/>
            </a:b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pic>
        <p:nvPicPr>
          <p:cNvPr id="5" name="Рисунок 4" descr="IMG-f3d05657bfea9c05a21bd2800e31a2d5-V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7544" y="620688"/>
            <a:ext cx="4585365" cy="57606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084168" y="274638"/>
            <a:ext cx="2880320" cy="6178698"/>
          </a:xfrm>
        </p:spPr>
        <p:txBody>
          <a:bodyPr>
            <a:normAutofit fontScale="90000"/>
          </a:bodyPr>
          <a:lstStyle/>
          <a:p>
            <a:r>
              <a:rPr lang="ru-RU" sz="2200" dirty="0"/>
              <a:t>Кукла </a:t>
            </a:r>
            <a:r>
              <a:rPr lang="ru-RU" sz="2200" dirty="0" err="1"/>
              <a:t>Покосница</a:t>
            </a:r>
            <a:br>
              <a:rPr lang="ru-RU" sz="2200" dirty="0"/>
            </a:br>
            <a:br>
              <a:rPr lang="ru-RU" sz="2200" dirty="0"/>
            </a:br>
            <a:r>
              <a:rPr lang="ru-RU" sz="2200" dirty="0"/>
              <a:t>Вот пришёл и сенокос.</a:t>
            </a:r>
            <a:br>
              <a:rPr lang="ru-RU" sz="2400" dirty="0"/>
            </a:br>
            <a:r>
              <a:rPr lang="ru-RU" sz="2200" dirty="0"/>
              <a:t>«Малышей с собой?»  – вопрос.</a:t>
            </a:r>
            <a:br>
              <a:rPr lang="ru-RU" sz="2200" dirty="0"/>
            </a:br>
            <a:r>
              <a:rPr lang="ru-RU" sz="2200" dirty="0"/>
              <a:t>Мамка деточкам свернёт –</a:t>
            </a:r>
            <a:br>
              <a:rPr lang="ru-RU" sz="2200" dirty="0"/>
            </a:br>
            <a:r>
              <a:rPr lang="ru-RU" sz="2200" dirty="0"/>
              <a:t>куколку </a:t>
            </a:r>
            <a:r>
              <a:rPr lang="ru-RU" sz="2200" dirty="0" err="1"/>
              <a:t>Покосницу</a:t>
            </a:r>
            <a:r>
              <a:rPr lang="ru-RU" sz="2200" dirty="0"/>
              <a:t>,</a:t>
            </a:r>
            <a:br>
              <a:rPr lang="ru-RU" sz="2200" dirty="0"/>
            </a:br>
            <a:r>
              <a:rPr lang="ru-RU" sz="2200" dirty="0"/>
              <a:t>и дитя  игрой займёт –</a:t>
            </a:r>
            <a:br>
              <a:rPr lang="ru-RU" sz="2200" dirty="0"/>
            </a:br>
            <a:r>
              <a:rPr lang="ru-RU" sz="2200" dirty="0"/>
              <a:t>с куклой  чадо возится.</a:t>
            </a:r>
            <a:br>
              <a:rPr lang="ru-RU" sz="2200" dirty="0"/>
            </a:br>
            <a:r>
              <a:rPr lang="ru-RU" sz="2200" dirty="0"/>
              <a:t>Кукла очень уж проста –</a:t>
            </a:r>
            <a:br>
              <a:rPr lang="ru-RU" sz="2200" dirty="0"/>
            </a:br>
            <a:r>
              <a:rPr lang="ru-RU" sz="2200" dirty="0"/>
              <a:t>раз и два! – готово!</a:t>
            </a:r>
            <a:br>
              <a:rPr lang="ru-RU" sz="2200" dirty="0"/>
            </a:br>
            <a:r>
              <a:rPr lang="ru-RU" sz="2200" dirty="0"/>
              <a:t>Детвора и занята</a:t>
            </a:r>
            <a:br>
              <a:rPr lang="ru-RU" sz="2200" dirty="0"/>
            </a:br>
            <a:r>
              <a:rPr lang="ru-RU" sz="2200" dirty="0"/>
              <a:t>барышнею новой.</a:t>
            </a:r>
            <a:br>
              <a:rPr lang="ru-RU" sz="2200" dirty="0"/>
            </a:br>
            <a:r>
              <a:rPr lang="ru-RU" sz="2200" dirty="0"/>
              <a:t>Сенокос! В такой поре</a:t>
            </a:r>
            <a:br>
              <a:rPr lang="ru-RU" sz="2200" dirty="0"/>
            </a:br>
            <a:r>
              <a:rPr lang="ru-RU" sz="2200" dirty="0"/>
              <a:t>руки в дело просятся…</a:t>
            </a:r>
            <a:br>
              <a:rPr lang="ru-RU" sz="2200" dirty="0"/>
            </a:br>
            <a:r>
              <a:rPr lang="ru-RU" sz="2200" dirty="0"/>
              <a:t>От порезов косарей</a:t>
            </a:r>
            <a:br>
              <a:rPr lang="ru-RU" sz="2200" dirty="0"/>
            </a:br>
            <a:r>
              <a:rPr lang="ru-RU" sz="2200" dirty="0"/>
              <a:t>сохранит </a:t>
            </a:r>
            <a:r>
              <a:rPr lang="ru-RU" sz="2200" dirty="0" err="1"/>
              <a:t>Покосница</a:t>
            </a:r>
            <a:r>
              <a:rPr lang="ru-RU" sz="2400" dirty="0"/>
              <a:t>.</a:t>
            </a:r>
            <a:endParaRPr lang="ru-RU" sz="2200" dirty="0"/>
          </a:p>
        </p:txBody>
      </p:sp>
      <p:pic>
        <p:nvPicPr>
          <p:cNvPr id="3" name="Рисунок 2" descr="20191121_162829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620688"/>
            <a:ext cx="5634930" cy="52808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6176" y="0"/>
            <a:ext cx="2987824" cy="6858000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Кукла </a:t>
            </a:r>
            <a:r>
              <a:rPr lang="ru-RU" sz="2400" dirty="0" err="1"/>
              <a:t>Крупеничка</a:t>
            </a:r>
            <a:br>
              <a:rPr lang="ru-RU" sz="2200" dirty="0"/>
            </a:br>
            <a:br>
              <a:rPr lang="ru-RU" sz="2200" dirty="0"/>
            </a:br>
            <a:r>
              <a:rPr lang="ru-RU" sz="2200" dirty="0"/>
              <a:t>Если собран урожай,</a:t>
            </a:r>
            <a:br>
              <a:rPr lang="ru-RU" sz="2400" dirty="0"/>
            </a:br>
            <a:r>
              <a:rPr lang="ru-RU" sz="2200" dirty="0" err="1"/>
              <a:t>Крупеничку</a:t>
            </a:r>
            <a:r>
              <a:rPr lang="ru-RU" sz="2200" dirty="0"/>
              <a:t> наполняй!</a:t>
            </a:r>
            <a:br>
              <a:rPr lang="ru-RU" sz="2200" dirty="0"/>
            </a:br>
            <a:r>
              <a:rPr lang="ru-RU" sz="2200" dirty="0"/>
              <a:t>Чтоб привлечь достаток в дом,</a:t>
            </a:r>
            <a:br>
              <a:rPr lang="ru-RU" sz="2200" dirty="0"/>
            </a:br>
            <a:r>
              <a:rPr lang="ru-RU" sz="2200" dirty="0"/>
              <a:t>скрутку  сделайте с зерном,</a:t>
            </a:r>
            <a:br>
              <a:rPr lang="ru-RU" sz="2200" dirty="0"/>
            </a:br>
            <a:r>
              <a:rPr lang="ru-RU" sz="2200" dirty="0"/>
              <a:t>нарядите, полюбите,</a:t>
            </a:r>
            <a:br>
              <a:rPr lang="ru-RU" sz="2200" dirty="0"/>
            </a:br>
            <a:r>
              <a:rPr lang="ru-RU" sz="2200" dirty="0"/>
              <a:t>в светлый угол поместите.</a:t>
            </a:r>
            <a:br>
              <a:rPr lang="ru-RU" sz="2200" dirty="0"/>
            </a:br>
            <a:r>
              <a:rPr lang="ru-RU" sz="2200" dirty="0"/>
              <a:t>Будет куколка сама</a:t>
            </a:r>
            <a:br>
              <a:rPr lang="ru-RU" sz="2200" dirty="0"/>
            </a:br>
            <a:r>
              <a:rPr lang="ru-RU" sz="2200" dirty="0"/>
              <a:t>охранять вам закрома.</a:t>
            </a:r>
            <a:br>
              <a:rPr lang="ru-RU" sz="2200" dirty="0"/>
            </a:br>
            <a:r>
              <a:rPr lang="ru-RU" sz="2200" dirty="0"/>
              <a:t>Эх, </a:t>
            </a:r>
            <a:r>
              <a:rPr lang="ru-RU" sz="2200" dirty="0" err="1"/>
              <a:t>Зернушка-Крупеничка</a:t>
            </a:r>
            <a:r>
              <a:rPr lang="ru-RU" sz="2200" dirty="0"/>
              <a:t>,</a:t>
            </a:r>
            <a:br>
              <a:rPr lang="ru-RU" sz="2200" dirty="0"/>
            </a:br>
            <a:r>
              <a:rPr lang="ru-RU" sz="2200" dirty="0"/>
              <a:t>эх, тряпичная сестричка!</a:t>
            </a:r>
            <a:br>
              <a:rPr lang="ru-RU" sz="2200" dirty="0"/>
            </a:br>
            <a:r>
              <a:rPr lang="ru-RU" sz="2200" dirty="0"/>
              <a:t>Полон зёрен твой живот-</a:t>
            </a:r>
            <a:br>
              <a:rPr lang="ru-RU" sz="2200" dirty="0"/>
            </a:br>
            <a:r>
              <a:rPr lang="ru-RU" sz="2200" dirty="0"/>
              <a:t>значит, в сытости народ. </a:t>
            </a:r>
            <a:br>
              <a:rPr lang="ru-RU" sz="2400" dirty="0"/>
            </a:br>
            <a:endParaRPr lang="ru-RU" sz="2200" dirty="0"/>
          </a:p>
        </p:txBody>
      </p:sp>
      <p:pic>
        <p:nvPicPr>
          <p:cNvPr id="4" name="Рисунок 3" descr="20191101_171205.jpg"/>
          <p:cNvPicPr/>
          <p:nvPr/>
        </p:nvPicPr>
        <p:blipFill>
          <a:blip r:embed="rId2" cstate="print"/>
          <a:stretch>
            <a:fillRect/>
          </a:stretch>
        </p:blipFill>
        <p:spPr>
          <a:xfrm rot="5400000">
            <a:off x="-342293" y="962981"/>
            <a:ext cx="4536506" cy="385192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5" name="Рисунок 4" descr="aDKg3acTRcg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87824" y="2190750"/>
            <a:ext cx="3114452" cy="466725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Работа с семьей</a:t>
            </a:r>
            <a:br>
              <a:rPr lang="ru-RU" sz="3600" dirty="0"/>
            </a:br>
            <a:r>
              <a:rPr lang="ru-RU" sz="3600" dirty="0"/>
              <a:t>Мастер - класс</a:t>
            </a:r>
          </a:p>
        </p:txBody>
      </p:sp>
      <p:pic>
        <p:nvPicPr>
          <p:cNvPr id="1026" name="Picture 2" descr="C:\Users\админ\Desktop\проект куклы 12.2019г\масстер класс\IMG-240328394e1c1a634ce9e98a40ab74bf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60"/>
            <a:ext cx="8640960" cy="53837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\Desktop\проект куклы 12.2019г\масстер класс\IMG-017c89c342f852708507bdbc7da86223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88" y="-2667000"/>
            <a:ext cx="9039225" cy="1219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364088" y="274638"/>
            <a:ext cx="3322712" cy="5458618"/>
          </a:xfrm>
        </p:spPr>
        <p:txBody>
          <a:bodyPr>
            <a:normAutofit/>
          </a:bodyPr>
          <a:lstStyle/>
          <a:p>
            <a:r>
              <a:rPr lang="ru-RU" sz="2000" dirty="0"/>
              <a:t>Предметно – развивающая среда в ДОУ.</a:t>
            </a:r>
            <a:br>
              <a:rPr lang="ru-RU" sz="2000" dirty="0"/>
            </a:br>
            <a:br>
              <a:rPr lang="ru-RU" sz="2000" dirty="0"/>
            </a:br>
            <a:r>
              <a:rPr lang="ru-RU" sz="2000" b="1" dirty="0"/>
              <a:t>Приоритеты: </a:t>
            </a:r>
            <a:r>
              <a:rPr lang="ru-RU" sz="2000" dirty="0"/>
              <a:t>окружающие предметы впервые пробуждающие душу ребенка, воспитывающие в нем чувство красоты , любознательности должны быть национальными.</a:t>
            </a:r>
          </a:p>
        </p:txBody>
      </p:sp>
      <p:pic>
        <p:nvPicPr>
          <p:cNvPr id="1028" name="Picture 4" descr="C:\Users\админ\Desktop\проект куклы 12.2019г\куклы\20191225_1805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286783" y="1230999"/>
            <a:ext cx="6034617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364088" y="274638"/>
            <a:ext cx="3322712" cy="6034682"/>
          </a:xfrm>
        </p:spPr>
        <p:txBody>
          <a:bodyPr>
            <a:normAutofit/>
          </a:bodyPr>
          <a:lstStyle/>
          <a:p>
            <a:r>
              <a:rPr lang="ru-RU" sz="2000" dirty="0"/>
              <a:t>Предметно – развивающая среда в ДОУ.</a:t>
            </a:r>
            <a:br>
              <a:rPr lang="ru-RU" sz="2000" dirty="0"/>
            </a:br>
            <a:br>
              <a:rPr lang="ru-RU" sz="2000" dirty="0"/>
            </a:br>
            <a:r>
              <a:rPr lang="ru-RU" sz="2000" b="1" dirty="0"/>
              <a:t>Приоритеты: </a:t>
            </a:r>
            <a:r>
              <a:rPr lang="ru-RU" sz="2000" dirty="0"/>
              <a:t>большое место в приобщении детей к народной культуре занимают народные праздники и традиции. </a:t>
            </a:r>
            <a:br>
              <a:rPr lang="ru-RU" sz="2000" dirty="0"/>
            </a:br>
            <a:r>
              <a:rPr lang="ru-RU" sz="2000" dirty="0"/>
              <a:t>В них сфокусированы накопленные веками наблюдения за характерными особенностями времен года, трудовой деятельностью человека, различными сторонами общественной жизни человека.</a:t>
            </a:r>
          </a:p>
        </p:txBody>
      </p:sp>
      <p:pic>
        <p:nvPicPr>
          <p:cNvPr id="5" name="Содержимое 4" descr="20191225_1805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4752528" cy="57606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364088" y="274638"/>
            <a:ext cx="3322712" cy="5458618"/>
          </a:xfrm>
        </p:spPr>
        <p:txBody>
          <a:bodyPr>
            <a:normAutofit/>
          </a:bodyPr>
          <a:lstStyle/>
          <a:p>
            <a:r>
              <a:rPr lang="ru-RU" sz="2000" dirty="0"/>
              <a:t>Предметно – развивающая среда в ДОУ.</a:t>
            </a:r>
            <a:br>
              <a:rPr lang="ru-RU" sz="2000" dirty="0"/>
            </a:br>
            <a:br>
              <a:rPr lang="ru-RU" sz="2000" dirty="0"/>
            </a:br>
            <a:r>
              <a:rPr lang="ru-RU" sz="2000" b="1" dirty="0"/>
              <a:t>Приоритеты</a:t>
            </a:r>
            <a:r>
              <a:rPr lang="ru-RU" sz="2000" dirty="0"/>
              <a:t> - приобщение детей к истокам русской народной культуры представляется нам как стратегия развития личностной культуры ребенка – основанное на его любви к родине.</a:t>
            </a:r>
          </a:p>
        </p:txBody>
      </p:sp>
      <p:pic>
        <p:nvPicPr>
          <p:cNvPr id="5" name="Содержимое 4" descr="20191225_1805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358791" y="1158991"/>
            <a:ext cx="6034617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Всероссийское педагогическое общество </a:t>
            </a:r>
            <a:br>
              <a:rPr lang="ru-RU" sz="2400" dirty="0"/>
            </a:br>
            <a:r>
              <a:rPr lang="ru-RU" sz="2400" dirty="0"/>
              <a:t>Номинация: «Мастер – класс»</a:t>
            </a:r>
            <a:br>
              <a:rPr lang="ru-RU" sz="2400" dirty="0"/>
            </a:br>
            <a:r>
              <a:rPr lang="ru-RU" sz="2400" dirty="0"/>
              <a:t>Конкурсная работа: «Использование различных техник и материалов в процессе изготовления народной тряпичной куклы </a:t>
            </a:r>
            <a:br>
              <a:rPr lang="ru-RU" sz="2400" dirty="0"/>
            </a:br>
            <a:r>
              <a:rPr lang="ru-RU" sz="2400" dirty="0"/>
              <a:t>Диплом – 1 место, от 21.11.2019г.</a:t>
            </a:r>
          </a:p>
        </p:txBody>
      </p:sp>
      <p:pic>
        <p:nvPicPr>
          <p:cNvPr id="4" name="Содержимое 3" descr="AaHh0U5hpiQ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87824" y="1772816"/>
            <a:ext cx="3456384" cy="492425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84784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Копилка уроков – сайт для педагогов</a:t>
            </a:r>
            <a:br>
              <a:rPr lang="ru-RU" sz="2400" dirty="0"/>
            </a:br>
            <a:r>
              <a:rPr lang="ru-RU" sz="2400" dirty="0"/>
              <a:t>опубликовала свой авторский материал 22.12.2019г.</a:t>
            </a:r>
            <a:br>
              <a:rPr lang="ru-RU" sz="2400" dirty="0"/>
            </a:br>
            <a:r>
              <a:rPr lang="ru-RU" sz="2400" dirty="0"/>
              <a:t>Развлечение, для детей подготовительной группы</a:t>
            </a:r>
            <a:br>
              <a:rPr lang="ru-RU" sz="2400" dirty="0"/>
            </a:br>
            <a:r>
              <a:rPr lang="ru-RU" sz="2400" dirty="0"/>
              <a:t>«</a:t>
            </a:r>
            <a:r>
              <a:rPr lang="ru-RU" sz="2400" dirty="0" err="1"/>
              <a:t>Пороскева</a:t>
            </a:r>
            <a:r>
              <a:rPr lang="ru-RU" sz="2400" dirty="0"/>
              <a:t> – Пятница»</a:t>
            </a:r>
          </a:p>
        </p:txBody>
      </p:sp>
      <p:pic>
        <p:nvPicPr>
          <p:cNvPr id="6" name="Содержимое 5" descr="Свидетельство Развлечение%2C для детей подготовительной группы _Проскева - Пятница_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628800"/>
            <a:ext cx="7920880" cy="5046275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</p:spPr>
        <p:txBody>
          <a:bodyPr>
            <a:noAutofit/>
          </a:bodyPr>
          <a:lstStyle/>
          <a:p>
            <a:r>
              <a:rPr lang="ru-RU" sz="2200" dirty="0"/>
              <a:t>Публикация авторского материала районного научно – практического форума педагогических работников дошкольных образовательных организаций </a:t>
            </a:r>
            <a:r>
              <a:rPr lang="ru-RU" sz="2200" dirty="0" err="1"/>
              <a:t>Мелекесского</a:t>
            </a:r>
            <a:r>
              <a:rPr lang="ru-RU" sz="2200" dirty="0"/>
              <a:t> района </a:t>
            </a:r>
            <a:br>
              <a:rPr lang="ru-RU" sz="2200" dirty="0"/>
            </a:br>
            <a:r>
              <a:rPr lang="ru-RU" sz="2200" dirty="0"/>
              <a:t>сентябрь, 2019</a:t>
            </a:r>
            <a:endParaRPr lang="ru-RU" sz="2200" dirty="0">
              <a:solidFill>
                <a:srgbClr val="C00000"/>
              </a:solidFill>
            </a:endParaRPr>
          </a:p>
        </p:txBody>
      </p:sp>
      <p:pic>
        <p:nvPicPr>
          <p:cNvPr id="5" name="Содержимое 4" descr="20191226_2240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2060848"/>
            <a:ext cx="3381581" cy="452596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20191226_2242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41852" y="2132856"/>
            <a:ext cx="5202148" cy="436510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696"/>
          </a:xfrm>
        </p:spPr>
        <p:txBody>
          <a:bodyPr>
            <a:normAutofit/>
          </a:bodyPr>
          <a:lstStyle/>
          <a:p>
            <a:r>
              <a:rPr lang="ru-RU" sz="2400" b="1" dirty="0"/>
              <a:t>Спасибо за внимание!</a:t>
            </a:r>
          </a:p>
        </p:txBody>
      </p:sp>
      <p:pic>
        <p:nvPicPr>
          <p:cNvPr id="4" name="Содержимое 3" descr="20191101_1701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79135" y="1673193"/>
            <a:ext cx="4963658" cy="37227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580112" y="1772816"/>
            <a:ext cx="338437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Как же весело вокруг!</a:t>
            </a:r>
            <a:br>
              <a:rPr lang="ru-RU" dirty="0"/>
            </a:br>
            <a:r>
              <a:rPr lang="ru-RU" dirty="0"/>
              <a:t>Встали куклы в пёстрый круг.</a:t>
            </a:r>
            <a:br>
              <a:rPr lang="ru-RU" dirty="0"/>
            </a:br>
            <a:br>
              <a:rPr lang="ru-RU" dirty="0"/>
            </a:br>
            <a:r>
              <a:rPr lang="ru-RU" dirty="0"/>
              <a:t>Куклы эти непростые:</a:t>
            </a:r>
            <a:br>
              <a:rPr lang="ru-RU" dirty="0"/>
            </a:br>
            <a:r>
              <a:rPr lang="ru-RU" dirty="0"/>
              <a:t>Крученные да витые.                </a:t>
            </a:r>
            <a:br>
              <a:rPr lang="ru-RU" dirty="0"/>
            </a:br>
            <a:r>
              <a:rPr lang="ru-RU" dirty="0"/>
              <a:t>Людям очень  помогали, </a:t>
            </a:r>
            <a:br>
              <a:rPr lang="ru-RU" dirty="0"/>
            </a:br>
            <a:r>
              <a:rPr lang="ru-RU" dirty="0"/>
              <a:t>Дом от зла оберегали,</a:t>
            </a:r>
            <a:br>
              <a:rPr lang="ru-RU" dirty="0"/>
            </a:br>
            <a:r>
              <a:rPr lang="ru-RU" dirty="0"/>
              <a:t>Сон, здоровье сохраняли,</a:t>
            </a:r>
            <a:br>
              <a:rPr lang="ru-RU" dirty="0"/>
            </a:br>
            <a:r>
              <a:rPr lang="ru-RU" dirty="0"/>
              <a:t>Утешали, развлекали</a:t>
            </a:r>
            <a:br>
              <a:rPr lang="ru-RU" dirty="0"/>
            </a:br>
            <a:r>
              <a:rPr lang="ru-RU" dirty="0"/>
              <a:t>И до нас вот дошагали...</a:t>
            </a:r>
            <a:br>
              <a:rPr lang="ru-RU" dirty="0"/>
            </a:br>
            <a:br>
              <a:rPr lang="ru-RU" dirty="0"/>
            </a:br>
            <a:r>
              <a:rPr lang="ru-RU" dirty="0"/>
              <a:t>Чтобы куколку  создать, </a:t>
            </a:r>
            <a:br>
              <a:rPr lang="ru-RU" dirty="0"/>
            </a:br>
            <a:r>
              <a:rPr lang="ru-RU" dirty="0"/>
              <a:t>Сто секретов надо знать!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1060</Words>
  <Application>Microsoft Office PowerPoint</Application>
  <PresentationFormat>Экран (4:3)</PresentationFormat>
  <Paragraphs>64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Arial</vt:lpstr>
      <vt:lpstr>Calibri</vt:lpstr>
      <vt:lpstr>Тема Office</vt:lpstr>
      <vt:lpstr>   МДОУ «Детский сад «Рябинка» р.п.Новая Майна МО «Мелекесский район» Ульяновской области»   Проект: «Календарь народной - обрядовой куклы».   </vt:lpstr>
      <vt:lpstr>Проект: «Календарь народной - обрядовой куклы»   </vt:lpstr>
      <vt:lpstr>   Перспективный план реализации и внедрения проекта. «Календарь народной - обрядовой куклы»    </vt:lpstr>
      <vt:lpstr>Презентация PowerPoint</vt:lpstr>
      <vt:lpstr>Куклы Конь – Огонь, Мартинички  Закличка  Весна! Весна красна! Тёпло солнышко! Приди скорей, согрей детей! Приди к нам с милостью! Приди к нам с радостью! Со льном высоким! С корнем глубоким! С хлебом богатым! Будем все рады! </vt:lpstr>
      <vt:lpstr>Кукла Спиридон – Солнцеворот  Заметелил Спиридон, Затрещал со всех сторон, Растревожил бабью прыть - Даже ночью печь топить.  К воротам позёмка бела Прилетела, голосистою метелицей запела.  Ветер дунет, ветер свистнет - На деревьях иней виснет. Солнце красно к Спиридону - Просветлеет,  А корова рыжий бок себе Нагреет.</vt:lpstr>
      <vt:lpstr>Кукла Масленица  Встанем утром рано, Напечём блинов  С творогом, сметаной,  С мёдом.  Будь здоров!  С маслом и вареньем,  Вот Вам угощенье! Масленицу встретим.  Чучело сожжём.  Праздник мы отметим. Радость – в каждый дом!  Яркий лучик солнца -Каждому в оконце! </vt:lpstr>
      <vt:lpstr>Кукла Вербница   «На вербной мороз — яровые хлеба хороши будут»,  «Верба распутицу ведёт, гонит с реки последний лёд»,  «Не верба бьёт, а старый грех».     </vt:lpstr>
      <vt:lpstr>Кукла Кубышка – травница   Бабушка - "Травница"           Лечит травою,          Липа, календула,          Мята алоэ.           Бабушку - травницу          В дом забери -         Будет здоровье           Всем членам семьи.    </vt:lpstr>
      <vt:lpstr>Кукла Покосница  Вот пришёл и сенокос. «Малышей с собой?»  – вопрос. Мамка деточкам свернёт – куколку Покосницу, и дитя  игрой займёт – с куклой  чадо возится. Кукла очень уж проста – раз и два! – готово! Детвора и занята барышнею новой. Сенокос! В такой поре руки в дело просятся… От порезов косарей сохранит Покосница.</vt:lpstr>
      <vt:lpstr>Кукла Крупеничка  Если собран урожай, Крупеничку наполняй! Чтоб привлечь достаток в дом, скрутку  сделайте с зерном, нарядите, полюбите, в светлый угол поместите. Будет куколка сама охранять вам закрома. Эх, Зернушка-Крупеничка, эх, тряпичная сестричка! Полон зёрен твой живот- значит, в сытости народ.  </vt:lpstr>
      <vt:lpstr>Работа с семьей Мастер - класс</vt:lpstr>
      <vt:lpstr>Презентация PowerPoint</vt:lpstr>
      <vt:lpstr>Предметно – развивающая среда в ДОУ.  Приоритеты: окружающие предметы впервые пробуждающие душу ребенка, воспитывающие в нем чувство красоты , любознательности должны быть национальными.</vt:lpstr>
      <vt:lpstr>Предметно – развивающая среда в ДОУ.  Приоритеты: большое место в приобщении детей к народной культуре занимают народные праздники и традиции.  В них сфокусированы накопленные веками наблюдения за характерными особенностями времен года, трудовой деятельностью человека, различными сторонами общественной жизни человека.</vt:lpstr>
      <vt:lpstr>Предметно – развивающая среда в ДОУ.  Приоритеты - приобщение детей к истокам русской народной культуры представляется нам как стратегия развития личностной культуры ребенка – основанное на его любви к родине.</vt:lpstr>
      <vt:lpstr>Всероссийское педагогическое общество  Номинация: «Мастер – класс» Конкурсная работа: «Использование различных техник и материалов в процессе изготовления народной тряпичной куклы  Диплом – 1 место, от 21.11.2019г.</vt:lpstr>
      <vt:lpstr>Копилка уроков – сайт для педагогов опубликовала свой авторский материал 22.12.2019г. Развлечение, для детей подготовительной группы «Пороскева – Пятница»</vt:lpstr>
      <vt:lpstr>Публикация авторского материала районного научно – практического форума педагогических работников дошкольных образовательных организаций Мелекесского района  сентябрь, 2019</vt:lpstr>
      <vt:lpstr>Спасибо за внимание!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Проект: «Календарь народной куклы».  Вид проекта: познавательно – творческий. Тип проекта: групповой, долгосрочный  Методы: наглядный, словесный, практический, игровой.</dc:title>
  <dc:creator>Microsoft</dc:creator>
  <cp:lastModifiedBy>user</cp:lastModifiedBy>
  <cp:revision>43</cp:revision>
  <dcterms:created xsi:type="dcterms:W3CDTF">2019-12-23T12:29:14Z</dcterms:created>
  <dcterms:modified xsi:type="dcterms:W3CDTF">2022-04-03T16:58:21Z</dcterms:modified>
</cp:coreProperties>
</file>