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82" r:id="rId16"/>
    <p:sldId id="269" r:id="rId17"/>
    <p:sldId id="270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4" r:id="rId27"/>
    <p:sldId id="283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9E7B09-5DA4-4BE8-9658-44777E2A7A68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743EAF-08BE-4FBF-BD7B-1D606B27BAA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917504" cy="3816424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Нетрадиционные методы в обучении детей с интеллектуальными нарушениями.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Гидрогель.</a:t>
            </a:r>
            <a:br>
              <a:rPr lang="ru-RU" sz="3600" dirty="0" smtClean="0">
                <a:solidFill>
                  <a:schemeClr val="tx1"/>
                </a:solidFill>
              </a:rPr>
            </a:b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5157192"/>
            <a:ext cx="8071048" cy="100811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                                                    Педагог-психолог МДОУ СОШ «</a:t>
            </a:r>
            <a:r>
              <a:rPr lang="ru-RU" sz="1800" dirty="0" err="1" smtClean="0"/>
              <a:t>Кудровский</a:t>
            </a:r>
            <a:r>
              <a:rPr lang="ru-RU" sz="1800" dirty="0" smtClean="0"/>
              <a:t> ЦО № 1»</a:t>
            </a:r>
          </a:p>
          <a:p>
            <a:pPr algn="ctr"/>
            <a:r>
              <a:rPr lang="ru-RU" sz="1800" dirty="0" smtClean="0"/>
              <a:t>                                                 Чернухина Елена Анатольевна        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78650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Цели и задачи коррекционно-развивающей работы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Основная </a:t>
            </a:r>
            <a:r>
              <a:rPr lang="ru-RU" dirty="0"/>
              <a:t>цель коррекционной работы в пространстве нормального детства – способствовать полноценному психическому и личностному развитию ребенка.</a:t>
            </a:r>
          </a:p>
          <a:p>
            <a:r>
              <a:rPr lang="ru-RU" dirty="0"/>
              <a:t>Основная задача – психолого-педагогическая коррекция отклонений в </a:t>
            </a:r>
            <a:r>
              <a:rPr lang="ru-RU" dirty="0" smtClean="0"/>
              <a:t>интеллектуальном </a:t>
            </a:r>
            <a:r>
              <a:rPr lang="ru-RU" dirty="0"/>
              <a:t>развитии ребенка </a:t>
            </a:r>
            <a:r>
              <a:rPr lang="ru-RU" smtClean="0"/>
              <a:t>(психическом, </a:t>
            </a:r>
            <a:r>
              <a:rPr lang="ru-RU" dirty="0"/>
              <a:t>эмоциональном, мотивационном, поведенческом, волевом, двигательном и пр.) на основе создания оптимальных психолого-педагогических условий для развития творческого потенциала личности каждого ребенка.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569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Направление коррекционно-развивающей работы.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500" dirty="0" smtClean="0"/>
              <a:t> Коррекция и компенсация нарушений развития высших психических функций нетрадиционными методами.</a:t>
            </a:r>
          </a:p>
          <a:p>
            <a:r>
              <a:rPr lang="ru-RU" sz="2500" dirty="0"/>
              <a:t> </a:t>
            </a:r>
            <a:r>
              <a:rPr lang="ru-RU" sz="2500" dirty="0" smtClean="0"/>
              <a:t>Развитие сенсорной и моторной сферы.</a:t>
            </a:r>
          </a:p>
          <a:p>
            <a:r>
              <a:rPr lang="ru-RU" sz="2500" dirty="0"/>
              <a:t> </a:t>
            </a:r>
            <a:r>
              <a:rPr lang="ru-RU" sz="2500" dirty="0" smtClean="0"/>
              <a:t>Развитие познавательной деятельности.</a:t>
            </a:r>
          </a:p>
          <a:p>
            <a:r>
              <a:rPr lang="ru-RU" sz="2500" dirty="0"/>
              <a:t> </a:t>
            </a:r>
            <a:r>
              <a:rPr lang="ru-RU" sz="2500" dirty="0" smtClean="0"/>
              <a:t>Развитие эмоциональной сферы.</a:t>
            </a:r>
          </a:p>
          <a:p>
            <a:r>
              <a:rPr lang="ru-RU" sz="2500" dirty="0"/>
              <a:t> </a:t>
            </a:r>
            <a:r>
              <a:rPr lang="ru-RU" sz="2500" dirty="0" smtClean="0"/>
              <a:t>Оздоровительное направление.</a:t>
            </a:r>
          </a:p>
          <a:p>
            <a:r>
              <a:rPr lang="ru-RU" sz="2500" dirty="0"/>
              <a:t> </a:t>
            </a:r>
            <a:r>
              <a:rPr lang="ru-RU" sz="2500" dirty="0" smtClean="0"/>
              <a:t>Формирование видов деятельности, свойственных индивидуальному уровню развития ребёнка.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2417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Особенности в организации образовательной деятельности для детей с интеллектуальными нарушениями.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Детям с интеллектуальными нарушениями свойственна низкая степень устойчивости внимания. Необходимо специально организовывать и направлять внимание детей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Необходимость в большем количестве занятий и попыток (предоставление одних и тех же условий неоднократно)</a:t>
            </a:r>
          </a:p>
          <a:p>
            <a:r>
              <a:rPr lang="ru-RU" sz="2400" dirty="0" smtClean="0"/>
              <a:t>Детям с интеллектуальными нарушениями недоступны сложные инструкции. Необходимо дробить задание на короткие отрезки и поэтапно включать, формулируя задачу чётко и конкретно.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Высокая степень истощаемости (утомление или перевозбуждение). Длительность занятия не более 10-15 минут.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3924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04617B"/>
                </a:solidFill>
                <a:latin typeface="Arial Black" pitchFamily="34" charset="0"/>
              </a:rPr>
              <a:t>Особенности в организации образовательной деятельности для детей с интеллектуальными нарушениями.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013800"/>
          </a:xfrm>
        </p:spPr>
        <p:txBody>
          <a:bodyPr>
            <a:norm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Обязательное закрепление положительного итога</a:t>
            </a:r>
          </a:p>
          <a:p>
            <a:r>
              <a:rPr lang="ru-RU" sz="2400" dirty="0" smtClean="0"/>
              <a:t>Искреннее проявление интереса к ребёнку для формирования позитивного восприятия себя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9600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Принципы организации коррекционно-педагогической работы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Единство диагностики и направлений работы</a:t>
            </a:r>
          </a:p>
          <a:p>
            <a:r>
              <a:rPr lang="ru-RU" dirty="0"/>
              <a:t> </a:t>
            </a:r>
            <a:r>
              <a:rPr lang="ru-RU" dirty="0" smtClean="0"/>
              <a:t>Комплексный подход</a:t>
            </a:r>
          </a:p>
          <a:p>
            <a:r>
              <a:rPr lang="ru-RU" dirty="0"/>
              <a:t> </a:t>
            </a:r>
            <a:r>
              <a:rPr lang="ru-RU" dirty="0" smtClean="0"/>
              <a:t>Учёт закономерностей развития ребенка (индивидуальный подход)</a:t>
            </a:r>
          </a:p>
          <a:p>
            <a:r>
              <a:rPr lang="ru-RU" dirty="0"/>
              <a:t> </a:t>
            </a:r>
            <a:r>
              <a:rPr lang="ru-RU" dirty="0" smtClean="0"/>
              <a:t>Ранняя коррекция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9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320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Области развития.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</a:t>
            </a:r>
            <a:r>
              <a:rPr lang="ru-RU" sz="2400" b="1" dirty="0" smtClean="0"/>
              <a:t>Коррекция внимания</a:t>
            </a:r>
            <a:r>
              <a:rPr lang="ru-RU" sz="2400" dirty="0" smtClean="0"/>
              <a:t>: концентрация, устойчивость, переключение, распределение, объём, целенаправленность, произвольность, активизация.</a:t>
            </a:r>
          </a:p>
          <a:p>
            <a:r>
              <a:rPr lang="ru-RU" sz="2400" dirty="0"/>
              <a:t> </a:t>
            </a:r>
            <a:r>
              <a:rPr lang="ru-RU" sz="2400" b="1" dirty="0" smtClean="0"/>
              <a:t>Коррекция памяти</a:t>
            </a:r>
            <a:r>
              <a:rPr lang="ru-RU" sz="2400" dirty="0" smtClean="0"/>
              <a:t>: двигательная, вербальная, образная, словесно-логическая, скорость и точность воспроизведения, прочность запоминания, последовательность, установление причинно-следственных и временных связей, объём.</a:t>
            </a:r>
          </a:p>
          <a:p>
            <a:r>
              <a:rPr lang="ru-RU" sz="2400" dirty="0"/>
              <a:t> </a:t>
            </a:r>
            <a:r>
              <a:rPr lang="ru-RU" sz="2400" b="1" dirty="0" smtClean="0"/>
              <a:t>Коррекция ощущений и восприятия</a:t>
            </a:r>
            <a:r>
              <a:rPr lang="ru-RU" sz="2400" dirty="0" smtClean="0"/>
              <a:t>: зрительные, слуховые, осязательные, двигательные ощущения, восприятие цвета, формы, величины, объём тактильных представлений, свойства предметов, увеличения поля зрения, развитие глазомера, целостность образа, координация.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7291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2048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04617B"/>
                </a:solidFill>
                <a:latin typeface="Arial Black" pitchFamily="34" charset="0"/>
              </a:rPr>
              <a:t>Области развития.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</a:t>
            </a:r>
            <a:r>
              <a:rPr lang="ru-RU" sz="2400" b="1" dirty="0" smtClean="0"/>
              <a:t>Коррекция речи</a:t>
            </a:r>
            <a:r>
              <a:rPr lang="ru-RU" sz="2400" dirty="0" smtClean="0"/>
              <a:t>: фонематическое восприятие, коммуникативные функции речи, дифференциация звуков, активный и пассивный словарь, грамматический строй, диалогическая речь, связная речь, преодоление речевых затруднений.</a:t>
            </a:r>
          </a:p>
          <a:p>
            <a:r>
              <a:rPr lang="ru-RU" sz="2400" dirty="0"/>
              <a:t> </a:t>
            </a:r>
            <a:r>
              <a:rPr lang="ru-RU" sz="2400" b="1" dirty="0" smtClean="0"/>
              <a:t>Коррекция мышления</a:t>
            </a:r>
            <a:r>
              <a:rPr lang="ru-RU" sz="2400" dirty="0" smtClean="0"/>
              <a:t>: наглядно-действенное, наглядно-образное, логическое, операции анализа, сравнения, синтеза, сходства и различия, группировки, мыслительная творческая деятельность, критичность, самостоятельность.</a:t>
            </a:r>
          </a:p>
          <a:p>
            <a:r>
              <a:rPr lang="ru-RU" sz="2400" dirty="0"/>
              <a:t> </a:t>
            </a:r>
            <a:r>
              <a:rPr lang="ru-RU" sz="2400" b="1" dirty="0" smtClean="0"/>
              <a:t>Коррекция эмоционально-волевой сферы</a:t>
            </a:r>
            <a:r>
              <a:rPr lang="ru-RU" sz="2400" dirty="0" smtClean="0"/>
              <a:t>: умение преодолевать трудности, самостоятельность, стремление к успеху, настойчивость, стремление к активной деятельности.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720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766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Из опыта работы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Arial Black" pitchFamily="34" charset="0"/>
              </a:rPr>
              <a:t>Гидрогель.</a:t>
            </a:r>
          </a:p>
          <a:p>
            <a:pPr marL="0" indent="0" algn="ctr">
              <a:buNone/>
            </a:pPr>
            <a:endParaRPr lang="ru-RU" sz="2800" dirty="0"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72816"/>
            <a:ext cx="7920879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4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Что это?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4402832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</a:rPr>
              <a:t>Гидрогель</a:t>
            </a:r>
            <a:r>
              <a:rPr lang="ru-RU" sz="2400" dirty="0">
                <a:solidFill>
                  <a:srgbClr val="C00000"/>
                </a:solidFill>
              </a:rPr>
              <a:t> - это полимерный материал, гранулы которого способны впитывать большое количество воды.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  </a:t>
            </a:r>
            <a:r>
              <a:rPr lang="ru-RU" sz="2400" dirty="0">
                <a:solidFill>
                  <a:srgbClr val="C00000"/>
                </a:solidFill>
              </a:rPr>
              <a:t>Декоративный </a:t>
            </a:r>
            <a:r>
              <a:rPr lang="ru-RU" sz="2400" dirty="0" smtClean="0">
                <a:solidFill>
                  <a:srgbClr val="C00000"/>
                </a:solidFill>
              </a:rPr>
              <a:t>гидрогель – </a:t>
            </a:r>
            <a:r>
              <a:rPr lang="ru-RU" sz="2400" dirty="0">
                <a:solidFill>
                  <a:srgbClr val="C00000"/>
                </a:solidFill>
              </a:rPr>
              <a:t>это материал в виде разноцветных гранул. Мелкие кристаллики полимера заливают водой и они превращаются в мягкие блестящие шарики размером 1-1,5 сантиметра.   Выглядит все это очень красиво и весьма привлекательно для детей.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32856"/>
            <a:ext cx="381642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69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Безопасность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52736"/>
            <a:ext cx="7920880" cy="30963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sz="2400" b="1" dirty="0">
                <a:solidFill>
                  <a:srgbClr val="C00000"/>
                </a:solidFill>
              </a:rPr>
              <a:t>Гидрогель - материал стерильный, в нем не размножаются бактерии. После использования его можно высушить и хранить до следующего раза в коробке в виде гранул</a:t>
            </a:r>
            <a:r>
              <a:rPr lang="ru-RU" sz="2400" b="1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</a:rPr>
              <a:t>Производители утверждают, что гидрогель совершенно экологически безвредный продукт.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Чем </a:t>
            </a:r>
            <a:r>
              <a:rPr lang="ru-RU" sz="2400" b="1" dirty="0">
                <a:solidFill>
                  <a:srgbClr val="C00000"/>
                </a:solidFill>
              </a:rPr>
              <a:t>опасен гидрогель для ребенка? Ничем, если соблюдать элементарную технику </a:t>
            </a:r>
            <a:r>
              <a:rPr lang="ru-RU" sz="2400" b="1" dirty="0" smtClean="0">
                <a:solidFill>
                  <a:srgbClr val="C00000"/>
                </a:solidFill>
              </a:rPr>
              <a:t>безопасности</a:t>
            </a:r>
            <a:r>
              <a:rPr lang="ru-RU" sz="2400" dirty="0">
                <a:solidFill>
                  <a:srgbClr val="C00000"/>
                </a:solidFill>
              </a:rPr>
              <a:t>. </a:t>
            </a:r>
            <a:endParaRPr lang="ru-RU" sz="24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4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005065"/>
            <a:ext cx="5184576" cy="264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4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204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Подготовка гидрогеля 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4049" y="4419674"/>
            <a:ext cx="4190652" cy="2304256"/>
          </a:xfrm>
        </p:spPr>
      </p:pic>
      <p:sp>
        <p:nvSpPr>
          <p:cNvPr id="5" name="Прямоугольник 4"/>
          <p:cNvSpPr/>
          <p:nvPr/>
        </p:nvSpPr>
        <p:spPr>
          <a:xfrm>
            <a:off x="361581" y="980728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В сухом состоянии шарики жесткие, диаметром 2 мм., по внешнему виду похожи на мелкий перец горошком.</a:t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>Шарики надо положить в емкость и залить водой, они начнут разбухать. Процесс набухания не быстрый, первый результат будет заметен только через несколько часов, товарный вид они приобретут часов через 6, а до максимального размера шарики разбухнут только через сутки, или даже больше. В разбухшем состоянии их диаметр 10-12 мм.</a:t>
            </a:r>
          </a:p>
        </p:txBody>
      </p:sp>
    </p:spTree>
    <p:extLst>
      <p:ext uri="{BB962C8B-B14F-4D97-AF65-F5344CB8AC3E}">
        <p14:creationId xmlns:p14="http://schemas.microsoft.com/office/powerpoint/2010/main" val="151363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Arial Black" pitchFamily="34" charset="0"/>
              </a:rPr>
              <a:t>Для занятий можно использовать разные цвета и любой наглядный материал по теме. </a:t>
            </a:r>
            <a:endParaRPr lang="ru-RU" sz="28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95536" y="1844823"/>
            <a:ext cx="4968552" cy="432047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16016" y="2924943"/>
            <a:ext cx="4250094" cy="369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7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046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Сенсорные коробки различной тематики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1520" y="1124744"/>
            <a:ext cx="4752528" cy="51845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68117" y="3208949"/>
            <a:ext cx="3240359" cy="310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0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3034680" cy="78069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 Black" pitchFamily="34" charset="0"/>
              </a:rPr>
              <a:t>Сенсорные коробки</a:t>
            </a: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0014" y="2170386"/>
            <a:ext cx="4320481" cy="4389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198" y="116632"/>
            <a:ext cx="3919364" cy="541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49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+mn-lt"/>
              </a:rPr>
              <a:t>Разнообразные задания: поиск предметов, сортировка, перекладывание, похожие фигурки и т.п.</a:t>
            </a:r>
            <a:endParaRPr lang="ru-RU" sz="2800" dirty="0">
              <a:latin typeface="+mn-l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4392487" cy="372608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5976" y="2132856"/>
            <a:ext cx="511256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7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042" y="730226"/>
            <a:ext cx="5040560" cy="4389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88830" y="1625717"/>
            <a:ext cx="5682797" cy="454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04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Домашние и дикие животные</a:t>
            </a:r>
            <a:endParaRPr lang="ru-RU" sz="28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56792"/>
            <a:ext cx="4327554" cy="374441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04864"/>
            <a:ext cx="432506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9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Цвет и форма</a:t>
            </a:r>
            <a:endParaRPr lang="ru-RU" sz="2800" dirty="0">
              <a:latin typeface="Arial Black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35" y="1522314"/>
            <a:ext cx="4896546" cy="438943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4007" y="2348881"/>
            <a:ext cx="4608513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+mn-lt"/>
              </a:rPr>
              <a:t>Мною разработаны технологические карты для изучения материала и развития моторики рук</a:t>
            </a:r>
            <a:endParaRPr lang="ru-RU" sz="28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1520" y="1484784"/>
            <a:ext cx="4320480" cy="29523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67944" y="3584523"/>
            <a:ext cx="4824536" cy="309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6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2890664" cy="11407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 Black" pitchFamily="34" charset="0"/>
              </a:rPr>
              <a:t>Лабиринты, дорожки</a:t>
            </a: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35896" y="260648"/>
            <a:ext cx="5328589" cy="432048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08920"/>
            <a:ext cx="5112568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Прикладываем и фиксируем кармашек с гидрогелем к карте -  получается увлекательная игра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43607" y="1935161"/>
            <a:ext cx="7128792" cy="4389437"/>
          </a:xfrm>
        </p:spPr>
      </p:pic>
    </p:spTree>
    <p:extLst>
      <p:ext uri="{BB962C8B-B14F-4D97-AF65-F5344CB8AC3E}">
        <p14:creationId xmlns:p14="http://schemas.microsoft.com/office/powerpoint/2010/main" val="307661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704088"/>
            <a:ext cx="4042792" cy="420656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Arial Black" pitchFamily="34" charset="0"/>
              </a:rPr>
              <a:t>Проведи по лабиринту</a:t>
            </a:r>
            <a:endParaRPr lang="ru-RU" sz="1600" b="1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0025" y="1498257"/>
            <a:ext cx="5270728" cy="40916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66296" y="1950531"/>
            <a:ext cx="4680520" cy="432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4834880" cy="4206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 Black" pitchFamily="34" charset="0"/>
              </a:rPr>
              <a:t>Разноцветные дорожки</a:t>
            </a: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7560839" cy="5415880"/>
          </a:xfrm>
        </p:spPr>
      </p:pic>
    </p:spTree>
    <p:extLst>
      <p:ext uri="{BB962C8B-B14F-4D97-AF65-F5344CB8AC3E}">
        <p14:creationId xmlns:p14="http://schemas.microsoft.com/office/powerpoint/2010/main" val="12972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704088"/>
            <a:ext cx="3528392" cy="63668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Перемести шарики 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48143" y="2228723"/>
            <a:ext cx="4762871" cy="41390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816" y="454360"/>
            <a:ext cx="4752528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6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704088"/>
            <a:ext cx="4186808" cy="63668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 Black" pitchFamily="34" charset="0"/>
              </a:rPr>
              <a:t>Развитие моторики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3888432" cy="4389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60848"/>
            <a:ext cx="417646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443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704088"/>
            <a:ext cx="3466728" cy="56467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 Black" pitchFamily="34" charset="0"/>
              </a:rPr>
              <a:t>Увлекательное занятие</a:t>
            </a: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556" y="8620"/>
            <a:ext cx="4104456" cy="47525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348880"/>
            <a:ext cx="4782757" cy="432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74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Фантазия педагогов не знает границ!</a:t>
            </a:r>
            <a:br>
              <a:rPr lang="ru-RU" sz="2800" dirty="0" smtClean="0">
                <a:latin typeface="Arial Black" pitchFamily="34" charset="0"/>
              </a:rPr>
            </a:br>
            <a:r>
              <a:rPr lang="ru-RU" sz="2800" dirty="0" smtClean="0">
                <a:latin typeface="Arial Black" pitchFamily="34" charset="0"/>
              </a:rPr>
              <a:t>Придумывайте, творите, развивайте!</a:t>
            </a:r>
            <a:br>
              <a:rPr lang="ru-RU" sz="2800" dirty="0" smtClean="0">
                <a:latin typeface="Arial Black" pitchFamily="34" charset="0"/>
              </a:rPr>
            </a:br>
            <a:endParaRPr lang="ru-RU" sz="2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Спасибо за внимание!</a:t>
            </a:r>
            <a:endParaRPr lang="ru-RU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48880"/>
            <a:ext cx="8064896" cy="24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2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320</TotalTime>
  <Words>671</Words>
  <Application>Microsoft Office PowerPoint</Application>
  <PresentationFormat>Экран (4:3)</PresentationFormat>
  <Paragraphs>72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Нетрадиционные методы в обучении детей с интеллектуальными нарушениями. Гидрогель. </vt:lpstr>
      <vt:lpstr>Цели и задачи коррекционно-развивающей работы</vt:lpstr>
      <vt:lpstr>Направление коррекционно-развивающей работы.</vt:lpstr>
      <vt:lpstr>Особенности в организации образовательной деятельности для детей с интеллектуальными нарушениями.</vt:lpstr>
      <vt:lpstr>Особенности в организации образовательной деятельности для детей с интеллектуальными нарушениями.</vt:lpstr>
      <vt:lpstr>Принципы организации коррекционно-педагогической работы</vt:lpstr>
      <vt:lpstr>Области развития.</vt:lpstr>
      <vt:lpstr>Области развития.</vt:lpstr>
      <vt:lpstr>Из опыта работы</vt:lpstr>
      <vt:lpstr>Что это?</vt:lpstr>
      <vt:lpstr>Безопасность</vt:lpstr>
      <vt:lpstr>Подготовка гидрогеля </vt:lpstr>
      <vt:lpstr>Для занятий можно использовать разные цвета и любой наглядный материал по теме. </vt:lpstr>
      <vt:lpstr>Сенсорные коробки различной тематики</vt:lpstr>
      <vt:lpstr>Сенсорные коробки</vt:lpstr>
      <vt:lpstr>Разнообразные задания: поиск предметов, сортировка, перекладывание, похожие фигурки и т.п.</vt:lpstr>
      <vt:lpstr>Презентация PowerPoint</vt:lpstr>
      <vt:lpstr>Домашние и дикие животные</vt:lpstr>
      <vt:lpstr>Цвет и форма</vt:lpstr>
      <vt:lpstr>Мною разработаны технологические карты для изучения материала и развития моторики рук</vt:lpstr>
      <vt:lpstr>Лабиринты, дорожки</vt:lpstr>
      <vt:lpstr>Прикладываем и фиксируем кармашек с гидрогелем к карте -  получается увлекательная игра</vt:lpstr>
      <vt:lpstr>Проведи по лабиринту</vt:lpstr>
      <vt:lpstr>Разноцветные дорожки</vt:lpstr>
      <vt:lpstr>Перемести шарики </vt:lpstr>
      <vt:lpstr>Развитие моторики</vt:lpstr>
      <vt:lpstr>Увлекательное занятие</vt:lpstr>
      <vt:lpstr>Фантазия педагогов не знает границ! Придумывайте, творите, развивайте!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методы в обучении детей с интеллектуальными нарушениями. Гидрогель.</dc:title>
  <dc:creator>LENA</dc:creator>
  <cp:lastModifiedBy>LENA</cp:lastModifiedBy>
  <cp:revision>29</cp:revision>
  <dcterms:created xsi:type="dcterms:W3CDTF">2021-02-10T10:03:14Z</dcterms:created>
  <dcterms:modified xsi:type="dcterms:W3CDTF">2021-02-16T05:40:56Z</dcterms:modified>
</cp:coreProperties>
</file>