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92" r:id="rId3"/>
    <p:sldId id="293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94" r:id="rId12"/>
    <p:sldId id="295" r:id="rId13"/>
    <p:sldId id="296" r:id="rId14"/>
    <p:sldId id="297" r:id="rId15"/>
    <p:sldId id="256" r:id="rId16"/>
    <p:sldId id="266" r:id="rId17"/>
    <p:sldId id="269" r:id="rId18"/>
    <p:sldId id="270" r:id="rId19"/>
    <p:sldId id="271" r:id="rId20"/>
    <p:sldId id="285" r:id="rId21"/>
    <p:sldId id="272" r:id="rId22"/>
    <p:sldId id="273" r:id="rId23"/>
    <p:sldId id="286" r:id="rId24"/>
    <p:sldId id="274" r:id="rId25"/>
    <p:sldId id="276" r:id="rId26"/>
    <p:sldId id="284" r:id="rId27"/>
    <p:sldId id="275" r:id="rId28"/>
    <p:sldId id="278" r:id="rId29"/>
    <p:sldId id="277" r:id="rId30"/>
    <p:sldId id="287" r:id="rId31"/>
    <p:sldId id="268" r:id="rId32"/>
    <p:sldId id="288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1" r:id="rId46"/>
    <p:sldId id="310" r:id="rId47"/>
    <p:sldId id="312" r:id="rId48"/>
    <p:sldId id="314" r:id="rId49"/>
    <p:sldId id="315" r:id="rId50"/>
    <p:sldId id="316" r:id="rId51"/>
    <p:sldId id="290" r:id="rId5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66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8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C3D5DD-FB95-4BFB-983F-29DA36F3F9C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5DAC1E-E48D-465A-9B58-03C3A691861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4F97D-3D26-44BA-A133-68F1C68476E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DA8485-5078-4E89-9795-406F293EE53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1F97D0-22ED-407F-B7CE-BD507F75F16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699A5-A520-4BDC-B7C4-9D8CB47A108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E4C7D2-C2D1-421F-AD85-241E4EEAFDE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1C6D46-6576-43C7-8D9A-395409B322F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D046F-8CF5-4CE3-8D9B-2CEDAD8083A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450B4-1286-4F17-A4F6-D60D0C32E49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A39DE8-52BD-42AD-803F-C2E22919D7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C823BC-3D37-4283-AB2A-EEEBC8C1385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gi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wmf"/><Relationship Id="rId7" Type="http://schemas.openxmlformats.org/officeDocument/2006/relationships/image" Target="../media/image2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wmf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wmf"/><Relationship Id="rId7" Type="http://schemas.openxmlformats.org/officeDocument/2006/relationships/image" Target="../media/image4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jpeg"/><Relationship Id="rId3" Type="http://schemas.openxmlformats.org/officeDocument/2006/relationships/image" Target="../media/image51.emf"/><Relationship Id="rId7" Type="http://schemas.openxmlformats.org/officeDocument/2006/relationships/image" Target="../media/image55.jpeg"/><Relationship Id="rId12" Type="http://schemas.openxmlformats.org/officeDocument/2006/relationships/image" Target="../media/image60.jpeg"/><Relationship Id="rId2" Type="http://schemas.openxmlformats.org/officeDocument/2006/relationships/image" Target="../media/image50.emf"/><Relationship Id="rId16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11" Type="http://schemas.openxmlformats.org/officeDocument/2006/relationships/image" Target="../media/image59.jpeg"/><Relationship Id="rId5" Type="http://schemas.openxmlformats.org/officeDocument/2006/relationships/image" Target="../media/image53.jpeg"/><Relationship Id="rId15" Type="http://schemas.openxmlformats.org/officeDocument/2006/relationships/image" Target="../media/image63.jpeg"/><Relationship Id="rId10" Type="http://schemas.openxmlformats.org/officeDocument/2006/relationships/image" Target="../media/image58.jpeg"/><Relationship Id="rId4" Type="http://schemas.openxmlformats.org/officeDocument/2006/relationships/image" Target="../media/image52.jpeg"/><Relationship Id="rId9" Type="http://schemas.openxmlformats.org/officeDocument/2006/relationships/image" Target="../media/image57.jpeg"/><Relationship Id="rId14" Type="http://schemas.openxmlformats.org/officeDocument/2006/relationships/image" Target="../media/image6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7" Type="http://schemas.openxmlformats.org/officeDocument/2006/relationships/slide" Target="slide18.xml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28.xml"/><Relationship Id="rId5" Type="http://schemas.openxmlformats.org/officeDocument/2006/relationships/slide" Target="slide31.xml"/><Relationship Id="rId4" Type="http://schemas.openxmlformats.org/officeDocument/2006/relationships/slide" Target="slide2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1.wmf"/><Relationship Id="rId7" Type="http://schemas.openxmlformats.org/officeDocument/2006/relationships/image" Target="../media/image74.wm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5" Type="http://schemas.openxmlformats.org/officeDocument/2006/relationships/image" Target="../media/image41.wmf"/><Relationship Id="rId4" Type="http://schemas.openxmlformats.org/officeDocument/2006/relationships/image" Target="../media/image7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wm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gif"/><Relationship Id="rId5" Type="http://schemas.openxmlformats.org/officeDocument/2006/relationships/slide" Target="slide17.xml"/><Relationship Id="rId4" Type="http://schemas.openxmlformats.org/officeDocument/2006/relationships/image" Target="../media/image8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wmf"/><Relationship Id="rId7" Type="http://schemas.openxmlformats.org/officeDocument/2006/relationships/image" Target="../media/image92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png"/><Relationship Id="rId10" Type="http://schemas.openxmlformats.org/officeDocument/2006/relationships/image" Target="../media/image95.png"/><Relationship Id="rId4" Type="http://schemas.openxmlformats.org/officeDocument/2006/relationships/image" Target="../media/image89.png"/><Relationship Id="rId9" Type="http://schemas.openxmlformats.org/officeDocument/2006/relationships/image" Target="../media/image94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13" Type="http://schemas.openxmlformats.org/officeDocument/2006/relationships/image" Target="../media/image106.png"/><Relationship Id="rId3" Type="http://schemas.openxmlformats.org/officeDocument/2006/relationships/image" Target="../media/image97.wmf"/><Relationship Id="rId7" Type="http://schemas.openxmlformats.org/officeDocument/2006/relationships/image" Target="../media/image101.png"/><Relationship Id="rId12" Type="http://schemas.openxmlformats.org/officeDocument/2006/relationships/image" Target="../media/image105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png"/><Relationship Id="rId11" Type="http://schemas.openxmlformats.org/officeDocument/2006/relationships/image" Target="../media/image104.png"/><Relationship Id="rId5" Type="http://schemas.openxmlformats.org/officeDocument/2006/relationships/image" Target="../media/image99.png"/><Relationship Id="rId10" Type="http://schemas.openxmlformats.org/officeDocument/2006/relationships/image" Target="../media/image41.wmf"/><Relationship Id="rId4" Type="http://schemas.openxmlformats.org/officeDocument/2006/relationships/image" Target="../media/image98.png"/><Relationship Id="rId9" Type="http://schemas.openxmlformats.org/officeDocument/2006/relationships/image" Target="../media/image103.w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gif"/><Relationship Id="rId3" Type="http://schemas.openxmlformats.org/officeDocument/2006/relationships/image" Target="../media/image107.png"/><Relationship Id="rId7" Type="http://schemas.openxmlformats.org/officeDocument/2006/relationships/slide" Target="slide17.xml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wmf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7" Type="http://schemas.openxmlformats.org/officeDocument/2006/relationships/image" Target="../media/image116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png"/><Relationship Id="rId9" Type="http://schemas.openxmlformats.org/officeDocument/2006/relationships/image" Target="../media/image1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7.png"/><Relationship Id="rId5" Type="http://schemas.openxmlformats.org/officeDocument/2006/relationships/image" Target="../media/image126.png"/><Relationship Id="rId4" Type="http://schemas.openxmlformats.org/officeDocument/2006/relationships/image" Target="../media/image12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13" Type="http://schemas.openxmlformats.org/officeDocument/2006/relationships/image" Target="../media/image137.png"/><Relationship Id="rId3" Type="http://schemas.openxmlformats.org/officeDocument/2006/relationships/image" Target="../media/image128.png"/><Relationship Id="rId7" Type="http://schemas.openxmlformats.org/officeDocument/2006/relationships/image" Target="../media/image132.wmf"/><Relationship Id="rId12" Type="http://schemas.openxmlformats.org/officeDocument/2006/relationships/image" Target="../media/image136.wmf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1.png"/><Relationship Id="rId11" Type="http://schemas.openxmlformats.org/officeDocument/2006/relationships/image" Target="../media/image135.wmf"/><Relationship Id="rId5" Type="http://schemas.openxmlformats.org/officeDocument/2006/relationships/image" Target="../media/image130.png"/><Relationship Id="rId15" Type="http://schemas.openxmlformats.org/officeDocument/2006/relationships/image" Target="../media/image86.gif"/><Relationship Id="rId10" Type="http://schemas.openxmlformats.org/officeDocument/2006/relationships/image" Target="../media/image134.wmf"/><Relationship Id="rId4" Type="http://schemas.openxmlformats.org/officeDocument/2006/relationships/image" Target="../media/image129.png"/><Relationship Id="rId9" Type="http://schemas.openxmlformats.org/officeDocument/2006/relationships/image" Target="../media/image133.wmf"/><Relationship Id="rId14" Type="http://schemas.openxmlformats.org/officeDocument/2006/relationships/slide" Target="slide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3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3.png"/><Relationship Id="rId5" Type="http://schemas.openxmlformats.org/officeDocument/2006/relationships/image" Target="../media/image71.wmf"/><Relationship Id="rId4" Type="http://schemas.openxmlformats.org/officeDocument/2006/relationships/image" Target="../media/image14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7" Type="http://schemas.openxmlformats.org/officeDocument/2006/relationships/image" Target="../media/image8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5" Type="http://schemas.openxmlformats.org/officeDocument/2006/relationships/image" Target="../media/image146.png"/><Relationship Id="rId4" Type="http://schemas.openxmlformats.org/officeDocument/2006/relationships/image" Target="../media/image14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8.png"/><Relationship Id="rId5" Type="http://schemas.openxmlformats.org/officeDocument/2006/relationships/image" Target="../media/image79.png"/><Relationship Id="rId4" Type="http://schemas.openxmlformats.org/officeDocument/2006/relationships/image" Target="../media/image12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3" Type="http://schemas.openxmlformats.org/officeDocument/2006/relationships/image" Target="../media/image149.png"/><Relationship Id="rId7" Type="http://schemas.openxmlformats.org/officeDocument/2006/relationships/image" Target="../media/image15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2.png"/><Relationship Id="rId5" Type="http://schemas.openxmlformats.org/officeDocument/2006/relationships/image" Target="../media/image151.png"/><Relationship Id="rId4" Type="http://schemas.openxmlformats.org/officeDocument/2006/relationships/image" Target="../media/image15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jpe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6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а 83 из 494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714612" y="1428736"/>
            <a:ext cx="64293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Секреты </a:t>
            </a:r>
            <a:r>
              <a:rPr lang="ru-RU" sz="40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здорового </a:t>
            </a: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питания</a:t>
            </a:r>
          </a:p>
          <a:p>
            <a:pPr algn="ctr"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МБОУ </a:t>
            </a: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ОШ </a:t>
            </a: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40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Учитель начальных классов:</a:t>
            </a:r>
          </a:p>
          <a:p>
            <a:pPr algn="ctr"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Тимина Олеся Владимировна</a:t>
            </a:r>
            <a:endParaRPr lang="ru-RU" sz="40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4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900113" y="1773238"/>
            <a:ext cx="24479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r"/>
            <a:endParaRPr lang="ru-RU" sz="2400" b="0">
              <a:solidFill>
                <a:schemeClr val="tx1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395288" y="1557338"/>
            <a:ext cx="3529012" cy="1004887"/>
          </a:xfrm>
          <a:prstGeom prst="rect">
            <a:avLst/>
          </a:prstGeom>
          <a:solidFill>
            <a:srgbClr val="99FF66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0" dirty="0">
                <a:solidFill>
                  <a:srgbClr val="3366CC"/>
                </a:solidFill>
              </a:rPr>
              <a:t>физические упражнения, </a:t>
            </a:r>
          </a:p>
          <a:p>
            <a:pPr algn="ctr"/>
            <a:r>
              <a:rPr lang="ru-RU" sz="2400" b="0" dirty="0">
                <a:solidFill>
                  <a:srgbClr val="3366CC"/>
                </a:solidFill>
              </a:rPr>
              <a:t>спорт</a:t>
            </a: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3635375" y="2636838"/>
            <a:ext cx="1873250" cy="579437"/>
          </a:xfrm>
          <a:prstGeom prst="rect">
            <a:avLst/>
          </a:prstGeom>
          <a:solidFill>
            <a:srgbClr val="99FF66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200" b="0" dirty="0">
                <a:solidFill>
                  <a:srgbClr val="3366CC"/>
                </a:solidFill>
              </a:rPr>
              <a:t>питание</a:t>
            </a:r>
          </a:p>
        </p:txBody>
      </p:sp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6300788" y="1341438"/>
            <a:ext cx="2303462" cy="457200"/>
          </a:xfrm>
          <a:prstGeom prst="rect">
            <a:avLst/>
          </a:prstGeom>
          <a:solidFill>
            <a:srgbClr val="99FF66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0">
                <a:solidFill>
                  <a:srgbClr val="3366CC"/>
                </a:solidFill>
              </a:rPr>
              <a:t>свежий воздух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3348038" y="4797425"/>
            <a:ext cx="2016125" cy="457200"/>
          </a:xfrm>
          <a:prstGeom prst="rect">
            <a:avLst/>
          </a:prstGeom>
          <a:solidFill>
            <a:srgbClr val="99FF66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2400" b="0">
                <a:solidFill>
                  <a:srgbClr val="3366CC"/>
                </a:solidFill>
              </a:rPr>
              <a:t>труд и отдых</a:t>
            </a: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468313" y="3933825"/>
            <a:ext cx="2159000" cy="579438"/>
          </a:xfrm>
          <a:prstGeom prst="rect">
            <a:avLst/>
          </a:prstGeom>
          <a:solidFill>
            <a:srgbClr val="99FF66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200" b="0">
                <a:solidFill>
                  <a:srgbClr val="3366CC"/>
                </a:solidFill>
              </a:rPr>
              <a:t>гигиена</a:t>
            </a:r>
          </a:p>
        </p:txBody>
      </p:sp>
      <p:sp>
        <p:nvSpPr>
          <p:cNvPr id="8" name="Text Box 15"/>
          <p:cNvSpPr txBox="1">
            <a:spLocks noChangeArrowheads="1"/>
          </p:cNvSpPr>
          <p:nvPr/>
        </p:nvSpPr>
        <p:spPr bwMode="auto">
          <a:xfrm>
            <a:off x="6300788" y="4292600"/>
            <a:ext cx="2447925" cy="579438"/>
          </a:xfrm>
          <a:prstGeom prst="rect">
            <a:avLst/>
          </a:prstGeom>
          <a:solidFill>
            <a:srgbClr val="99FF66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ru-RU" sz="3200" b="0">
                <a:solidFill>
                  <a:srgbClr val="3366CC"/>
                </a:solidFill>
              </a:rPr>
              <a:t>режим дня</a:t>
            </a:r>
          </a:p>
        </p:txBody>
      </p:sp>
      <p:sp>
        <p:nvSpPr>
          <p:cNvPr id="9" name="Oval 17"/>
          <p:cNvSpPr>
            <a:spLocks noChangeArrowheads="1"/>
          </p:cNvSpPr>
          <p:nvPr/>
        </p:nvSpPr>
        <p:spPr bwMode="auto">
          <a:xfrm>
            <a:off x="2681288" y="188913"/>
            <a:ext cx="3779837" cy="1366837"/>
          </a:xfrm>
          <a:prstGeom prst="ellipse">
            <a:avLst/>
          </a:prstGeom>
          <a:solidFill>
            <a:srgbClr val="66FFFF"/>
          </a:solidFill>
          <a:ln w="12700" cap="sq">
            <a:solidFill>
              <a:srgbClr val="99FF66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 algn="ctr"/>
            <a:r>
              <a:rPr lang="ru-RU" sz="4800" dirty="0">
                <a:solidFill>
                  <a:srgbClr val="0033CC"/>
                </a:solidFill>
              </a:rPr>
              <a:t>здоровье</a:t>
            </a:r>
          </a:p>
          <a:p>
            <a:pPr algn="ctr">
              <a:spcBef>
                <a:spcPct val="0"/>
              </a:spcBef>
            </a:pPr>
            <a:endParaRPr lang="ru-RU" sz="2400" b="0" dirty="0">
              <a:solidFill>
                <a:schemeClr val="tx1"/>
              </a:solidFill>
            </a:endParaRPr>
          </a:p>
        </p:txBody>
      </p:sp>
      <p:pic>
        <p:nvPicPr>
          <p:cNvPr id="10" name="Picture 26" descr="IMG01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7763" y="1771650"/>
            <a:ext cx="2447925" cy="1657350"/>
          </a:xfrm>
          <a:prstGeom prst="rect">
            <a:avLst/>
          </a:prstGeom>
          <a:noFill/>
        </p:spPr>
      </p:pic>
      <p:pic>
        <p:nvPicPr>
          <p:cNvPr id="11" name="Picture 27" descr="j0426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989138"/>
            <a:ext cx="1295400" cy="1295400"/>
          </a:xfrm>
          <a:prstGeom prst="rect">
            <a:avLst/>
          </a:prstGeom>
          <a:noFill/>
        </p:spPr>
      </p:pic>
      <p:pic>
        <p:nvPicPr>
          <p:cNvPr id="12" name="Picture 28" descr="j039812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5445125"/>
            <a:ext cx="1439862" cy="1223963"/>
          </a:xfrm>
          <a:prstGeom prst="rect">
            <a:avLst/>
          </a:prstGeom>
          <a:noFill/>
        </p:spPr>
      </p:pic>
      <p:pic>
        <p:nvPicPr>
          <p:cNvPr id="13" name="Picture 31" descr="medved6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25" y="5013325"/>
            <a:ext cx="2232025" cy="1609725"/>
          </a:xfrm>
          <a:prstGeom prst="rect">
            <a:avLst/>
          </a:prstGeom>
          <a:noFill/>
        </p:spPr>
      </p:pic>
      <p:pic>
        <p:nvPicPr>
          <p:cNvPr id="14" name="Picture 32" descr="j041203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4581525"/>
            <a:ext cx="2087562" cy="1727200"/>
          </a:xfrm>
          <a:prstGeom prst="rect">
            <a:avLst/>
          </a:prstGeom>
          <a:noFill/>
        </p:spPr>
      </p:pic>
      <p:pic>
        <p:nvPicPr>
          <p:cNvPr id="15" name="Picture 33" descr="mald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938" y="3213100"/>
            <a:ext cx="2016125" cy="1557338"/>
          </a:xfrm>
          <a:prstGeom prst="rect">
            <a:avLst/>
          </a:prstGeom>
          <a:noFill/>
        </p:spPr>
      </p:pic>
      <p:pic>
        <p:nvPicPr>
          <p:cNvPr id="16" name="Picture 34" descr="deva1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538" y="5373688"/>
            <a:ext cx="1512887" cy="135572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-30163"/>
            <a:ext cx="9144000" cy="6888163"/>
          </a:xfrm>
          <a:prstGeom prst="rect">
            <a:avLst/>
          </a:prstGeom>
          <a:noFill/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403350" y="188913"/>
            <a:ext cx="5400675" cy="649287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627313" y="333375"/>
            <a:ext cx="33642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b="1" i="1" dirty="0">
                <a:solidFill>
                  <a:srgbClr val="FF0066"/>
                </a:solidFill>
              </a:rPr>
              <a:t>Не увлекайтесь!</a:t>
            </a:r>
          </a:p>
        </p:txBody>
      </p:sp>
      <p:pic>
        <p:nvPicPr>
          <p:cNvPr id="5" name="Picture 6" descr="1ec28e497ea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484313"/>
            <a:ext cx="3095625" cy="2725737"/>
          </a:xfrm>
          <a:prstGeom prst="rect">
            <a:avLst/>
          </a:prstGeom>
          <a:noFill/>
        </p:spPr>
      </p:pic>
      <p:pic>
        <p:nvPicPr>
          <p:cNvPr id="6" name="Picture 7" descr="3b69aed757d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5963" y="1125538"/>
            <a:ext cx="3040062" cy="1903412"/>
          </a:xfrm>
          <a:prstGeom prst="rect">
            <a:avLst/>
          </a:prstGeom>
          <a:noFill/>
        </p:spPr>
      </p:pic>
      <p:pic>
        <p:nvPicPr>
          <p:cNvPr id="7" name="Picture 8" descr="3f0ff588be9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3644900"/>
            <a:ext cx="4105275" cy="2984500"/>
          </a:xfrm>
          <a:prstGeom prst="rect">
            <a:avLst/>
          </a:prstGeom>
          <a:noFill/>
        </p:spPr>
      </p:pic>
      <p:pic>
        <p:nvPicPr>
          <p:cNvPr id="8" name="Picture 9" descr="8e63f066ff6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938" y="1412875"/>
            <a:ext cx="2141537" cy="1254125"/>
          </a:xfrm>
          <a:prstGeom prst="rect">
            <a:avLst/>
          </a:prstGeom>
          <a:noFill/>
        </p:spPr>
      </p:pic>
      <p:pic>
        <p:nvPicPr>
          <p:cNvPr id="9" name="Picture 10" descr="eda5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575" y="2492375"/>
            <a:ext cx="2014538" cy="1536700"/>
          </a:xfrm>
          <a:prstGeom prst="rect">
            <a:avLst/>
          </a:prstGeom>
          <a:noFill/>
        </p:spPr>
      </p:pic>
      <p:pic>
        <p:nvPicPr>
          <p:cNvPr id="10" name="Picture 11" descr="карт рез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0463" y="4221163"/>
            <a:ext cx="2257425" cy="2305050"/>
          </a:xfrm>
          <a:prstGeom prst="rect">
            <a:avLst/>
          </a:prstGeom>
          <a:noFill/>
        </p:spPr>
      </p:pic>
      <p:pic>
        <p:nvPicPr>
          <p:cNvPr id="11" name="Picture 12" descr="e2ba2f50828b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005388"/>
            <a:ext cx="2808288" cy="185261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468313" y="333375"/>
            <a:ext cx="8424862" cy="2087563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979613" y="303213"/>
            <a:ext cx="56911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200" b="1" i="1">
                <a:solidFill>
                  <a:srgbClr val="FF0066"/>
                </a:solidFill>
              </a:rPr>
              <a:t>Как правильно питаться?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663575" y="927100"/>
            <a:ext cx="79311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Нам надо есть примерно 4 раза в день. Каждый </a:t>
            </a:r>
          </a:p>
          <a:p>
            <a:r>
              <a:rPr lang="ru-RU" sz="2400" b="1">
                <a:solidFill>
                  <a:schemeClr val="accent2"/>
                </a:solidFill>
              </a:rPr>
              <a:t>раз пища должна содержать всё, что нужно нашим</a:t>
            </a:r>
          </a:p>
          <a:p>
            <a:r>
              <a:rPr lang="ru-RU" sz="2400" b="1">
                <a:solidFill>
                  <a:schemeClr val="accent2"/>
                </a:solidFill>
              </a:rPr>
              <a:t>клеткам.</a:t>
            </a:r>
          </a:p>
        </p:txBody>
      </p:sp>
      <p:pic>
        <p:nvPicPr>
          <p:cNvPr id="5128" name="Picture 8" descr="е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025" y="4518025"/>
            <a:ext cx="2339975" cy="2339975"/>
          </a:xfrm>
          <a:prstGeom prst="rect">
            <a:avLst/>
          </a:prstGeom>
          <a:noFill/>
        </p:spPr>
      </p:pic>
      <p:pic>
        <p:nvPicPr>
          <p:cNvPr id="5131" name="Picture 11" descr="-----------------щщ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2781300"/>
            <a:ext cx="5834062" cy="3865563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6147" name="Oval 3"/>
          <p:cNvSpPr>
            <a:spLocks noChangeArrowheads="1"/>
          </p:cNvSpPr>
          <p:nvPr/>
        </p:nvSpPr>
        <p:spPr bwMode="auto">
          <a:xfrm>
            <a:off x="2484438" y="188913"/>
            <a:ext cx="4968875" cy="1584325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6149" name="WordArt 5"/>
          <p:cNvSpPr>
            <a:spLocks noChangeArrowheads="1" noChangeShapeType="1" noTextEdit="1"/>
          </p:cNvSpPr>
          <p:nvPr/>
        </p:nvSpPr>
        <p:spPr bwMode="auto">
          <a:xfrm>
            <a:off x="3492500" y="549275"/>
            <a:ext cx="3024188" cy="690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белки</a:t>
            </a: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468313" y="5589588"/>
            <a:ext cx="8496300" cy="863600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395288" y="5589588"/>
            <a:ext cx="83724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Белки - вещества, идущие на постройку клеток орга-</a:t>
            </a:r>
          </a:p>
          <a:p>
            <a:r>
              <a:rPr lang="ru-RU" sz="2400" b="1">
                <a:solidFill>
                  <a:schemeClr val="accent2"/>
                </a:solidFill>
              </a:rPr>
              <a:t>низма и дающие ему силу.</a:t>
            </a:r>
          </a:p>
        </p:txBody>
      </p:sp>
      <p:pic>
        <p:nvPicPr>
          <p:cNvPr id="6153" name="Picture 9" descr="4f5359d1c6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9563" y="3357563"/>
            <a:ext cx="2165350" cy="2209800"/>
          </a:xfrm>
          <a:prstGeom prst="rect">
            <a:avLst/>
          </a:prstGeom>
          <a:noFill/>
        </p:spPr>
      </p:pic>
      <p:pic>
        <p:nvPicPr>
          <p:cNvPr id="6154" name="Picture 10" descr="378fad2bdb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3933825"/>
            <a:ext cx="3455988" cy="1603375"/>
          </a:xfrm>
          <a:prstGeom prst="rect">
            <a:avLst/>
          </a:prstGeom>
          <a:noFill/>
        </p:spPr>
      </p:pic>
      <p:pic>
        <p:nvPicPr>
          <p:cNvPr id="6155" name="Picture 11" descr="korova0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412875"/>
            <a:ext cx="3636963" cy="4221163"/>
          </a:xfrm>
          <a:prstGeom prst="rect">
            <a:avLst/>
          </a:prstGeom>
          <a:noFill/>
        </p:spPr>
      </p:pic>
      <p:pic>
        <p:nvPicPr>
          <p:cNvPr id="6156" name="Picture 12" descr="2c887bd95f8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763" y="1484313"/>
            <a:ext cx="2663825" cy="2122487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39750" y="5589588"/>
            <a:ext cx="8135938" cy="1079500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971550" y="5734050"/>
            <a:ext cx="7461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Они содержаться в мясе, яйцах, в рыбе, сыре,</a:t>
            </a:r>
          </a:p>
          <a:p>
            <a:r>
              <a:rPr lang="ru-RU" sz="2400" b="1">
                <a:solidFill>
                  <a:schemeClr val="accent2"/>
                </a:solidFill>
              </a:rPr>
              <a:t>в молоке.</a:t>
            </a:r>
          </a:p>
        </p:txBody>
      </p:sp>
      <p:pic>
        <p:nvPicPr>
          <p:cNvPr id="7175" name="Picture 7" descr="сосис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852738"/>
            <a:ext cx="2346325" cy="788987"/>
          </a:xfrm>
          <a:prstGeom prst="rect">
            <a:avLst/>
          </a:prstGeom>
          <a:noFill/>
        </p:spPr>
      </p:pic>
      <p:pic>
        <p:nvPicPr>
          <p:cNvPr id="7176" name="Picture 8" descr="сосис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3284538"/>
            <a:ext cx="2346325" cy="788987"/>
          </a:xfrm>
          <a:prstGeom prst="rect">
            <a:avLst/>
          </a:prstGeom>
          <a:noFill/>
        </p:spPr>
      </p:pic>
      <p:pic>
        <p:nvPicPr>
          <p:cNvPr id="7179" name="Picture 11" descr="рыба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60888" y="3213100"/>
            <a:ext cx="4583112" cy="2166938"/>
          </a:xfrm>
          <a:prstGeom prst="rect">
            <a:avLst/>
          </a:prstGeom>
          <a:noFill/>
        </p:spPr>
      </p:pic>
      <p:pic>
        <p:nvPicPr>
          <p:cNvPr id="7180" name="Picture 12" descr="dc504440d10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0"/>
            <a:ext cx="3683000" cy="3189288"/>
          </a:xfrm>
          <a:prstGeom prst="rect">
            <a:avLst/>
          </a:prstGeom>
          <a:noFill/>
        </p:spPr>
      </p:pic>
      <p:pic>
        <p:nvPicPr>
          <p:cNvPr id="7181" name="Picture 13" descr="молок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6238" y="3284538"/>
            <a:ext cx="2319337" cy="2211387"/>
          </a:xfrm>
          <a:prstGeom prst="rect">
            <a:avLst/>
          </a:prstGeom>
          <a:noFill/>
        </p:spPr>
      </p:pic>
      <p:pic>
        <p:nvPicPr>
          <p:cNvPr id="7182" name="Picture 14" descr="сырники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2500" y="908050"/>
            <a:ext cx="2103438" cy="1900238"/>
          </a:xfrm>
          <a:prstGeom prst="rect">
            <a:avLst/>
          </a:prstGeom>
          <a:noFill/>
        </p:spPr>
      </p:pic>
      <p:pic>
        <p:nvPicPr>
          <p:cNvPr id="7183" name="Picture 15" descr="50d0a761649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850" y="3959225"/>
            <a:ext cx="1800225" cy="1633538"/>
          </a:xfrm>
          <a:prstGeom prst="rect">
            <a:avLst/>
          </a:prstGeom>
          <a:noFill/>
        </p:spPr>
      </p:pic>
      <p:pic>
        <p:nvPicPr>
          <p:cNvPr id="7184" name="Picture 16" descr="молоко яйцо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388" y="188913"/>
            <a:ext cx="3455987" cy="29876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9219" name="Oval 3"/>
          <p:cNvSpPr>
            <a:spLocks noChangeArrowheads="1"/>
          </p:cNvSpPr>
          <p:nvPr/>
        </p:nvSpPr>
        <p:spPr bwMode="auto">
          <a:xfrm>
            <a:off x="1763713" y="333375"/>
            <a:ext cx="5545137" cy="1655763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220" name="WordArt 4"/>
          <p:cNvSpPr>
            <a:spLocks noChangeArrowheads="1" noChangeShapeType="1" noTextEdit="1"/>
          </p:cNvSpPr>
          <p:nvPr/>
        </p:nvSpPr>
        <p:spPr bwMode="auto">
          <a:xfrm>
            <a:off x="2627313" y="836613"/>
            <a:ext cx="39608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углеводы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539750" y="5229225"/>
            <a:ext cx="8064500" cy="1223963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39750" y="5373688"/>
            <a:ext cx="79740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Углеводы - вещества,  быстро дающие организму</a:t>
            </a:r>
          </a:p>
          <a:p>
            <a:r>
              <a:rPr lang="ru-RU" sz="2400" b="1">
                <a:solidFill>
                  <a:schemeClr val="accent2"/>
                </a:solidFill>
              </a:rPr>
              <a:t>силу и жизненную энергию.</a:t>
            </a:r>
          </a:p>
        </p:txBody>
      </p:sp>
      <p:pic>
        <p:nvPicPr>
          <p:cNvPr id="9224" name="Picture 8" descr="7965ada03af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2281238"/>
            <a:ext cx="3097212" cy="2544762"/>
          </a:xfrm>
          <a:prstGeom prst="rect">
            <a:avLst/>
          </a:prstGeom>
          <a:noFill/>
        </p:spPr>
      </p:pic>
      <p:pic>
        <p:nvPicPr>
          <p:cNvPr id="9225" name="Picture 9" descr="45b708c7a43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2414588"/>
            <a:ext cx="4298950" cy="249396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684213" y="5516563"/>
            <a:ext cx="8208962" cy="1152525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84213" y="5589588"/>
            <a:ext cx="82645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Углеводы содержаться в сахаре, хлебе, картофеле,</a:t>
            </a:r>
          </a:p>
          <a:p>
            <a:r>
              <a:rPr lang="ru-RU" sz="2400" b="1">
                <a:solidFill>
                  <a:schemeClr val="accent2"/>
                </a:solidFill>
              </a:rPr>
              <a:t>макаронах.</a:t>
            </a:r>
          </a:p>
        </p:txBody>
      </p:sp>
      <p:pic>
        <p:nvPicPr>
          <p:cNvPr id="10247" name="Picture 7" descr="9714825e5c4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333375"/>
            <a:ext cx="4319587" cy="2901950"/>
          </a:xfrm>
          <a:prstGeom prst="rect">
            <a:avLst/>
          </a:prstGeom>
          <a:noFill/>
        </p:spPr>
      </p:pic>
      <p:pic>
        <p:nvPicPr>
          <p:cNvPr id="10248" name="Picture 8" descr="9046db0914c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57563"/>
            <a:ext cx="2376488" cy="1905000"/>
          </a:xfrm>
          <a:prstGeom prst="rect">
            <a:avLst/>
          </a:prstGeom>
          <a:noFill/>
        </p:spPr>
      </p:pic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4500563" y="260350"/>
            <a:ext cx="4392612" cy="30972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0250" name="Picture 10" descr="МАКАРОНЫ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33375"/>
            <a:ext cx="4103687" cy="3106738"/>
          </a:xfrm>
          <a:prstGeom prst="rect">
            <a:avLst/>
          </a:prstGeom>
          <a:noFill/>
        </p:spPr>
      </p:pic>
      <p:pic>
        <p:nvPicPr>
          <p:cNvPr id="10251" name="Picture 11" descr="0f75d76946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141663"/>
            <a:ext cx="4319588" cy="2270125"/>
          </a:xfrm>
          <a:prstGeom prst="rect">
            <a:avLst/>
          </a:prstGeom>
          <a:noFill/>
        </p:spPr>
      </p:pic>
      <p:pic>
        <p:nvPicPr>
          <p:cNvPr id="10252" name="Picture 12" descr="96f5d842f81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413" y="4149725"/>
            <a:ext cx="2438400" cy="1344613"/>
          </a:xfrm>
          <a:prstGeom prst="rect">
            <a:avLst/>
          </a:prstGeom>
          <a:noFill/>
        </p:spPr>
      </p:pic>
      <p:pic>
        <p:nvPicPr>
          <p:cNvPr id="10253" name="Picture 13" descr="f082570122d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513" y="2997200"/>
            <a:ext cx="2376487" cy="12446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11267" name="Oval 3"/>
          <p:cNvSpPr>
            <a:spLocks noChangeArrowheads="1"/>
          </p:cNvSpPr>
          <p:nvPr/>
        </p:nvSpPr>
        <p:spPr bwMode="auto">
          <a:xfrm>
            <a:off x="1331913" y="260350"/>
            <a:ext cx="6192837" cy="1871663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1268" name="WordArt 4"/>
          <p:cNvSpPr>
            <a:spLocks noChangeArrowheads="1" noChangeShapeType="1" noTextEdit="1"/>
          </p:cNvSpPr>
          <p:nvPr/>
        </p:nvSpPr>
        <p:spPr bwMode="auto">
          <a:xfrm>
            <a:off x="2916238" y="836613"/>
            <a:ext cx="3095625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жиры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323850" y="5229225"/>
            <a:ext cx="8569325" cy="129698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395288" y="5445125"/>
            <a:ext cx="84010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Жиры дают нам энергию и защищают нас от холода,</a:t>
            </a:r>
          </a:p>
          <a:p>
            <a:r>
              <a:rPr lang="ru-RU" sz="2400" b="1">
                <a:solidFill>
                  <a:schemeClr val="accent2"/>
                </a:solidFill>
              </a:rPr>
              <a:t>образуя тонкий слой жира под кожей. </a:t>
            </a:r>
          </a:p>
        </p:txBody>
      </p:sp>
      <p:pic>
        <p:nvPicPr>
          <p:cNvPr id="11273" name="Picture 9" descr="807832074b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2636838"/>
            <a:ext cx="2951162" cy="2422525"/>
          </a:xfrm>
          <a:prstGeom prst="rect">
            <a:avLst/>
          </a:prstGeom>
          <a:noFill/>
        </p:spPr>
      </p:pic>
      <p:pic>
        <p:nvPicPr>
          <p:cNvPr id="11275" name="Picture 11" descr="молочко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1484313"/>
            <a:ext cx="1633537" cy="3500437"/>
          </a:xfrm>
          <a:prstGeom prst="rect">
            <a:avLst/>
          </a:prstGeom>
          <a:noFill/>
        </p:spPr>
      </p:pic>
      <p:pic>
        <p:nvPicPr>
          <p:cNvPr id="11276" name="Picture 12" descr="1958700028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1628775"/>
            <a:ext cx="3324225" cy="337502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611188" y="5516563"/>
            <a:ext cx="8208962" cy="10080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84213" y="5516563"/>
            <a:ext cx="7775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Жиры содержатся в сыре, молоке, сливочном и </a:t>
            </a:r>
          </a:p>
          <a:p>
            <a:r>
              <a:rPr lang="ru-RU" sz="2400" b="1">
                <a:solidFill>
                  <a:schemeClr val="accent2"/>
                </a:solidFill>
              </a:rPr>
              <a:t>растительном масле, в шоколаде и сухофруктах.</a:t>
            </a:r>
          </a:p>
        </p:txBody>
      </p:sp>
      <p:pic>
        <p:nvPicPr>
          <p:cNvPr id="12294" name="Picture 6" descr="молок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188913"/>
            <a:ext cx="2117725" cy="3011487"/>
          </a:xfrm>
          <a:prstGeom prst="rect">
            <a:avLst/>
          </a:prstGeom>
          <a:noFill/>
        </p:spPr>
      </p:pic>
      <p:pic>
        <p:nvPicPr>
          <p:cNvPr id="12295" name="Picture 7" descr="f6a6f23a1ae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30888" y="2852738"/>
            <a:ext cx="3313112" cy="2306637"/>
          </a:xfrm>
          <a:prstGeom prst="rect">
            <a:avLst/>
          </a:prstGeom>
          <a:noFill/>
        </p:spPr>
      </p:pic>
      <p:pic>
        <p:nvPicPr>
          <p:cNvPr id="12296" name="Picture 8" descr="ce5766de8f0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788" y="260350"/>
            <a:ext cx="2554287" cy="3189288"/>
          </a:xfrm>
          <a:prstGeom prst="rect">
            <a:avLst/>
          </a:prstGeom>
          <a:noFill/>
        </p:spPr>
      </p:pic>
      <p:pic>
        <p:nvPicPr>
          <p:cNvPr id="12298" name="Picture 10" descr="8f89723eb96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78088" y="1773238"/>
            <a:ext cx="3198812" cy="3335337"/>
          </a:xfrm>
          <a:prstGeom prst="rect">
            <a:avLst/>
          </a:prstGeom>
          <a:noFill/>
        </p:spPr>
      </p:pic>
      <p:pic>
        <p:nvPicPr>
          <p:cNvPr id="12299" name="Picture 11" descr="abd52738f25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888" y="4005263"/>
            <a:ext cx="1676400" cy="1457325"/>
          </a:xfrm>
          <a:prstGeom prst="rect">
            <a:avLst/>
          </a:prstGeom>
          <a:noFill/>
        </p:spPr>
      </p:pic>
      <p:pic>
        <p:nvPicPr>
          <p:cNvPr id="12300" name="Picture 12" descr="йогурт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825" y="2781300"/>
            <a:ext cx="2182813" cy="2660650"/>
          </a:xfrm>
          <a:prstGeom prst="rect">
            <a:avLst/>
          </a:prstGeom>
          <a:noFill/>
        </p:spPr>
      </p:pic>
      <p:pic>
        <p:nvPicPr>
          <p:cNvPr id="12301" name="Picture 13" descr="масло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4663" y="188913"/>
            <a:ext cx="2176462" cy="207486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а 83 из 494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Рабочий стол\шап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7" y="357166"/>
            <a:ext cx="4762349" cy="635798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928794" y="139700"/>
            <a:ext cx="4643438" cy="67183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28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Какие продукты полезно есть?</a:t>
            </a:r>
            <a:endParaRPr kumimoji="0" lang="ru-RU" sz="4000" b="1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5" name="Picture 4" descr="Рисунок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76959" y="6357959"/>
            <a:ext cx="2016103" cy="500042"/>
          </a:xfrm>
          <a:prstGeom prst="rect">
            <a:avLst/>
          </a:prstGeom>
          <a:noFill/>
        </p:spPr>
      </p:pic>
      <p:pic>
        <p:nvPicPr>
          <p:cNvPr id="36" name="Picture 6" descr="Рисунок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6429396"/>
            <a:ext cx="1652941" cy="428604"/>
          </a:xfrm>
          <a:prstGeom prst="rect">
            <a:avLst/>
          </a:prstGeom>
          <a:noFill/>
        </p:spPr>
      </p:pic>
      <p:pic>
        <p:nvPicPr>
          <p:cNvPr id="37" name="Picture 30" descr="060718150720_caeb4dez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2428868"/>
            <a:ext cx="885825" cy="923925"/>
          </a:xfrm>
          <a:prstGeom prst="rect">
            <a:avLst/>
          </a:prstGeom>
          <a:noFill/>
        </p:spPr>
      </p:pic>
      <p:pic>
        <p:nvPicPr>
          <p:cNvPr id="38" name="Picture 32" descr="thumb_9%EC%E0%E92008_%EA%F3%F1%EE%EA_%F2%EE%F0%F2%E0%7E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3286124"/>
            <a:ext cx="1266825" cy="952500"/>
          </a:xfrm>
          <a:prstGeom prst="rect">
            <a:avLst/>
          </a:prstGeom>
          <a:noFill/>
        </p:spPr>
      </p:pic>
      <p:pic>
        <p:nvPicPr>
          <p:cNvPr id="39" name="Picture 33" descr="gchIbTX7y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8" y="3071810"/>
            <a:ext cx="800100" cy="952500"/>
          </a:xfrm>
          <a:prstGeom prst="rect">
            <a:avLst/>
          </a:prstGeom>
          <a:noFill/>
        </p:spPr>
      </p:pic>
      <p:pic>
        <p:nvPicPr>
          <p:cNvPr id="40" name="Picture 38" descr="88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11335" y="1135063"/>
            <a:ext cx="1295400" cy="969962"/>
          </a:xfrm>
          <a:prstGeom prst="rect">
            <a:avLst/>
          </a:prstGeom>
          <a:noFill/>
        </p:spPr>
      </p:pic>
      <p:pic>
        <p:nvPicPr>
          <p:cNvPr id="41" name="Picture 39" descr="28778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1142984"/>
            <a:ext cx="1143000" cy="857250"/>
          </a:xfrm>
          <a:prstGeom prst="rect">
            <a:avLst/>
          </a:prstGeom>
          <a:noFill/>
        </p:spPr>
      </p:pic>
      <p:pic>
        <p:nvPicPr>
          <p:cNvPr id="42" name="Picture 41" descr="62_tn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5008" y="3571876"/>
            <a:ext cx="2303463" cy="2743200"/>
          </a:xfrm>
          <a:prstGeom prst="rect">
            <a:avLst/>
          </a:prstGeom>
          <a:noFill/>
        </p:spPr>
      </p:pic>
      <p:pic>
        <p:nvPicPr>
          <p:cNvPr id="43" name="Picture 42" descr="210vedro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71538" y="3786190"/>
            <a:ext cx="2482850" cy="2627312"/>
          </a:xfrm>
          <a:prstGeom prst="rect">
            <a:avLst/>
          </a:prstGeom>
          <a:noFill/>
        </p:spPr>
      </p:pic>
      <p:pic>
        <p:nvPicPr>
          <p:cNvPr id="44" name="Picture 44" descr="19949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929190" y="1071546"/>
            <a:ext cx="1314450" cy="733425"/>
          </a:xfrm>
          <a:prstGeom prst="rect">
            <a:avLst/>
          </a:prstGeom>
          <a:noFill/>
        </p:spPr>
      </p:pic>
      <p:pic>
        <p:nvPicPr>
          <p:cNvPr id="45" name="Picture 45" descr="cow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29256" y="2000240"/>
            <a:ext cx="1512887" cy="952500"/>
          </a:xfrm>
          <a:prstGeom prst="rect">
            <a:avLst/>
          </a:prstGeom>
          <a:noFill/>
        </p:spPr>
      </p:pic>
      <p:pic>
        <p:nvPicPr>
          <p:cNvPr id="46" name="Picture 47" descr="35052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882997" y="774700"/>
            <a:ext cx="828675" cy="1143000"/>
          </a:xfrm>
          <a:prstGeom prst="rect">
            <a:avLst/>
          </a:prstGeom>
          <a:noFill/>
        </p:spPr>
      </p:pic>
      <p:pic>
        <p:nvPicPr>
          <p:cNvPr id="47" name="Picture 48" descr="1194155624_garlic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8810" y="1206500"/>
            <a:ext cx="720725" cy="720725"/>
          </a:xfrm>
          <a:prstGeom prst="rect">
            <a:avLst/>
          </a:prstGeom>
          <a:noFill/>
        </p:spPr>
      </p:pic>
      <p:pic>
        <p:nvPicPr>
          <p:cNvPr id="48" name="Picture 49" descr="post-6057-1248428774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857620" y="2071678"/>
            <a:ext cx="1104900" cy="1162050"/>
          </a:xfrm>
          <a:prstGeom prst="rect">
            <a:avLst/>
          </a:prstGeom>
          <a:noFill/>
        </p:spPr>
      </p:pic>
      <p:pic>
        <p:nvPicPr>
          <p:cNvPr id="49" name="Picture 50" descr="21002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428728" y="2357430"/>
            <a:ext cx="1143000" cy="100965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38889E-6 -6.66667E-6 C -0.00642 0.00555 -0.01145 0.01296 -0.0151 0.02222 C -0.01545 0.02314 -0.01371 0.02013 -0.01371 0.02013 C -0.01666 0.03287 -0.02048 0.04421 -0.0243 0.05648 C -0.02117 0.06689 -0.01753 0.06944 -0.0151 0.0787 C -0.01666 0.08865 -0.02013 0.09236 -0.0151 0.09884 C -0.01319 0.1074 -0.01024 0.11041 -0.00607 0.11712 C -0.00468 0.11944 -0.00242 0.12592 6.38889E-6 0.12731 C 0.0033 0.12939 0.00712 0.12986 0.0106 0.13124 C 0.01459 0.13703 0.01841 0.13726 0.02414 0.13935 C 0.0514 0.11643 0.09133 0.14097 0.12414 0.13333 C 0.14445 0.14004 0.14671 0.13356 0.13785 0.14537 C 0.14393 0.15416 0.1481 0.15439 0.15747 0.15763 C 0.15643 0.16157 0.15417 0.1655 0.15452 0.16967 C 0.15469 0.17291 0.15782 0.17476 0.15903 0.17777 C 0.16407 0.18935 0.16042 0.19953 0.16962 0.2081 C 0.17067 0.21273 0.17153 0.21759 0.17275 0.22222 C 0.17344 0.22499 0.17605 0.22731 0.1757 0.23032 C 0.17535 0.2331 0.17275 0.23425 0.17119 0.23634 C 0.16962 0.25023 0.16962 0.26481 0.16355 0.27662 C 0.16233 0.28587 0.16146 0.2949 0.15747 0.303 C 0.15469 0.30856 0.14844 0.31921 0.14844 0.31921 C 0.14636 0.31851 0.14393 0.31874 0.14237 0.31712 C 0.14115 0.31574 0.14219 0.31018 0.1408 0.31111 C 0.13681 0.31342 0.13577 0.32129 0.13178 0.32314 C 0.12535 0.32615 0.12883 0.32476 0.12119 0.32731 C 0.10556 0.32592 0.08976 0.32546 0.07414 0.32314 C 0.06077 0.32106 0.0474 0.30462 0.0349 0.29884 C 0.03386 0.2949 0.03212 0.29097 0.03178 0.2868 C 0.03074 0.27175 0.03942 0.27222 0.02414 0.2787 C 0.02223 0.27662 0.01928 0.27569 0.01824 0.27268 C 0.01754 0.27083 0.0198 0.26874 0.01962 0.26666 C 0.01893 0.25949 0.01494 0.24953 0.01355 0.24236 C 0.01563 0.23449 0.0139 0.22986 0.01216 0.22222 C 0.01442 0.21249 0.01511 0.20347 0.02275 0.19999 C 0.02726 0.19374 0.03126 0.19374 0.03785 0.19189 C 0.04428 0.1949 0.05087 0.19699 0.05747 0.19999 C 0.05226 0.21782 0.0533 0.21412 0.05608 0.23217 C 0.05417 0.24212 0.05452 0.25185 0.04688 0.25648 C 0.04202 0.25949 0.03178 0.26458 0.03178 0.26458 C 0.03074 0.26597 0.03021 0.26874 0.02883 0.26874 C 0.02657 0.26874 0.02466 0.26597 0.02275 0.26458 C 0.0165 0.25995 0.01094 0.25671 0.00452 0.25254 C 0.0014 0.24143 -0.00399 0.2368 -0.00763 0.22615 C -0.01145 0.21481 -0.01093 0.20601 -0.01666 0.19583 C -0.01614 0.1905 -0.0151 0.18518 -0.0151 0.17986 C -0.0151 0.17777 -0.01701 0.17569 -0.01666 0.17361 C -0.01562 0.16782 -0.01197 0.16319 -0.01058 0.15763 C -0.01874 0.15393 -0.02065 0.14537 -0.0243 0.13541 C -0.02482 0.13124 -0.02465 0.12685 -0.02586 0.12314 C -0.02673 0.1206 -0.02916 0.11944 -0.03038 0.11712 C -0.03124 0.11527 -0.0309 0.11296 -0.03176 0.11111 C -0.0335 0.1074 -0.03576 0.10439 -0.03784 0.10092 C -0.04062 0.09004 -0.04531 0.08958 -0.05312 0.0868 C -0.0526 0.08472 -0.05069 0.0824 -0.05156 0.08078 C -0.05277 0.07847 -0.05555 0.07939 -0.05763 0.0787 C -0.07308 0.07407 -0.0684 0.07523 -0.08333 0.07268 C -0.09045 0.07592 -0.09774 0.08032 -0.10451 0.08472 C -0.11354 0.1037 -0.10937 0.09583 -0.11666 0.10902 C -0.11718 0.11111 -0.11735 0.11319 -0.11822 0.11504 C -0.11892 0.11666 -0.12065 0.11736 -0.12117 0.11921 C -0.12638 0.13425 -0.12586 0.14351 -0.13489 0.15555 C -0.13541 0.16087 -0.13489 0.16666 -0.13645 0.17175 C -0.13715 0.17407 -0.13975 0.17384 -0.14097 0.17569 C -0.14201 0.17731 -0.14201 0.17962 -0.14253 0.18171 C -0.14496 0.18032 -0.14739 0.17824 -0.14999 0.17777 C -0.1552 0.17708 -0.1559 0.18564 -0.1592 0.18981 C -0.16284 0.20486 -0.16076 0.19814 -0.1651 0.20995 C -0.16683 0.22291 -0.17291 0.2412 -0.18038 0.25046 C -0.18558 0.27291 -0.19305 0.2949 -0.21058 0.303 C -0.21301 0.31226 -0.21284 0.31111 -0.20451 0.31111 " pathEditMode="relative" ptsTypes="ffffffffffffffffffffffffffffffffffffffffffffffffffffffffffffffffffffffA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49 0.03519 L -0.42865 0.3502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" y="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-0.60642 0.35695 " pathEditMode="relative" ptsTypes="AA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0996 C -0.01841 -0.00417 -0.01997 -0.00023 -0.03056 0.00208 C -0.03351 0.00486 -0.03611 0.00856 -0.03959 0.01018 C -0.04271 0.01157 -0.04879 0.01435 -0.04879 0.01458 C -0.05417 0.02523 -0.06407 0.02546 -0.07292 0.02847 C -0.08021 0.03773 -0.07118 0.0287 -0.08056 0.03032 C -0.08316 0.03078 -0.08542 0.03333 -0.08802 0.03449 C -0.09705 0.03889 -0.10643 0.04259 -0.11545 0.04653 C -0.12848 0.06389 -0.10782 0.03819 -0.13073 0.05671 C -0.13264 0.05856 -0.13299 0.06273 -0.13507 0.06481 C -0.13733 0.0669 -0.14028 0.06736 -0.14289 0.06875 C -0.14618 0.06805 -0.14983 0.0662 -0.1533 0.06666 C -0.15504 0.0669 -0.15608 0.07037 -0.15799 0.07083 C -0.15955 0.07129 -0.16077 0.06898 -0.1625 0.06875 C -0.1724 0.0669 -0.18282 0.0662 -0.19271 0.06481 C -0.21059 0.05046 -0.21841 0.05092 -0.24115 0.04861 C -0.26667 0.04606 -0.29115 0.04259 -0.31684 0.04051 C -0.31806 0.03773 -0.31806 0.03379 -0.31997 0.03241 C -0.32205 0.03102 -0.33403 0.0412 -0.33802 0.04259 C -0.34115 0.05278 -0.34358 0.05903 -0.35174 0.06273 C -0.35417 0.07222 -0.35799 0.07176 -0.36389 0.07685 C -0.36493 0.07893 -0.36563 0.08102 -0.36684 0.08287 C -0.36823 0.08495 -0.37014 0.08657 -0.37136 0.08889 C -0.37275 0.09143 -0.37275 0.09514 -0.37448 0.09699 C -0.37604 0.09884 -0.37848 0.09838 -0.38056 0.09907 C -0.38403 0.11018 -0.38594 0.11782 -0.39115 0.12731 C -0.39219 0.13194 -0.39375 0.13657 -0.3941 0.14143 C -0.39514 0.15926 -0.39045 0.15046 -0.39723 0.16782 C -0.40209 0.19421 -0.39775 0.17407 -0.40469 0.19815 C -0.40591 0.20208 -0.40782 0.21018 -0.40782 0.21041 C -0.40729 0.21412 -0.40591 0.21805 -0.40625 0.22222 C -0.40643 0.22592 -0.4132 0.24213 -0.41389 0.24444 C -0.41459 0.24699 -0.41459 0.25 -0.41545 0.25254 C -0.41667 0.25625 -0.4191 0.25903 -0.41997 0.26273 C -0.42032 0.26458 -0.41545 0.25879 -0.41684 0.25879 C -0.4191 0.25879 -0.42084 0.26134 -0.42292 0.26273 C -0.42518 0.27153 -0.42969 0.27176 -0.43507 0.27685 C -0.44028 0.28171 -0.44271 0.28657 -0.44879 0.28889 C -0.45087 0.30092 -0.45191 0.30023 -0.46077 0.30324 C -0.48125 0.31944 -0.50417 0.32616 -0.52743 0.33333 C -0.53334 0.33102 -0.53681 0.32708 -0.54115 0.32129 C -0.54219 0.31782 -0.54271 0.31412 -0.5441 0.31111 C -0.54532 0.30856 -0.54827 0.30787 -0.54879 0.30509 C -0.54948 0.30185 -0.54775 0.29838 -0.54723 0.29514 C -0.55278 0.2875 -0.5533 0.28403 -0.55625 0.27477 C -0.55799 0.26921 -0.56233 0.25879 -0.56233 0.25903 C -0.56164 0.24028 -0.56424 0.2 -0.55938 0.17986 C -0.57188 0.17407 -0.55591 0.18356 -0.55938 0.16991 C -0.56059 0.16481 -0.56545 0.16319 -0.56841 0.15972 C -0.57032 0.14953 -0.5717 0.13981 -0.57292 0.1294 C -0.5691 0.11504 -0.57292 0.13287 -0.57292 0.11528 C -0.57292 0.10903 -0.57188 0.10301 -0.57136 0.09699 C -0.57414 0.08611 -0.57309 0.08032 -0.58056 0.07685 C -0.59167 0.06203 -0.60973 0.06528 -0.62448 0.06273 C -0.63473 0.06504 -0.63629 0.06481 -0.64723 0.07083 C -0.65573 0.07546 -0.65139 0.07801 -0.66233 0.08102 C -0.67084 0.09213 -0.675 0.09282 -0.68664 0.08889 C -0.69254 0.09722 -0.69115 0.10208 -0.68664 0.11111 C -0.68542 0.11736 -0.68316 0.12315 -0.68212 0.1294 C -0.68195 0.13032 -0.68039 0.15185 -0.679 0.1537 C -0.6757 0.1581 -0.67032 0.15926 -0.66684 0.16366 C -0.66441 0.175 -0.66771 0.1662 -0.66077 0.17176 C -0.65782 0.17407 -0.65591 0.18055 -0.65469 0.18403 C -0.65417 0.18866 -0.65434 0.19352 -0.6533 0.19815 C -0.65278 0.20046 -0.65 0.20185 -0.65018 0.20416 C -0.65052 0.20741 -0.65313 0.20949 -0.65469 0.21227 C -0.64375 0.21967 -0.64532 0.21852 -0.64879 0.23657 C -0.6441 0.24259 -0.64549 0.24537 -0.63959 0.25069 C -0.6349 0.26018 -0.63021 0.26504 -0.62292 0.27083 C -0.62084 0.28194 -0.61684 0.28703 -0.61077 0.29514 C -0.60816 0.31065 -0.61146 0.29745 -0.60018 0.31528 C -0.58941 0.33217 -0.59948 0.32361 -0.58802 0.33148 C -0.58316 0.34028 -0.57709 0.34606 -0.57136 0.3537 C -0.56632 0.37199 -0.56059 0.39028 -0.55018 0.40416 C -0.54914 0.40949 -0.54879 0.41528 -0.54723 0.42037 C -0.54618 0.42338 -0.54358 0.42523 -0.54271 0.42847 C -0.53924 0.44143 -0.54202 0.45416 -0.53212 0.46273 C -0.52934 0.47338 -0.52344 0.48403 -0.51841 0.49305 C -0.52153 0.51458 -0.52587 0.51643 -0.51841 0.51111 " pathEditMode="relative" rAng="0" ptsTypes="ffffffffffffffffffffffffffffffffffffffffffffffffffffffffffffffffffffffffffffffA">
                                      <p:cBhvr>
                                        <p:cTn id="3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2" y="2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12 -0.08449 C 0.05069 -0.0875 0.04444 -0.08889 0.0375 -0.09051 C 0.02604 -0.09583 0.01805 -0.09213 0.00573 -0.09051 C -0.01267 -0.08426 -0.03386 -0.09051 -0.0533 -0.08842 C -0.07188 -0.08981 -0.0809 -0.0919 -0.0974 -0.08449 C -0.09896 -0.0831 -0.10017 -0.08079 -0.10191 -0.08032 C -0.10347 -0.07986 -0.10486 -0.08194 -0.10642 -0.08241 C -0.11042 -0.08333 -0.11458 -0.0838 -0.11858 -0.08449 C -0.12726 -0.08055 -0.13542 -0.0794 -0.14427 -0.08241 C -0.14792 -0.07778 -0.15139 -0.07708 -0.15486 -0.07222 C -0.15295 -0.06227 -0.15226 -0.05833 -0.16094 -0.06227 C -0.1599 -0.06088 -0.15938 -0.05856 -0.15799 -0.0581 C -0.15399 -0.05694 -0.15087 -0.06389 -0.14879 -0.0662 C -0.14375 -0.07199 -0.13837 -0.07569 -0.13212 -0.07847 C -0.13316 -0.08125 -0.13559 -0.08356 -0.13524 -0.08657 C -0.13507 -0.08842 -0.12465 -0.09583 -0.12309 -0.09653 C -0.11788 -0.10347 -0.11215 -0.10486 -0.10642 -0.11065 C -0.08715 -0.12963 -0.06719 -0.14259 -0.04271 -0.14699 C -0.02136 -0.15694 0.00139 -0.16389 0.02396 -0.15926 C 0.02639 -0.16018 0.03889 -0.16667 0.03455 -0.15509 C 0.03281 -0.15046 0.02743 -0.15116 0.02396 -0.14907 C 0.02639 -0.14838 0.02917 -0.14907 0.03142 -0.14699 C 0.0342 -0.14398 0.0375 -0.13495 0.0375 -0.13472 C 0.03698 -0.13287 0.03559 -0.13102 0.03594 -0.12893 C 0.03628 -0.12662 0.03819 -0.125 0.03906 -0.12292 C 0.04236 -0.11412 0.04323 -0.10393 0.04496 -0.09444 C 0.05347 -0.10324 0.0618 -0.10903 0.07239 -0.11273 C 0.08993 -0.13009 0.08003 -0.12176 0.1026 -0.13704 C 0.10781 -0.14051 0.11927 -0.14305 0.11927 -0.14282 C 0.12795 -0.14236 0.13646 -0.14028 0.14514 -0.14097 C 0.14653 -0.14097 0.1467 -0.14491 0.14809 -0.14514 C 0.15069 -0.1456 0.16007 -0.14213 0.16337 -0.14097 C 0.16632 -0.14236 0.16927 -0.14467 0.17239 -0.14514 C 0.17969 -0.1463 0.17552 -0.13565 0.17847 -0.15116 C 0.18333 -0.14653 0.18802 -0.1456 0.19358 -0.14305 C 0.19514 -0.1287 0.1967 -0.12847 0.19965 -0.11667 C 0.20104 -0.10486 0.20573 -0.08495 0.2026 -0.07222 C 0.20208 -0.06551 0.20052 -0.0588 0.20121 -0.05208 C 0.20156 -0.04884 0.2059 -0.04722 0.20573 -0.04398 C 0.20538 -0.03912 0.19965 -0.03194 0.19965 -0.03171 C 0.19826 -0.02477 0.19826 -0.02222 0.19514 -0.01574 C 0.19288 -0.01088 0.1875 -0.00162 0.1875 -0.00139 C 0.18489 0.0081 0.18038 0.01736 0.17691 0.02662 C 0.17621 0.0287 0.17187 0.0331 0.17083 0.03472 C 0.16493 0.04491 0.15972 0.05394 0.1526 0.06296 C 0.15035 0.07245 0.14635 0.0794 0.14201 0.08727 C 0.13802 0.09468 0.13316 0.10139 0.13003 0.10949 C 0.12778 0.11551 0.12604 0.12083 0.12239 0.1257 C 0.12118 0.12732 0.11927 0.12824 0.11788 0.12963 C 0.11371 0.13403 0.11111 0.14074 0.10729 0.14583 C 0.1033 0.16088 0.10903 0.14283 0.10121 0.15602 C 0.10017 0.15764 0.10087 0.16065 0.09965 0.16204 C 0.09757 0.16482 0.09462 0.16597 0.09201 0.16806 C 0.08854 0.17523 0.08715 0.18403 0.08298 0.19028 C 0.08021 0.19445 0.07396 0.20232 0.07396 0.20255 C 0.07292 0.20764 0.06944 0.2132 0.07083 0.21852 C 0.07656 0.24167 0.08229 0.2007 0.07691 0.2287 C 0.07465 0.25324 0.07048 0.27708 0.06632 0.30139 C 0.06528 0.30764 0.06337 0.31366 0.0618 0.31968 C 0.06076 0.32361 0.05851 0.33171 0.05851 0.33195 C 0.05712 0.34815 0.05139 0.36111 0.0467 0.37616 C 0.04427 0.39167 0.04045 0.40324 0.03455 0.41667 C 0.03229 0.4294 0.03108 0.44236 0.02847 0.45486 C 0.02604 0.46736 0.01979 0.47917 0.01632 0.4912 C 0.01736 0.49931 0.01927 0.50741 0.01927 0.51551 C 0.01927 0.51783 0.01719 0.51945 0.01632 0.52153 C 0.01354 0.52917 0.01233 0.53658 0.00868 0.54375 C 0.01076 0.55486 0.01007 0.55417 0.00417 0.56204 C 0.00295 0.57014 0.0033 0.58565 -0.00035 0.59236 C -0.00191 0.59514 -0.00434 0.5963 -0.00642 0.59838 C -0.00955 0.61019 -0.0158 0.61343 -0.02153 0.62269 C -0.02795 0.63264 -0.02153 0.62454 -0.02761 0.63681 C -0.03281 0.64699 -0.04774 0.64583 -0.05486 0.64676 C -0.05851 0.63241 -0.05625 0.6382 -0.06094 0.6287 C -0.0599 0.62593 -0.05764 0.62361 -0.05799 0.6206 C -0.05955 0.60857 -0.06945 0.62639 -0.05799 0.61042 C -0.05417 0.59861 -0.05 0.59838 -0.05486 0.5882 C -0.05382 0.58495 -0.05122 0.58171 -0.05191 0.57824 C -0.05226 0.57616 -0.05642 0.58218 -0.05642 0.58009 C -0.05642 0.57685 -0.05191 0.57222 -0.05191 0.57245 " pathEditMode="relative" rAng="0" ptsTypes="fffffffffffffffffffffffffffffffffffffffffffffffffffffffffffffffffffffffffffffffA">
                                      <p:cBhvr>
                                        <p:cTn id="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3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0712 0.5842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" y="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89 0.15092 C -0.07987 0.15902 -0.12882 0.17893 -0.12882 0.1949 C -0.12882 0.20949 -0.08091 0.22037 -0.01684 0.22037 C 0.04704 0.22037 0.10104 0.20949 0.10104 0.1949 C 0.10104 0.17893 0.04513 0.175 -0.01893 0.18564 C -0.08195 0.19768 -0.12882 0.21759 -0.12882 0.23217 C -0.12882 0.24699 -0.07987 0.25902 -0.01684 0.25902 C 0.04704 0.25902 0.10104 0.24699 0.10104 0.23217 C 0.10104 0.21759 0.04513 0.21365 -0.01789 0.2243 C -0.08195 0.23495 -0.12882 0.25486 -0.12882 0.26967 C -0.12882 0.28564 -0.07987 0.29768 -0.01598 0.29768 C 0.04704 0.29768 0.10104 0.28564 0.10104 0.26967 C 0.10104 0.25625 0.04513 0.25231 -0.01789 0.26157 C -0.08091 0.27222 -0.12882 0.29351 -0.12882 0.30833 C -0.12882 0.32291 -0.07882 0.33495 -0.01598 0.33495 C 0.04913 0.33495 0.10104 0.32291 0.10104 0.30833 C 0.10104 0.29351 0.04618 0.28958 -0.01684 0.30023 C -0.07987 0.31088 -0.12882 0.33101 -0.12882 0.3456 C -0.12882 0.36157 -0.07882 0.37222 -0.01494 0.37222 C 0.04913 0.37222 0.10104 0.36018 0.10104 0.3456 C 0.10104 0.33101 0.04618 0.32685 -0.01684 0.3375 C -0.07987 0.34814 -0.12882 0.36967 -0.12882 0.38287 C -0.12882 0.39768 -0.07796 0.40949 -0.01494 0.40949 C 0.04913 0.40949 0.10104 0.39768 0.10104 0.38287 C 0.10104 0.36967 0.04704 0.36551 -0.01684 0.375 C -0.07987 0.38564 -0.12882 0.40694 -0.12882 0.42152 C -0.12882 0.43495 -0.07796 0.44814 -0.01389 0.44814 C 0.05017 0.44814 0.10104 0.43634 0.10104 0.42152 C 0.10104 0.40694 0.04704 0.40301 -0.01598 0.41365 C -0.07882 0.4243 -0.12987 0.44421 -0.12882 0.45902 C -0.12796 0.47361 -0.07796 0.48426 -0.01389 0.48426 C 0.05017 0.48426 0.10104 0.47222 0.10104 0.45764 C 0.10104 0.44421 0.04913 0.44027 -0.01389 0.45231 " pathEditMode="relative" rAng="0" ptsTypes="fffffffffffffffffffffffffffffffff">
                                      <p:cBhvr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5.18519E-6 C 0.10556 0.2192 0.21128 0.43865 0.25451 0.53124 C 0.29774 0.62383 0.25608 0.55277 0.25903 0.55555 C 0.26198 0.55832 0.27049 0.54814 0.27274 0.54745 " pathEditMode="relative" ptsTypes="aaaA">
                                      <p:cBhvr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1065 L 0.4882 0.4724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3.7037E-7 L 0.18906 0.2625 " pathEditMode="relative" ptsTypes="AA">
                                      <p:cBhvr>
                                        <p:cTn id="5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6.66667E-6 L 0.43317 0.33612 " pathEditMode="relative" ptsTypes="AA">
                                      <p:cBhvr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100000">
              <a:srgbClr val="FFFF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smile5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0"/>
            <a:ext cx="7451725" cy="6864350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827088" y="260350"/>
            <a:ext cx="7920037" cy="6264275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0800000"/>
                <a:gd name="adj2" fmla="val 50000"/>
              </a:avLst>
            </a:prstTxWarp>
          </a:bodyPr>
          <a:lstStyle/>
          <a:p>
            <a:pPr algn="ctr"/>
            <a:r>
              <a:rPr lang="ru-RU" sz="8000" b="1" i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 и т а м и н ы</a:t>
            </a:r>
          </a:p>
        </p:txBody>
      </p:sp>
      <p:pic>
        <p:nvPicPr>
          <p:cNvPr id="2054" name="Picture 6" descr="c6cf6bbed3d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954463"/>
            <a:ext cx="7488237" cy="2903537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13315" name="Oval 3"/>
          <p:cNvSpPr>
            <a:spLocks noChangeArrowheads="1"/>
          </p:cNvSpPr>
          <p:nvPr/>
        </p:nvSpPr>
        <p:spPr bwMode="auto">
          <a:xfrm>
            <a:off x="1835150" y="188913"/>
            <a:ext cx="5327650" cy="19431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316" name="WordArt 4"/>
          <p:cNvSpPr>
            <a:spLocks noChangeArrowheads="1" noChangeShapeType="1" noTextEdit="1"/>
          </p:cNvSpPr>
          <p:nvPr/>
        </p:nvSpPr>
        <p:spPr bwMode="auto">
          <a:xfrm>
            <a:off x="2555875" y="620713"/>
            <a:ext cx="3889375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0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витамины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250825" y="5084763"/>
            <a:ext cx="8569325" cy="158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39750" y="5157788"/>
            <a:ext cx="8296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Витамины – вещества, необходимые для здоровья.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539750" y="5589588"/>
            <a:ext cx="7677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Витамины с едой попадают в кровь и укрепляют</a:t>
            </a:r>
          </a:p>
          <a:p>
            <a:r>
              <a:rPr lang="ru-RU" sz="2400" b="1">
                <a:solidFill>
                  <a:schemeClr val="accent2"/>
                </a:solidFill>
              </a:rPr>
              <a:t>наши мышцы и кости.</a:t>
            </a:r>
          </a:p>
        </p:txBody>
      </p:sp>
      <p:pic>
        <p:nvPicPr>
          <p:cNvPr id="13321" name="Picture 9" descr="untitleфыфы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263" y="2403475"/>
            <a:ext cx="3600450" cy="2405063"/>
          </a:xfrm>
          <a:prstGeom prst="rect">
            <a:avLst/>
          </a:prstGeom>
          <a:noFill/>
        </p:spPr>
      </p:pic>
      <p:pic>
        <p:nvPicPr>
          <p:cNvPr id="13324" name="Picture 12" descr="23146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2420938"/>
            <a:ext cx="3529012" cy="23907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da20"/>
          <p:cNvPicPr>
            <a:picLocks noChangeAspect="1" noChangeArrowheads="1"/>
          </p:cNvPicPr>
          <p:nvPr/>
        </p:nvPicPr>
        <p:blipFill>
          <a:blip r:embed="rId2" cstate="print"/>
          <a:srcRect r="1889" b="27882"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</p:spPr>
      </p:pic>
      <p:sp>
        <p:nvSpPr>
          <p:cNvPr id="16389" name="Oval 5"/>
          <p:cNvSpPr>
            <a:spLocks noChangeArrowheads="1"/>
          </p:cNvSpPr>
          <p:nvPr/>
        </p:nvSpPr>
        <p:spPr bwMode="auto">
          <a:xfrm>
            <a:off x="2195513" y="260350"/>
            <a:ext cx="5329237" cy="288131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2916238" y="1196975"/>
            <a:ext cx="4103687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"/>
                <a:cs typeface="Arial"/>
              </a:rPr>
              <a:t>витамины</a:t>
            </a:r>
          </a:p>
        </p:txBody>
      </p:sp>
      <p:sp>
        <p:nvSpPr>
          <p:cNvPr id="16391" name="Oval 7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27088" y="5229225"/>
            <a:ext cx="1439862" cy="1346200"/>
          </a:xfrm>
          <a:prstGeom prst="ellipse">
            <a:avLst/>
          </a:prstGeom>
          <a:solidFill>
            <a:srgbClr val="80008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2" name="Oval 8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211638" y="3500438"/>
            <a:ext cx="1368425" cy="1203325"/>
          </a:xfrm>
          <a:prstGeom prst="ellipse">
            <a:avLst/>
          </a:prstGeom>
          <a:solidFill>
            <a:srgbClr val="99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3" name="Oval 9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451725" y="2565400"/>
            <a:ext cx="1346200" cy="1346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4" name="Oval 1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7308850" y="5229225"/>
            <a:ext cx="1439863" cy="1347788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5" name="Oval 11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468313" y="2565400"/>
            <a:ext cx="1439862" cy="1273175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396" name="WordArt 12">
            <a:hlinkClick r:id="rId7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900113" y="2997200"/>
            <a:ext cx="503237" cy="531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А</a:t>
            </a:r>
          </a:p>
        </p:txBody>
      </p:sp>
      <p:sp>
        <p:nvSpPr>
          <p:cNvPr id="16397" name="WordArt 13">
            <a:hlinkClick r:id="rId6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7885113" y="5589588"/>
            <a:ext cx="431800" cy="5318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</a:t>
            </a:r>
            <a:endParaRPr lang="ru-RU" sz="44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16398" name="WordArt 14">
            <a:hlinkClick r:id="rId5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7812088" y="2997200"/>
            <a:ext cx="576262" cy="603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Е</a:t>
            </a:r>
          </a:p>
        </p:txBody>
      </p:sp>
      <p:sp>
        <p:nvSpPr>
          <p:cNvPr id="16399" name="WordArt 15">
            <a:hlinkClick r:id="rId4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4643438" y="3789363"/>
            <a:ext cx="504825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</a:t>
            </a:r>
          </a:p>
        </p:txBody>
      </p:sp>
      <p:sp>
        <p:nvSpPr>
          <p:cNvPr id="16400" name="WordArt 16">
            <a:hlinkClick r:id="rId3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1331913" y="5589588"/>
            <a:ext cx="576262" cy="6032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с</a:t>
            </a:r>
          </a:p>
        </p:txBody>
      </p:sp>
      <p:sp>
        <p:nvSpPr>
          <p:cNvPr id="16401" name="Oval 17"/>
          <p:cNvSpPr>
            <a:spLocks noChangeArrowheads="1"/>
          </p:cNvSpPr>
          <p:nvPr/>
        </p:nvSpPr>
        <p:spPr bwMode="auto">
          <a:xfrm>
            <a:off x="3132138" y="5084763"/>
            <a:ext cx="3744912" cy="1584325"/>
          </a:xfrm>
          <a:prstGeom prst="ellipse">
            <a:avLst/>
          </a:prstGeom>
          <a:solidFill>
            <a:srgbClr val="FFFF00"/>
          </a:solidFill>
          <a:ln w="9525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3203575" y="5589588"/>
            <a:ext cx="36115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FF0066"/>
                </a:solidFill>
              </a:rPr>
              <a:t>Нажми на витамин!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apple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3" name="Oval 5"/>
          <p:cNvSpPr>
            <a:spLocks noChangeArrowheads="1"/>
          </p:cNvSpPr>
          <p:nvPr/>
        </p:nvSpPr>
        <p:spPr bwMode="auto">
          <a:xfrm>
            <a:off x="1258888" y="260350"/>
            <a:ext cx="6769100" cy="1439863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14" name="WordArt 6"/>
          <p:cNvSpPr>
            <a:spLocks noChangeArrowheads="1" noChangeShapeType="1" noTextEdit="1"/>
          </p:cNvSpPr>
          <p:nvPr/>
        </p:nvSpPr>
        <p:spPr bwMode="auto">
          <a:xfrm>
            <a:off x="2987675" y="476250"/>
            <a:ext cx="3455988" cy="892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Витамин  - А </a:t>
            </a:r>
          </a:p>
        </p:txBody>
      </p:sp>
      <p:pic>
        <p:nvPicPr>
          <p:cNvPr id="17416" name="Picture 8" descr="яйцо разр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4724400"/>
            <a:ext cx="3128963" cy="1930400"/>
          </a:xfrm>
          <a:prstGeom prst="rect">
            <a:avLst/>
          </a:prstGeom>
          <a:noFill/>
        </p:spPr>
      </p:pic>
      <p:pic>
        <p:nvPicPr>
          <p:cNvPr id="17417" name="Picture 9" descr="mork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4456113"/>
            <a:ext cx="3673475" cy="2401887"/>
          </a:xfrm>
          <a:prstGeom prst="rect">
            <a:avLst/>
          </a:prstGeom>
          <a:noFill/>
        </p:spPr>
      </p:pic>
      <p:pic>
        <p:nvPicPr>
          <p:cNvPr id="17418" name="Picture 10" descr="молок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21463" y="1844675"/>
            <a:ext cx="1863725" cy="2651125"/>
          </a:xfrm>
          <a:prstGeom prst="rect">
            <a:avLst/>
          </a:prstGeom>
          <a:noFill/>
        </p:spPr>
      </p:pic>
      <p:pic>
        <p:nvPicPr>
          <p:cNvPr id="17419" name="Picture 11" descr="eda0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8400" y="4292600"/>
            <a:ext cx="2162175" cy="2392363"/>
          </a:xfrm>
          <a:prstGeom prst="rect">
            <a:avLst/>
          </a:prstGeom>
          <a:noFill/>
        </p:spPr>
      </p:pic>
      <p:pic>
        <p:nvPicPr>
          <p:cNvPr id="17420" name="Picture 12" descr="салат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8313" y="1989138"/>
            <a:ext cx="2952750" cy="2620962"/>
          </a:xfrm>
          <a:prstGeom prst="rect">
            <a:avLst/>
          </a:prstGeom>
          <a:noFill/>
        </p:spPr>
      </p:pic>
      <p:pic>
        <p:nvPicPr>
          <p:cNvPr id="17421" name="Picture 13" descr="a2f37f6a334b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4300" y="1989138"/>
            <a:ext cx="2590800" cy="2090737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apple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7" name="Picture 5" descr="0a1477208f5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930650"/>
            <a:ext cx="2617788" cy="2927350"/>
          </a:xfrm>
          <a:prstGeom prst="rect">
            <a:avLst/>
          </a:prstGeom>
          <a:noFill/>
        </p:spPr>
      </p:pic>
      <p:pic>
        <p:nvPicPr>
          <p:cNvPr id="18438" name="Picture 6" descr="0eb8b612156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1557338"/>
            <a:ext cx="2279650" cy="2097087"/>
          </a:xfrm>
          <a:prstGeom prst="rect">
            <a:avLst/>
          </a:prstGeom>
          <a:noFill/>
        </p:spPr>
      </p:pic>
      <p:pic>
        <p:nvPicPr>
          <p:cNvPr id="18440" name="Picture 8" descr="2bc8c1a306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40413" y="4292600"/>
            <a:ext cx="3303587" cy="2362200"/>
          </a:xfrm>
          <a:prstGeom prst="rect">
            <a:avLst/>
          </a:prstGeom>
          <a:noFill/>
        </p:spPr>
      </p:pic>
      <p:pic>
        <p:nvPicPr>
          <p:cNvPr id="18441" name="Picture 9" descr="cf3e343ee06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7763" y="1844675"/>
            <a:ext cx="2438400" cy="2133600"/>
          </a:xfrm>
          <a:prstGeom prst="rect">
            <a:avLst/>
          </a:prstGeom>
          <a:noFill/>
        </p:spPr>
      </p:pic>
      <p:pic>
        <p:nvPicPr>
          <p:cNvPr id="18442" name="Picture 10" descr="лук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938" y="3789363"/>
            <a:ext cx="5037137" cy="2814637"/>
          </a:xfrm>
          <a:prstGeom prst="rect">
            <a:avLst/>
          </a:prstGeom>
          <a:noFill/>
        </p:spPr>
      </p:pic>
      <p:pic>
        <p:nvPicPr>
          <p:cNvPr id="18443" name="Picture 11" descr="77bf1f7a431d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6238" y="2276475"/>
            <a:ext cx="2762250" cy="4387850"/>
          </a:xfrm>
          <a:prstGeom prst="rect">
            <a:avLst/>
          </a:prstGeom>
          <a:noFill/>
        </p:spPr>
      </p:pic>
      <p:pic>
        <p:nvPicPr>
          <p:cNvPr id="18444" name="Picture 12" descr="vish2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388" y="115888"/>
            <a:ext cx="1984375" cy="2851150"/>
          </a:xfrm>
          <a:prstGeom prst="rect">
            <a:avLst/>
          </a:prstGeom>
          <a:noFill/>
        </p:spPr>
      </p:pic>
      <p:pic>
        <p:nvPicPr>
          <p:cNvPr id="18445" name="Picture 13" descr="42a8438675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356100" y="188913"/>
            <a:ext cx="4117975" cy="167005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apple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179388" y="4797425"/>
            <a:ext cx="8785225" cy="1871663"/>
          </a:xfrm>
          <a:prstGeom prst="rect">
            <a:avLst/>
          </a:prstGeom>
          <a:solidFill>
            <a:srgbClr val="FFFF00"/>
          </a:solidFill>
          <a:ln w="9525">
            <a:solidFill>
              <a:srgbClr val="FF66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50825" y="5013325"/>
            <a:ext cx="834548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Витамин А способствует нормальному обмену ве-</a:t>
            </a:r>
          </a:p>
          <a:p>
            <a:r>
              <a:rPr lang="ru-RU" sz="2400" b="1">
                <a:solidFill>
                  <a:schemeClr val="accent2"/>
                </a:solidFill>
              </a:rPr>
              <a:t>ществ, играет важную роль в формировании костей</a:t>
            </a:r>
          </a:p>
          <a:p>
            <a:r>
              <a:rPr lang="ru-RU" sz="2400" b="1">
                <a:solidFill>
                  <a:schemeClr val="accent2"/>
                </a:solidFill>
              </a:rPr>
              <a:t>и зубов, а также жировых отложений, необходим для</a:t>
            </a:r>
          </a:p>
          <a:p>
            <a:r>
              <a:rPr lang="ru-RU" sz="2400" b="1">
                <a:solidFill>
                  <a:schemeClr val="accent2"/>
                </a:solidFill>
              </a:rPr>
              <a:t>роста новых клеток, замедляет процесс старения.</a:t>
            </a:r>
          </a:p>
        </p:txBody>
      </p:sp>
      <p:pic>
        <p:nvPicPr>
          <p:cNvPr id="32777" name="Picture 9" descr="ЕЖЕВИ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49275"/>
            <a:ext cx="4572000" cy="3773488"/>
          </a:xfrm>
          <a:prstGeom prst="rect">
            <a:avLst/>
          </a:prstGeom>
          <a:noFill/>
        </p:spPr>
      </p:pic>
      <p:pic>
        <p:nvPicPr>
          <p:cNvPr id="32778" name="Picture 10" descr="b0bf089f6a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333375"/>
            <a:ext cx="4254500" cy="3857625"/>
          </a:xfrm>
          <a:prstGeom prst="rect">
            <a:avLst/>
          </a:prstGeom>
          <a:noFill/>
        </p:spPr>
      </p:pic>
      <p:pic>
        <p:nvPicPr>
          <p:cNvPr id="32779" name="Picture 11" descr="ar27">
            <a:hlinkClick r:id="rId5" action="ppaction://hlinksldjump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56550" y="3789363"/>
            <a:ext cx="717550" cy="71755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flo05_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sp>
        <p:nvSpPr>
          <p:cNvPr id="19461" name="Oval 5"/>
          <p:cNvSpPr>
            <a:spLocks noChangeArrowheads="1"/>
          </p:cNvSpPr>
          <p:nvPr/>
        </p:nvSpPr>
        <p:spPr bwMode="auto">
          <a:xfrm>
            <a:off x="2124075" y="188913"/>
            <a:ext cx="5111750" cy="23050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9462" name="WordArt 6"/>
          <p:cNvSpPr>
            <a:spLocks noChangeArrowheads="1" noChangeShapeType="1" noTextEdit="1"/>
          </p:cNvSpPr>
          <p:nvPr/>
        </p:nvSpPr>
        <p:spPr bwMode="auto">
          <a:xfrm>
            <a:off x="2916238" y="692150"/>
            <a:ext cx="36004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Витамин В</a:t>
            </a:r>
          </a:p>
        </p:txBody>
      </p:sp>
      <p:pic>
        <p:nvPicPr>
          <p:cNvPr id="19463" name="Picture 7" descr="горо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2212975" cy="3457575"/>
          </a:xfrm>
          <a:prstGeom prst="rect">
            <a:avLst/>
          </a:prstGeom>
          <a:noFill/>
        </p:spPr>
      </p:pic>
      <p:pic>
        <p:nvPicPr>
          <p:cNvPr id="19464" name="Picture 8" descr="4807386ce4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5600" y="5038725"/>
            <a:ext cx="2438400" cy="1819275"/>
          </a:xfrm>
          <a:prstGeom prst="rect">
            <a:avLst/>
          </a:prstGeom>
          <a:noFill/>
        </p:spPr>
      </p:pic>
      <p:pic>
        <p:nvPicPr>
          <p:cNvPr id="19465" name="Picture 9" descr="2b18817802b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588" y="169863"/>
            <a:ext cx="2411412" cy="1893887"/>
          </a:xfrm>
          <a:prstGeom prst="rect">
            <a:avLst/>
          </a:prstGeom>
          <a:noFill/>
        </p:spPr>
      </p:pic>
      <p:pic>
        <p:nvPicPr>
          <p:cNvPr id="19466" name="Picture 10" descr="4bc08ef21d1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46788" y="2060575"/>
            <a:ext cx="3097212" cy="2781300"/>
          </a:xfrm>
          <a:prstGeom prst="rect">
            <a:avLst/>
          </a:prstGeom>
          <a:noFill/>
        </p:spPr>
      </p:pic>
      <p:pic>
        <p:nvPicPr>
          <p:cNvPr id="19467" name="Picture 11" descr="6f023580af3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2275" y="3649663"/>
            <a:ext cx="4157663" cy="3208337"/>
          </a:xfrm>
          <a:prstGeom prst="rect">
            <a:avLst/>
          </a:prstGeom>
          <a:noFill/>
        </p:spPr>
      </p:pic>
      <p:pic>
        <p:nvPicPr>
          <p:cNvPr id="19469" name="Picture 13" descr="917b834fd45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4365625"/>
            <a:ext cx="2274888" cy="2281238"/>
          </a:xfrm>
          <a:prstGeom prst="rect">
            <a:avLst/>
          </a:prstGeom>
          <a:noFill/>
        </p:spPr>
      </p:pic>
      <p:pic>
        <p:nvPicPr>
          <p:cNvPr id="19470" name="Picture 14" descr="пшеница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6100" y="2565400"/>
            <a:ext cx="2303463" cy="1909763"/>
          </a:xfrm>
          <a:prstGeom prst="rect">
            <a:avLst/>
          </a:prstGeom>
          <a:noFill/>
        </p:spPr>
      </p:pic>
      <p:pic>
        <p:nvPicPr>
          <p:cNvPr id="19471" name="Picture 15" descr="136e3fa14eab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67400" y="4630738"/>
            <a:ext cx="2238375" cy="2227262"/>
          </a:xfrm>
          <a:prstGeom prst="rect">
            <a:avLst/>
          </a:prstGeom>
          <a:noFill/>
        </p:spPr>
      </p:pic>
      <p:pic>
        <p:nvPicPr>
          <p:cNvPr id="19472" name="Picture 16" descr="9714825e5c4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550" y="2565400"/>
            <a:ext cx="2827338" cy="190023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flo05_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pic>
        <p:nvPicPr>
          <p:cNvPr id="20486" name="Picture 6" descr="яичниц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27650" y="0"/>
            <a:ext cx="3816350" cy="1192213"/>
          </a:xfrm>
          <a:prstGeom prst="rect">
            <a:avLst/>
          </a:prstGeom>
          <a:noFill/>
        </p:spPr>
      </p:pic>
      <p:pic>
        <p:nvPicPr>
          <p:cNvPr id="20488" name="Picture 8" descr="74134b1b4f3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56438" y="1196975"/>
            <a:ext cx="2087562" cy="1639888"/>
          </a:xfrm>
          <a:prstGeom prst="rect">
            <a:avLst/>
          </a:prstGeom>
          <a:noFill/>
        </p:spPr>
      </p:pic>
      <p:pic>
        <p:nvPicPr>
          <p:cNvPr id="20490" name="Picture 10" descr="5cd99775380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775" y="4041775"/>
            <a:ext cx="3168650" cy="2816225"/>
          </a:xfrm>
          <a:prstGeom prst="rect">
            <a:avLst/>
          </a:prstGeom>
          <a:noFill/>
        </p:spPr>
      </p:pic>
      <p:pic>
        <p:nvPicPr>
          <p:cNvPr id="20491" name="Picture 11" descr="0a531029b2c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713" y="-171450"/>
            <a:ext cx="4248150" cy="2894013"/>
          </a:xfrm>
          <a:prstGeom prst="rect">
            <a:avLst/>
          </a:prstGeom>
          <a:noFill/>
        </p:spPr>
      </p:pic>
      <p:pic>
        <p:nvPicPr>
          <p:cNvPr id="20493" name="Picture 13" descr="946175bc1a6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9700" y="5349875"/>
            <a:ext cx="2160588" cy="1508125"/>
          </a:xfrm>
          <a:prstGeom prst="rect">
            <a:avLst/>
          </a:prstGeom>
          <a:noFill/>
        </p:spPr>
      </p:pic>
      <p:pic>
        <p:nvPicPr>
          <p:cNvPr id="20494" name="Picture 14" descr="7965ada03afb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825" y="0"/>
            <a:ext cx="1524000" cy="1252538"/>
          </a:xfrm>
          <a:prstGeom prst="rect">
            <a:avLst/>
          </a:prstGeom>
          <a:noFill/>
        </p:spPr>
      </p:pic>
      <p:pic>
        <p:nvPicPr>
          <p:cNvPr id="20498" name="Picture 18" descr="рыба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844675"/>
            <a:ext cx="2433638" cy="1925638"/>
          </a:xfrm>
          <a:prstGeom prst="rect">
            <a:avLst/>
          </a:prstGeom>
          <a:noFill/>
        </p:spPr>
      </p:pic>
      <p:pic>
        <p:nvPicPr>
          <p:cNvPr id="20499" name="Picture 19" descr="молоко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48488" y="4206875"/>
            <a:ext cx="1863725" cy="2651125"/>
          </a:xfrm>
          <a:prstGeom prst="rect">
            <a:avLst/>
          </a:prstGeom>
          <a:noFill/>
        </p:spPr>
      </p:pic>
      <p:pic>
        <p:nvPicPr>
          <p:cNvPr id="20501" name="Picture 21" descr="ав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04025" y="2492375"/>
            <a:ext cx="2160588" cy="2160588"/>
          </a:xfrm>
          <a:prstGeom prst="rect">
            <a:avLst/>
          </a:prstGeom>
          <a:noFill/>
        </p:spPr>
      </p:pic>
      <p:pic>
        <p:nvPicPr>
          <p:cNvPr id="20502" name="Picture 22" descr="икра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419475" y="2276475"/>
            <a:ext cx="2879725" cy="2393950"/>
          </a:xfrm>
          <a:prstGeom prst="rect">
            <a:avLst/>
          </a:prstGeom>
          <a:noFill/>
        </p:spPr>
      </p:pic>
      <p:pic>
        <p:nvPicPr>
          <p:cNvPr id="20503" name="Picture 23" descr="чёрная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388" y="3068638"/>
            <a:ext cx="3079750" cy="378936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flo05_8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</p:spPr>
      </p:pic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395288" y="5229225"/>
            <a:ext cx="8353425" cy="129698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395288" y="5300663"/>
            <a:ext cx="82915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 Витамин В  улучшает органы зрения, снимает уста-</a:t>
            </a:r>
          </a:p>
          <a:p>
            <a:r>
              <a:rPr lang="ru-RU" sz="2400" b="1">
                <a:solidFill>
                  <a:schemeClr val="accent2"/>
                </a:solidFill>
              </a:rPr>
              <a:t>лость с глаз. Играет важную роль в обмене веществ.</a:t>
            </a:r>
          </a:p>
          <a:p>
            <a:endParaRPr lang="ru-RU" sz="2400" b="1">
              <a:solidFill>
                <a:schemeClr val="accent2"/>
              </a:solidFill>
            </a:endParaRPr>
          </a:p>
        </p:txBody>
      </p:sp>
      <p:pic>
        <p:nvPicPr>
          <p:cNvPr id="33801" name="Picture 9" descr="0b9421e4da9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260350"/>
            <a:ext cx="2951162" cy="1974850"/>
          </a:xfrm>
          <a:prstGeom prst="rect">
            <a:avLst/>
          </a:prstGeom>
          <a:noFill/>
        </p:spPr>
      </p:pic>
      <p:pic>
        <p:nvPicPr>
          <p:cNvPr id="33802" name="Picture 10" descr="00649f98588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4300" y="0"/>
            <a:ext cx="4711700" cy="5051425"/>
          </a:xfrm>
          <a:prstGeom prst="rect">
            <a:avLst/>
          </a:prstGeom>
          <a:noFill/>
        </p:spPr>
      </p:pic>
      <p:pic>
        <p:nvPicPr>
          <p:cNvPr id="33803" name="Picture 11" descr="9354df1e744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2133600"/>
            <a:ext cx="3132137" cy="2698750"/>
          </a:xfrm>
          <a:prstGeom prst="rect">
            <a:avLst/>
          </a:prstGeom>
          <a:noFill/>
        </p:spPr>
      </p:pic>
      <p:pic>
        <p:nvPicPr>
          <p:cNvPr id="33804" name="Picture 12" descr="банан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64388" y="260350"/>
            <a:ext cx="1582737" cy="1308100"/>
          </a:xfrm>
          <a:prstGeom prst="rect">
            <a:avLst/>
          </a:prstGeom>
          <a:noFill/>
        </p:spPr>
      </p:pic>
      <p:pic>
        <p:nvPicPr>
          <p:cNvPr id="33805" name="Picture 13" descr="ar27">
            <a:hlinkClick r:id="rId7" action="ppaction://hlinksldjump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56550" y="4149725"/>
            <a:ext cx="788988" cy="78898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sitrus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  <p:sp>
        <p:nvSpPr>
          <p:cNvPr id="21509" name="Oval 5"/>
          <p:cNvSpPr>
            <a:spLocks noChangeArrowheads="1"/>
          </p:cNvSpPr>
          <p:nvPr/>
        </p:nvSpPr>
        <p:spPr bwMode="auto">
          <a:xfrm>
            <a:off x="1835150" y="188913"/>
            <a:ext cx="5976938" cy="23050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1510" name="WordArt 6"/>
          <p:cNvSpPr>
            <a:spLocks noChangeArrowheads="1" noChangeShapeType="1" noTextEdit="1"/>
          </p:cNvSpPr>
          <p:nvPr/>
        </p:nvSpPr>
        <p:spPr bwMode="auto">
          <a:xfrm>
            <a:off x="2843213" y="692150"/>
            <a:ext cx="3671887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Витамин  С</a:t>
            </a:r>
          </a:p>
        </p:txBody>
      </p:sp>
      <p:pic>
        <p:nvPicPr>
          <p:cNvPr id="21511" name="Picture 7" descr="apels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429000"/>
            <a:ext cx="2874962" cy="3208338"/>
          </a:xfrm>
          <a:prstGeom prst="rect">
            <a:avLst/>
          </a:prstGeom>
          <a:noFill/>
        </p:spPr>
      </p:pic>
      <p:pic>
        <p:nvPicPr>
          <p:cNvPr id="21512" name="Picture 8" descr="apels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49725"/>
            <a:ext cx="2427288" cy="2708275"/>
          </a:xfrm>
          <a:prstGeom prst="rect">
            <a:avLst/>
          </a:prstGeom>
          <a:noFill/>
        </p:spPr>
      </p:pic>
      <p:pic>
        <p:nvPicPr>
          <p:cNvPr id="21513" name="Picture 9" descr="cc323b3572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73763" y="3687763"/>
            <a:ext cx="3170237" cy="3170237"/>
          </a:xfrm>
          <a:prstGeom prst="rect">
            <a:avLst/>
          </a:prstGeom>
          <a:noFill/>
        </p:spPr>
      </p:pic>
      <p:pic>
        <p:nvPicPr>
          <p:cNvPr id="21514" name="Picture 10" descr="frukty3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0450" y="1484313"/>
            <a:ext cx="3003550" cy="2533650"/>
          </a:xfrm>
          <a:prstGeom prst="rect">
            <a:avLst/>
          </a:prstGeom>
          <a:noFill/>
        </p:spPr>
      </p:pic>
      <p:pic>
        <p:nvPicPr>
          <p:cNvPr id="21515" name="Picture 11" descr="f6b141a09f5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575" y="3573463"/>
            <a:ext cx="2898775" cy="3048000"/>
          </a:xfrm>
          <a:prstGeom prst="rect">
            <a:avLst/>
          </a:prstGeom>
          <a:noFill/>
        </p:spPr>
      </p:pic>
      <p:pic>
        <p:nvPicPr>
          <p:cNvPr id="21518" name="Picture 14" descr="jagod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2754313" cy="302418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sitrus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  <p:pic>
        <p:nvPicPr>
          <p:cNvPr id="23557" name="Picture 5" descr="bcd4f92186b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4713"/>
            <a:ext cx="8064500" cy="4713287"/>
          </a:xfrm>
          <a:prstGeom prst="rect">
            <a:avLst/>
          </a:prstGeom>
          <a:noFill/>
        </p:spPr>
      </p:pic>
      <p:pic>
        <p:nvPicPr>
          <p:cNvPr id="23558" name="Picture 6" descr="4016da097f5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889375" cy="2749550"/>
          </a:xfrm>
          <a:prstGeom prst="rect">
            <a:avLst/>
          </a:prstGeom>
          <a:noFill/>
        </p:spPr>
      </p:pic>
      <p:pic>
        <p:nvPicPr>
          <p:cNvPr id="23559" name="Picture 7" descr="5894953e3b7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5384800"/>
            <a:ext cx="1435100" cy="1473200"/>
          </a:xfrm>
          <a:prstGeom prst="rect">
            <a:avLst/>
          </a:prstGeom>
          <a:noFill/>
        </p:spPr>
      </p:pic>
      <p:pic>
        <p:nvPicPr>
          <p:cNvPr id="23560" name="Picture 8" descr="5894953e3b7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157788"/>
            <a:ext cx="1655763" cy="1700212"/>
          </a:xfrm>
          <a:prstGeom prst="rect">
            <a:avLst/>
          </a:prstGeom>
          <a:noFill/>
        </p:spPr>
      </p:pic>
      <p:pic>
        <p:nvPicPr>
          <p:cNvPr id="23561" name="Picture 9" descr="caf8ca853b4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7200" y="3136900"/>
            <a:ext cx="2336800" cy="3721100"/>
          </a:xfrm>
          <a:prstGeom prst="rect">
            <a:avLst/>
          </a:prstGeom>
          <a:noFill/>
        </p:spPr>
      </p:pic>
      <p:pic>
        <p:nvPicPr>
          <p:cNvPr id="23562" name="Picture 10" descr="jagod5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7050" y="188913"/>
            <a:ext cx="1970088" cy="2824162"/>
          </a:xfrm>
          <a:prstGeom prst="rect">
            <a:avLst/>
          </a:prstGeom>
          <a:noFill/>
        </p:spPr>
      </p:pic>
      <p:pic>
        <p:nvPicPr>
          <p:cNvPr id="23563" name="Picture 11" descr="jagod3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08625" y="188913"/>
            <a:ext cx="1398588" cy="2995612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5212"/>
          <a:stretch>
            <a:fillRect/>
          </a:stretch>
        </p:blipFill>
        <p:spPr bwMode="auto">
          <a:xfrm>
            <a:off x="0" y="0"/>
            <a:ext cx="9144000" cy="6792913"/>
          </a:xfrm>
          <a:prstGeom prst="rect">
            <a:avLst/>
          </a:prstGeom>
          <a:noFill/>
        </p:spPr>
      </p:pic>
      <p:pic>
        <p:nvPicPr>
          <p:cNvPr id="31748" name="Picture 4" descr="ab317d46da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5175"/>
            <a:ext cx="3541713" cy="5761038"/>
          </a:xfrm>
          <a:prstGeom prst="rect">
            <a:avLst/>
          </a:prstGeom>
          <a:noFill/>
        </p:spPr>
      </p:pic>
      <p:pic>
        <p:nvPicPr>
          <p:cNvPr id="31749" name="Picture 5" descr="grusha0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3068638"/>
            <a:ext cx="2360613" cy="3470275"/>
          </a:xfrm>
          <a:prstGeom prst="rect">
            <a:avLst/>
          </a:prstGeom>
          <a:noFill/>
        </p:spPr>
      </p:pic>
      <p:pic>
        <p:nvPicPr>
          <p:cNvPr id="31750" name="Picture 6" descr="de1eaa6e4f7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625" y="4856163"/>
            <a:ext cx="3384550" cy="2001837"/>
          </a:xfrm>
          <a:prstGeom prst="rect">
            <a:avLst/>
          </a:prstGeom>
          <a:noFill/>
        </p:spPr>
      </p:pic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3563938" y="260350"/>
            <a:ext cx="5329237" cy="194468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3851275" y="404813"/>
            <a:ext cx="5084763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Апельсины  и другие фрукты </a:t>
            </a:r>
          </a:p>
          <a:p>
            <a:r>
              <a:rPr lang="ru-RU" sz="2400" b="1">
                <a:solidFill>
                  <a:schemeClr val="accent2"/>
                </a:solidFill>
              </a:rPr>
              <a:t>содержат много витамина С,</a:t>
            </a:r>
          </a:p>
          <a:p>
            <a:r>
              <a:rPr lang="ru-RU" sz="2400" b="1">
                <a:solidFill>
                  <a:schemeClr val="accent2"/>
                </a:solidFill>
              </a:rPr>
              <a:t>помогающего не болеть и быст-</a:t>
            </a:r>
          </a:p>
          <a:p>
            <a:r>
              <a:rPr lang="ru-RU" sz="2400" b="1">
                <a:solidFill>
                  <a:schemeClr val="accent2"/>
                </a:solidFill>
              </a:rPr>
              <a:t>рее выздоравливать.</a:t>
            </a:r>
          </a:p>
        </p:txBody>
      </p:sp>
      <p:pic>
        <p:nvPicPr>
          <p:cNvPr id="31754" name="Picture 10" descr="d17b9d9a009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47813" y="4292600"/>
            <a:ext cx="2232025" cy="24003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sitrus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</p:spPr>
      </p:pic>
      <p:pic>
        <p:nvPicPr>
          <p:cNvPr id="22533" name="Picture 5" descr="2c135862f99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2636838"/>
            <a:ext cx="3532188" cy="3933825"/>
          </a:xfrm>
          <a:prstGeom prst="rect">
            <a:avLst/>
          </a:prstGeom>
          <a:noFill/>
        </p:spPr>
      </p:pic>
      <p:pic>
        <p:nvPicPr>
          <p:cNvPr id="22535" name="Picture 7" descr="eb2588564e3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388" y="1484313"/>
            <a:ext cx="1828800" cy="1616075"/>
          </a:xfrm>
          <a:prstGeom prst="rect">
            <a:avLst/>
          </a:prstGeom>
          <a:noFill/>
        </p:spPr>
      </p:pic>
      <p:pic>
        <p:nvPicPr>
          <p:cNvPr id="22536" name="Picture 8" descr="eb2588564e3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75563" y="2420938"/>
            <a:ext cx="1468437" cy="1296987"/>
          </a:xfrm>
          <a:prstGeom prst="rect">
            <a:avLst/>
          </a:prstGeom>
          <a:noFill/>
        </p:spPr>
      </p:pic>
      <p:pic>
        <p:nvPicPr>
          <p:cNvPr id="22537" name="Picture 9" descr="d190c86943a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022725"/>
            <a:ext cx="3816350" cy="2835275"/>
          </a:xfrm>
          <a:prstGeom prst="rect">
            <a:avLst/>
          </a:prstGeom>
          <a:noFill/>
        </p:spPr>
      </p:pic>
      <p:pic>
        <p:nvPicPr>
          <p:cNvPr id="22538" name="Picture 10" descr="цвет кап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2500" y="5373688"/>
            <a:ext cx="1579563" cy="1300162"/>
          </a:xfrm>
          <a:prstGeom prst="rect">
            <a:avLst/>
          </a:prstGeom>
          <a:noFill/>
        </p:spPr>
      </p:pic>
      <p:pic>
        <p:nvPicPr>
          <p:cNvPr id="22539" name="Picture 11" descr="салат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213100"/>
            <a:ext cx="1979613" cy="1757363"/>
          </a:xfrm>
          <a:prstGeom prst="rect">
            <a:avLst/>
          </a:prstGeom>
          <a:noFill/>
        </p:spPr>
      </p:pic>
      <p:pic>
        <p:nvPicPr>
          <p:cNvPr id="22540" name="Picture 12" descr="редиска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6365782">
            <a:off x="2322512" y="3662363"/>
            <a:ext cx="3152775" cy="1822450"/>
          </a:xfrm>
          <a:prstGeom prst="rect">
            <a:avLst/>
          </a:prstGeom>
          <a:noFill/>
        </p:spPr>
      </p:pic>
      <p:pic>
        <p:nvPicPr>
          <p:cNvPr id="22543" name="Picture 15" descr="картофель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150" y="3141663"/>
            <a:ext cx="1447800" cy="939800"/>
          </a:xfrm>
          <a:prstGeom prst="rect">
            <a:avLst/>
          </a:prstGeom>
          <a:noFill/>
        </p:spPr>
      </p:pic>
      <p:pic>
        <p:nvPicPr>
          <p:cNvPr id="22544" name="Picture 16" descr="картофель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59113" y="3500438"/>
            <a:ext cx="1152525" cy="747712"/>
          </a:xfrm>
          <a:prstGeom prst="rect">
            <a:avLst/>
          </a:prstGeom>
          <a:noFill/>
        </p:spPr>
      </p:pic>
      <p:pic>
        <p:nvPicPr>
          <p:cNvPr id="22545" name="Picture 17" descr="капуста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1484313"/>
            <a:ext cx="2016125" cy="1982787"/>
          </a:xfrm>
          <a:prstGeom prst="rect">
            <a:avLst/>
          </a:prstGeom>
          <a:noFill/>
        </p:spPr>
      </p:pic>
      <p:pic>
        <p:nvPicPr>
          <p:cNvPr id="22546" name="Picture 18" descr="баклажан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308850" y="188913"/>
            <a:ext cx="1638300" cy="1649412"/>
          </a:xfrm>
          <a:prstGeom prst="rect">
            <a:avLst/>
          </a:prstGeom>
          <a:noFill/>
        </p:spPr>
      </p:pic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250825" y="260350"/>
            <a:ext cx="7200900" cy="1223963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22549" name="Text Box 21"/>
          <p:cNvSpPr txBox="1">
            <a:spLocks noChangeArrowheads="1"/>
          </p:cNvSpPr>
          <p:nvPr/>
        </p:nvSpPr>
        <p:spPr bwMode="auto">
          <a:xfrm>
            <a:off x="250825" y="260350"/>
            <a:ext cx="71786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 Отсутствие этого витамина вызывает цингу,</a:t>
            </a:r>
          </a:p>
          <a:p>
            <a:r>
              <a:rPr lang="ru-RU" sz="2400" b="1">
                <a:solidFill>
                  <a:schemeClr val="accent2"/>
                </a:solidFill>
              </a:rPr>
              <a:t>при которой окостеневают суставы, рас-</a:t>
            </a:r>
          </a:p>
          <a:p>
            <a:r>
              <a:rPr lang="ru-RU" sz="2400" b="1">
                <a:solidFill>
                  <a:schemeClr val="accent2"/>
                </a:solidFill>
              </a:rPr>
              <a:t>шатываются зубы и ослабевают кости.</a:t>
            </a:r>
          </a:p>
        </p:txBody>
      </p:sp>
      <p:pic>
        <p:nvPicPr>
          <p:cNvPr id="22550" name="Picture 22" descr="ХУРМА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627313" y="1555750"/>
            <a:ext cx="3024187" cy="1920875"/>
          </a:xfrm>
          <a:prstGeom prst="rect">
            <a:avLst/>
          </a:prstGeom>
          <a:noFill/>
        </p:spPr>
      </p:pic>
      <p:pic>
        <p:nvPicPr>
          <p:cNvPr id="22551" name="Picture 23" descr="ar27">
            <a:hlinkClick r:id="rId14" action="ppaction://hlinksldjump"/>
          </p:cNvPr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243888" y="5949950"/>
            <a:ext cx="719137" cy="71913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back2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77050" cy="6877050"/>
          </a:xfrm>
          <a:prstGeom prst="rect">
            <a:avLst/>
          </a:prstGeom>
          <a:noFill/>
        </p:spPr>
      </p:pic>
      <p:pic>
        <p:nvPicPr>
          <p:cNvPr id="25603" name="Picture 3" descr="back2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0"/>
            <a:ext cx="6804025" cy="6804025"/>
          </a:xfrm>
          <a:prstGeom prst="rect">
            <a:avLst/>
          </a:prstGeom>
          <a:noFill/>
        </p:spPr>
      </p:pic>
      <p:sp>
        <p:nvSpPr>
          <p:cNvPr id="25604" name="Oval 4"/>
          <p:cNvSpPr>
            <a:spLocks noChangeArrowheads="1"/>
          </p:cNvSpPr>
          <p:nvPr/>
        </p:nvSpPr>
        <p:spPr bwMode="auto">
          <a:xfrm>
            <a:off x="2051050" y="476250"/>
            <a:ext cx="5761038" cy="23050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3132138" y="1196975"/>
            <a:ext cx="3816350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Витамин  </a:t>
            </a:r>
            <a:r>
              <a:rPr lang="en-US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</a:t>
            </a:r>
            <a:endParaRPr lang="ru-RU" sz="4400" b="1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25608" name="Picture 8" descr="молок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429000"/>
            <a:ext cx="4762500" cy="3181350"/>
          </a:xfrm>
          <a:prstGeom prst="rect">
            <a:avLst/>
          </a:prstGeom>
          <a:noFill/>
        </p:spPr>
      </p:pic>
      <p:pic>
        <p:nvPicPr>
          <p:cNvPr id="25609" name="Picture 9" descr="Безимени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62525" y="3141663"/>
            <a:ext cx="4181475" cy="341312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back2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77050" cy="6877050"/>
          </a:xfrm>
          <a:prstGeom prst="rect">
            <a:avLst/>
          </a:prstGeom>
          <a:noFill/>
        </p:spPr>
      </p:pic>
      <p:pic>
        <p:nvPicPr>
          <p:cNvPr id="24581" name="Picture 5" descr="back2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0"/>
            <a:ext cx="6804025" cy="6804025"/>
          </a:xfrm>
          <a:prstGeom prst="rect">
            <a:avLst/>
          </a:prstGeom>
          <a:noFill/>
        </p:spPr>
      </p:pic>
      <p:pic>
        <p:nvPicPr>
          <p:cNvPr id="24583" name="Picture 7" descr="untitled (2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88913"/>
            <a:ext cx="4302125" cy="2868612"/>
          </a:xfrm>
          <a:prstGeom prst="rect">
            <a:avLst/>
          </a:prstGeom>
          <a:noFill/>
        </p:spPr>
      </p:pic>
      <p:pic>
        <p:nvPicPr>
          <p:cNvPr id="24584" name="Picture 8" descr="unыфtitle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188913"/>
            <a:ext cx="3286125" cy="3960812"/>
          </a:xfrm>
          <a:prstGeom prst="rect">
            <a:avLst/>
          </a:prstGeom>
          <a:noFill/>
        </p:spPr>
      </p:pic>
      <p:pic>
        <p:nvPicPr>
          <p:cNvPr id="24585" name="Picture 9" descr="яйцо разр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4149725"/>
            <a:ext cx="3887788" cy="2398713"/>
          </a:xfrm>
          <a:prstGeom prst="rect">
            <a:avLst/>
          </a:prstGeom>
          <a:noFill/>
        </p:spPr>
      </p:pic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4427538" y="5013325"/>
            <a:ext cx="4392612" cy="1511300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4500563" y="5157788"/>
            <a:ext cx="42497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>
                <a:solidFill>
                  <a:schemeClr val="accent2"/>
                </a:solidFill>
              </a:rPr>
              <a:t> Витамин </a:t>
            </a:r>
            <a:r>
              <a:rPr lang="en-US" sz="2400" b="1">
                <a:solidFill>
                  <a:schemeClr val="accent2"/>
                </a:solidFill>
              </a:rPr>
              <a:t>D </a:t>
            </a:r>
            <a:r>
              <a:rPr lang="ru-RU" sz="2400" b="1">
                <a:solidFill>
                  <a:schemeClr val="accent2"/>
                </a:solidFill>
              </a:rPr>
              <a:t>важен для раз-</a:t>
            </a:r>
          </a:p>
          <a:p>
            <a:r>
              <a:rPr lang="ru-RU" sz="2400" b="1">
                <a:solidFill>
                  <a:schemeClr val="accent2"/>
                </a:solidFill>
              </a:rPr>
              <a:t>вития костей и зубов </a:t>
            </a:r>
          </a:p>
          <a:p>
            <a:r>
              <a:rPr lang="ru-RU" sz="2400" b="1">
                <a:solidFill>
                  <a:schemeClr val="accent2"/>
                </a:solidFill>
              </a:rPr>
              <a:t>младенцев.</a:t>
            </a:r>
          </a:p>
        </p:txBody>
      </p:sp>
      <p:pic>
        <p:nvPicPr>
          <p:cNvPr id="24589" name="Picture 13" descr="kury2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3284538"/>
            <a:ext cx="3168650" cy="137795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4932363" y="188913"/>
            <a:ext cx="3960812" cy="1081087"/>
          </a:xfrm>
          <a:prstGeom prst="rect">
            <a:avLst/>
          </a:prstGeom>
          <a:solidFill>
            <a:srgbClr val="FFFF00"/>
          </a:solidFill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5003800" y="260350"/>
            <a:ext cx="385921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>
                <a:solidFill>
                  <a:srgbClr val="FF0066"/>
                </a:solidFill>
              </a:rPr>
              <a:t>Пейте, дети, молоко,</a:t>
            </a:r>
          </a:p>
          <a:p>
            <a:r>
              <a:rPr lang="ru-RU" sz="2800" b="1">
                <a:solidFill>
                  <a:srgbClr val="FF0066"/>
                </a:solidFill>
              </a:rPr>
              <a:t>Будете здоровы!</a:t>
            </a:r>
            <a:r>
              <a:rPr lang="ru-RU"/>
              <a:t> </a:t>
            </a:r>
          </a:p>
        </p:txBody>
      </p:sp>
      <p:pic>
        <p:nvPicPr>
          <p:cNvPr id="34824" name="Picture 8" descr="untа5itl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60350"/>
            <a:ext cx="3103562" cy="4679950"/>
          </a:xfrm>
          <a:prstGeom prst="rect">
            <a:avLst/>
          </a:prstGeom>
          <a:noFill/>
        </p:spPr>
      </p:pic>
      <p:pic>
        <p:nvPicPr>
          <p:cNvPr id="34825" name="Picture 9" descr="11540789050"/>
          <p:cNvPicPr>
            <a:picLocks noChangeAspect="1" noChangeArrowheads="1"/>
          </p:cNvPicPr>
          <p:nvPr/>
        </p:nvPicPr>
        <p:blipFill>
          <a:blip r:embed="rId4" cstate="print"/>
          <a:srcRect b="2025"/>
          <a:stretch>
            <a:fillRect/>
          </a:stretch>
        </p:blipFill>
        <p:spPr bwMode="auto">
          <a:xfrm>
            <a:off x="3419475" y="2924175"/>
            <a:ext cx="2678113" cy="3673475"/>
          </a:xfrm>
          <a:prstGeom prst="rect">
            <a:avLst/>
          </a:prstGeom>
          <a:noFill/>
        </p:spPr>
      </p:pic>
      <p:pic>
        <p:nvPicPr>
          <p:cNvPr id="34828" name="Picture 12" descr="untitle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7763" y="1557338"/>
            <a:ext cx="2728912" cy="3606800"/>
          </a:xfrm>
          <a:prstGeom prst="rect">
            <a:avLst/>
          </a:prstGeom>
          <a:noFill/>
        </p:spPr>
      </p:pic>
      <p:pic>
        <p:nvPicPr>
          <p:cNvPr id="34829" name="Picture 13" descr="ar27">
            <a:hlinkClick r:id="rId6" action="ppaction://hlinksldjump"/>
          </p:cNvPr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27988" y="5876925"/>
            <a:ext cx="788987" cy="78898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pic>
        <p:nvPicPr>
          <p:cNvPr id="15363" name="Picture 3" descr="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3860800"/>
            <a:ext cx="4032250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5" descr="de1eaa6e4f7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5324475"/>
            <a:ext cx="2592387" cy="1533525"/>
          </a:xfrm>
          <a:prstGeom prst="rect">
            <a:avLst/>
          </a:prstGeom>
          <a:noFill/>
        </p:spPr>
      </p:pic>
      <p:pic>
        <p:nvPicPr>
          <p:cNvPr id="15366" name="Picture 6" descr="cf3e343ee06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141663"/>
            <a:ext cx="2438400" cy="2133600"/>
          </a:xfrm>
          <a:prstGeom prst="rect">
            <a:avLst/>
          </a:prstGeom>
          <a:noFill/>
        </p:spPr>
      </p:pic>
      <p:sp>
        <p:nvSpPr>
          <p:cNvPr id="15367" name="Oval 7"/>
          <p:cNvSpPr>
            <a:spLocks noChangeArrowheads="1"/>
          </p:cNvSpPr>
          <p:nvPr/>
        </p:nvSpPr>
        <p:spPr bwMode="auto">
          <a:xfrm>
            <a:off x="2339975" y="188913"/>
            <a:ext cx="5040313" cy="208915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5368" name="WordArt 8"/>
          <p:cNvSpPr>
            <a:spLocks noChangeArrowheads="1" noChangeShapeType="1" noTextEdit="1"/>
          </p:cNvSpPr>
          <p:nvPr/>
        </p:nvSpPr>
        <p:spPr bwMode="auto">
          <a:xfrm>
            <a:off x="2987675" y="620713"/>
            <a:ext cx="3529013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Витамин  Е</a:t>
            </a:r>
          </a:p>
        </p:txBody>
      </p:sp>
      <p:pic>
        <p:nvPicPr>
          <p:cNvPr id="15369" name="Picture 9" descr="41547491a4d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76888" y="2565400"/>
            <a:ext cx="3567112" cy="40767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orashar12"/>
          <p:cNvPicPr>
            <a:picLocks noChangeAspect="1" noChangeArrowheads="1"/>
          </p:cNvPicPr>
          <p:nvPr/>
        </p:nvPicPr>
        <p:blipFill>
          <a:blip r:embed="rId2" cstate="print"/>
          <a:srcRect b="3909"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</p:spPr>
      </p:pic>
      <p:pic>
        <p:nvPicPr>
          <p:cNvPr id="35843" name="Picture 3" descr="петрушк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013200" cy="4000500"/>
          </a:xfrm>
          <a:prstGeom prst="rect">
            <a:avLst/>
          </a:prstGeom>
          <a:noFill/>
        </p:spPr>
      </p:pic>
      <p:pic>
        <p:nvPicPr>
          <p:cNvPr id="35844" name="Picture 4" descr="лук зел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80000" y="0"/>
            <a:ext cx="4064000" cy="3048000"/>
          </a:xfrm>
          <a:prstGeom prst="rect">
            <a:avLst/>
          </a:prstGeom>
          <a:noFill/>
        </p:spPr>
      </p:pic>
      <p:pic>
        <p:nvPicPr>
          <p:cNvPr id="35845" name="Picture 5" descr="укроп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775" y="4038600"/>
            <a:ext cx="4025900" cy="2819400"/>
          </a:xfrm>
          <a:prstGeom prst="rect">
            <a:avLst/>
          </a:prstGeom>
          <a:noFill/>
        </p:spPr>
      </p:pic>
      <p:pic>
        <p:nvPicPr>
          <p:cNvPr id="35846" name="Picture 6" descr="салат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5900" y="2794000"/>
            <a:ext cx="3848100" cy="4064000"/>
          </a:xfrm>
          <a:prstGeom prst="rect">
            <a:avLst/>
          </a:prstGeom>
          <a:noFill/>
        </p:spPr>
      </p:pic>
      <p:pic>
        <p:nvPicPr>
          <p:cNvPr id="35847" name="Picture 7" descr="604ec0e4946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332288"/>
            <a:ext cx="3384550" cy="2525712"/>
          </a:xfrm>
          <a:prstGeom prst="rect">
            <a:avLst/>
          </a:prstGeom>
          <a:noFill/>
        </p:spPr>
      </p:pic>
      <p:pic>
        <p:nvPicPr>
          <p:cNvPr id="35848" name="Picture 8" descr="горох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275" y="333375"/>
            <a:ext cx="2081213" cy="3251200"/>
          </a:xfrm>
          <a:prstGeom prst="rect">
            <a:avLst/>
          </a:prstGeom>
          <a:noFill/>
        </p:spPr>
      </p:pic>
      <p:pic>
        <p:nvPicPr>
          <p:cNvPr id="35849" name="Picture 9" descr="горох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2500" y="3644900"/>
            <a:ext cx="1811338" cy="2830513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а 83 из 494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1 из 611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7 из 5869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08296" y="0"/>
            <a:ext cx="9652296" cy="6429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7 из 696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21 из 527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51 из 3980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" y="0"/>
            <a:ext cx="9764005" cy="6357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32 из 4788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85852" y="642925"/>
            <a:ext cx="6215075" cy="6215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147 из 252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15 из 108909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130 из 643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000232" y="139700"/>
            <a:ext cx="4643438" cy="671830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CAPBB8Q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-714411" y="0"/>
            <a:ext cx="10034841" cy="6858000"/>
          </a:xfrm>
          <a:prstGeom prst="rect">
            <a:avLst/>
          </a:prstGeom>
          <a:noFill/>
          <a:ln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500563" y="357188"/>
            <a:ext cx="184731" cy="46166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>
              <a:defRPr/>
            </a:pPr>
            <a:endParaRPr lang="ru-RU" sz="2400" b="1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Picture 4" descr="D:\клипарты\люди\post-68800-128763077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38" y="3214688"/>
            <a:ext cx="34671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D:\клипарты\люди\HEIDI-Y-PEDRO-EN-TRINEO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76" t="2129" r="4517" b="6383"/>
          <a:stretch>
            <a:fillRect/>
          </a:stretch>
        </p:blipFill>
        <p:spPr bwMode="auto">
          <a:xfrm>
            <a:off x="428625" y="214313"/>
            <a:ext cx="4143375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D:\клипарты\люди\f7688e0cd3f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500" y="3216275"/>
            <a:ext cx="2041525" cy="364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285728"/>
            <a:ext cx="85011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3300"/>
                </a:solidFill>
              </a:rPr>
              <a:t>Золотые правила питания:</a:t>
            </a:r>
            <a:endParaRPr lang="ru-RU" sz="4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1472" y="1357298"/>
            <a:ext cx="807249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-  Главное – не переедайте. Ешьте в меру.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- Старайтесь употреблять в пищу полезные продукты, много овощей и фруктов. 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- Тщательно пережевывайте пищу, не спешите глотать.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- Перед едой мойте руки с мылом.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- Фрукты и овощи надо хорошо мыть.</a:t>
            </a:r>
          </a:p>
          <a:p>
            <a:r>
              <a:rPr lang="ru-RU" sz="2800" b="1" dirty="0" smtClean="0">
                <a:solidFill>
                  <a:srgbClr val="0070C0"/>
                </a:solidFill>
              </a:rPr>
              <a:t> - Во время еды не разговаривайте  и  не читайте.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http://silkwaystore.com/wp-content/uploads/2011/11/733134230561612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500042"/>
            <a:ext cx="8429684" cy="6286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F:\Методика\режим дня картинки\330026694634_1245346291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963" y="311150"/>
            <a:ext cx="4297362" cy="6242050"/>
          </a:xfrm>
          <a:prstGeom prst="rect">
            <a:avLst/>
          </a:prstGeom>
          <a:noFill/>
        </p:spPr>
      </p:pic>
      <p:pic>
        <p:nvPicPr>
          <p:cNvPr id="5" name="Picture 7" descr="http://mama.darievna.ru/uploads/january-11/images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8050" y="3492500"/>
            <a:ext cx="4017963" cy="5913438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http://www.xrest.ru/images/collection/00707/693/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18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F:\Методика\режим дня картинки\children_day_vector_wallpaper_0168029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smile57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-7938"/>
            <a:ext cx="7451725" cy="6865938"/>
          </a:xfrm>
          <a:prstGeom prst="rect">
            <a:avLst/>
          </a:prstGeom>
          <a:noFill/>
        </p:spPr>
      </p:pic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 rot="20753130">
            <a:off x="372680" y="2378110"/>
            <a:ext cx="8699431" cy="231106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44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Будьте здоровы!</a:t>
            </a:r>
            <a:endParaRPr lang="ru-RU" sz="44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606</TotalTime>
  <Words>391</Words>
  <Application>Microsoft Office PowerPoint</Application>
  <PresentationFormat>Экран (4:3)</PresentationFormat>
  <Paragraphs>76</Paragraphs>
  <Slides>51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51</vt:i4>
      </vt:variant>
    </vt:vector>
  </HeadingPairs>
  <TitlesOfParts>
    <vt:vector size="52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</vt:vector>
  </TitlesOfParts>
  <Company>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Берюхова</dc:creator>
  <cp:lastModifiedBy>1</cp:lastModifiedBy>
  <cp:revision>45</cp:revision>
  <dcterms:created xsi:type="dcterms:W3CDTF">2008-03-26T17:05:51Z</dcterms:created>
  <dcterms:modified xsi:type="dcterms:W3CDTF">2025-06-04T12:23:15Z</dcterms:modified>
</cp:coreProperties>
</file>