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0" r:id="rId5"/>
    <p:sldId id="259" r:id="rId6"/>
    <p:sldId id="260" r:id="rId7"/>
    <p:sldId id="273" r:id="rId8"/>
    <p:sldId id="272" r:id="rId9"/>
    <p:sldId id="261" r:id="rId10"/>
    <p:sldId id="262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-102" y="-3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2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2711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17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9760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0814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213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568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220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3340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481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504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209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427721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42874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309518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7056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8529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636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50D8615-DDE9-405B-AC37-C34F32C8D8C9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9A9AABB-7B1A-43D6-B27F-A3EFD8313F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2920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jpeg"/><Relationship Id="rId11" Type="http://schemas.microsoft.com/office/2007/relationships/hdphoto" Target="../media/hdphoto1.wdp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6.xml"/><Relationship Id="rId7" Type="http://schemas.microsoft.com/office/2007/relationships/hdphoto" Target="../media/hdphoto1.wdp"/><Relationship Id="rId2" Type="http://schemas.microsoft.com/office/2007/relationships/media" Target="../media/media2.wav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8.gif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4.wav"/><Relationship Id="rId7" Type="http://schemas.openxmlformats.org/officeDocument/2006/relationships/audio" Target="../media/audio1.wav"/><Relationship Id="rId2" Type="http://schemas.microsoft.com/office/2007/relationships/media" Target="../media/media3.wav"/><Relationship Id="rId1" Type="http://schemas.openxmlformats.org/officeDocument/2006/relationships/audio" Target="NULL" TargetMode="External"/><Relationship Id="rId6" Type="http://schemas.openxmlformats.org/officeDocument/2006/relationships/slideLayout" Target="../slideLayouts/slideLayout6.xml"/><Relationship Id="rId5" Type="http://schemas.microsoft.com/office/2007/relationships/media" Target="../media/media5.wav"/><Relationship Id="rId4" Type="http://schemas.openxmlformats.org/officeDocument/2006/relationships/audio" Target="../media/media4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6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13" Type="http://schemas.openxmlformats.org/officeDocument/2006/relationships/image" Target="../media/image12.png"/><Relationship Id="rId3" Type="http://schemas.microsoft.com/office/2007/relationships/media" Target="../media/media8.wav"/><Relationship Id="rId7" Type="http://schemas.microsoft.com/office/2007/relationships/media" Target="../media/media12.wav"/><Relationship Id="rId12" Type="http://schemas.openxmlformats.org/officeDocument/2006/relationships/image" Target="../media/image6.png"/><Relationship Id="rId2" Type="http://schemas.microsoft.com/office/2007/relationships/media" Target="../media/media7.wav"/><Relationship Id="rId1" Type="http://schemas.openxmlformats.org/officeDocument/2006/relationships/audio" Target="NULL" TargetMode="External"/><Relationship Id="rId6" Type="http://schemas.microsoft.com/office/2007/relationships/media" Target="../media/media11.wav"/><Relationship Id="rId11" Type="http://schemas.openxmlformats.org/officeDocument/2006/relationships/image" Target="../media/image11.jpeg"/><Relationship Id="rId5" Type="http://schemas.microsoft.com/office/2007/relationships/media" Target="../media/media10.wav"/><Relationship Id="rId15" Type="http://schemas.openxmlformats.org/officeDocument/2006/relationships/image" Target="../media/image13.jpeg"/><Relationship Id="rId10" Type="http://schemas.openxmlformats.org/officeDocument/2006/relationships/image" Target="../media/image4.jpeg"/><Relationship Id="rId4" Type="http://schemas.microsoft.com/office/2007/relationships/media" Target="../media/media9.wav"/><Relationship Id="rId9" Type="http://schemas.openxmlformats.org/officeDocument/2006/relationships/audio" Target="../media/audio1.wav"/><Relationship Id="rId1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6.png"/><Relationship Id="rId2" Type="http://schemas.microsoft.com/office/2007/relationships/media" Target="../media/media13.wav"/><Relationship Id="rId1" Type="http://schemas.openxmlformats.org/officeDocument/2006/relationships/audio" Target="NULL" TargetMode="Externa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media" Target="../media/media19.wav"/><Relationship Id="rId13" Type="http://schemas.openxmlformats.org/officeDocument/2006/relationships/image" Target="../media/image17.jpeg"/><Relationship Id="rId3" Type="http://schemas.microsoft.com/office/2007/relationships/media" Target="../media/media5.wav"/><Relationship Id="rId7" Type="http://schemas.microsoft.com/office/2007/relationships/media" Target="../media/media18.wav"/><Relationship Id="rId12" Type="http://schemas.openxmlformats.org/officeDocument/2006/relationships/image" Target="../media/image16.jpeg"/><Relationship Id="rId2" Type="http://schemas.microsoft.com/office/2007/relationships/media" Target="../media/media14.wav"/><Relationship Id="rId16" Type="http://schemas.openxmlformats.org/officeDocument/2006/relationships/image" Target="../media/image18.jpeg"/><Relationship Id="rId1" Type="http://schemas.openxmlformats.org/officeDocument/2006/relationships/audio" Target="NULL" TargetMode="External"/><Relationship Id="rId6" Type="http://schemas.microsoft.com/office/2007/relationships/media" Target="../media/media17.wav"/><Relationship Id="rId11" Type="http://schemas.openxmlformats.org/officeDocument/2006/relationships/audio" Target="../media/audio1.wav"/><Relationship Id="rId5" Type="http://schemas.microsoft.com/office/2007/relationships/media" Target="../media/media16.wav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6.xml"/><Relationship Id="rId4" Type="http://schemas.microsoft.com/office/2007/relationships/media" Target="../media/media15.wav"/><Relationship Id="rId9" Type="http://schemas.microsoft.com/office/2007/relationships/media" Target="../media/media20.wav"/><Relationship Id="rId1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microsoft.com/office/2007/relationships/media" Target="../media/media5.wav"/><Relationship Id="rId7" Type="http://schemas.openxmlformats.org/officeDocument/2006/relationships/image" Target="../media/image16.jpeg"/><Relationship Id="rId2" Type="http://schemas.microsoft.com/office/2007/relationships/media" Target="../media/media14.wav"/><Relationship Id="rId1" Type="http://schemas.openxmlformats.org/officeDocument/2006/relationships/audio" Target="NULL" TargetMode="External"/><Relationship Id="rId6" Type="http://schemas.openxmlformats.org/officeDocument/2006/relationships/audio" Target="../media/audio1.wav"/><Relationship Id="rId11" Type="http://schemas.openxmlformats.org/officeDocument/2006/relationships/image" Target="../media/image18.jpeg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6.png"/><Relationship Id="rId4" Type="http://schemas.microsoft.com/office/2007/relationships/media" Target="../media/media15.wav"/><Relationship Id="rId9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22.wav"/><Relationship Id="rId7" Type="http://schemas.openxmlformats.org/officeDocument/2006/relationships/image" Target="../media/image20.jpeg"/><Relationship Id="rId2" Type="http://schemas.microsoft.com/office/2007/relationships/media" Target="../media/media21.wav"/><Relationship Id="rId1" Type="http://schemas.openxmlformats.org/officeDocument/2006/relationships/audio" Target="NULL" TargetMode="External"/><Relationship Id="rId6" Type="http://schemas.openxmlformats.org/officeDocument/2006/relationships/image" Target="../media/image19.jpeg"/><Relationship Id="rId5" Type="http://schemas.openxmlformats.org/officeDocument/2006/relationships/audio" Target="../media/audio1.wav"/><Relationship Id="rId4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6.xml"/><Relationship Id="rId7" Type="http://schemas.microsoft.com/office/2007/relationships/hdphoto" Target="../media/hdphoto3.wdp"/><Relationship Id="rId2" Type="http://schemas.microsoft.com/office/2007/relationships/media" Target="../media/media23.wav"/><Relationship Id="rId1" Type="http://schemas.openxmlformats.org/officeDocument/2006/relationships/audio" Target="NULL" TargetMode="External"/><Relationship Id="rId6" Type="http://schemas.openxmlformats.org/officeDocument/2006/relationships/image" Target="../media/image21.png"/><Relationship Id="rId5" Type="http://schemas.openxmlformats.org/officeDocument/2006/relationships/image" Target="../media/image8.gif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9326" r="13940" b="13098"/>
          <a:stretch/>
        </p:blipFill>
        <p:spPr>
          <a:xfrm rot="5400000">
            <a:off x="9376472" y="3443143"/>
            <a:ext cx="1884860" cy="14247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6394" y="256349"/>
            <a:ext cx="10953606" cy="257311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"Кораблик музыку везет" (на развитие ритмического слуха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b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72256" y="5283584"/>
            <a:ext cx="6400800" cy="1283471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Подготовила: </a:t>
            </a:r>
            <a:r>
              <a:rPr lang="ru-RU" dirty="0" err="1" smtClean="0">
                <a:solidFill>
                  <a:schemeClr val="bg1"/>
                </a:solidFill>
              </a:rPr>
              <a:t>Шкребень</a:t>
            </a:r>
            <a:r>
              <a:rPr lang="ru-RU" dirty="0" smtClean="0">
                <a:solidFill>
                  <a:schemeClr val="bg1"/>
                </a:solidFill>
              </a:rPr>
              <a:t> Татьяна Леонидовна- воспитатель МАДОУ ДС №5 г. Первоуральск Свердловской области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785" y="206533"/>
            <a:ext cx="1664271" cy="14863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9" t="23940" r="17652" b="21515"/>
          <a:stretch/>
        </p:blipFill>
        <p:spPr>
          <a:xfrm rot="10800000">
            <a:off x="8470781" y="206533"/>
            <a:ext cx="1632825" cy="12506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85" t="10909" r="8106" b="10606"/>
          <a:stretch/>
        </p:blipFill>
        <p:spPr>
          <a:xfrm rot="10800000">
            <a:off x="8170173" y="1782968"/>
            <a:ext cx="1632825" cy="14049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35" t="15035" r="34111" b="17490"/>
          <a:stretch/>
        </p:blipFill>
        <p:spPr>
          <a:xfrm rot="5400000">
            <a:off x="10479015" y="1850990"/>
            <a:ext cx="1508556" cy="1679525"/>
          </a:xfrm>
          <a:prstGeom prst="rect">
            <a:avLst/>
          </a:prstGeom>
        </p:spPr>
      </p:pic>
      <p:pic>
        <p:nvPicPr>
          <p:cNvPr id="13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30.678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737" b="86477" l="1536" r="985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55" t="21818" r="-129" b="11818"/>
          <a:stretch/>
        </p:blipFill>
        <p:spPr>
          <a:xfrm>
            <a:off x="797168" y="2045355"/>
            <a:ext cx="4182449" cy="38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653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58"/>
    </mc:Choice>
    <mc:Fallback>
      <p:transition spd="slow" advClick="0" advTm="120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2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13"/>
        <p14:stopEvt time="11972" objId="1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giffiles.alphacoders.com/151/15116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2385"/>
            <a:ext cx="12192000" cy="780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97822" y="411672"/>
            <a:ext cx="81302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31800">
              <a:lnSpc>
                <a:spcPct val="150000"/>
              </a:lnSpc>
              <a:spcAft>
                <a:spcPts val="0"/>
              </a:spcAft>
              <a:tabLst>
                <a:tab pos="704850" algn="l"/>
              </a:tabLst>
            </a:pP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морю музыкальному кораблик наш плывет,</a:t>
            </a:r>
            <a:b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еселую и грустную он 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музыку везёт.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31800">
              <a:lnSpc>
                <a:spcPct val="150000"/>
              </a:lnSpc>
              <a:spcAft>
                <a:spcPts val="0"/>
              </a:spcAft>
              <a:tabLst>
                <a:tab pos="704850" algn="l"/>
              </a:tabLst>
            </a:pP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Там моряки лягушки, а капитан там гусь,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31800">
              <a:lnSpc>
                <a:spcPct val="150000"/>
              </a:lnSpc>
              <a:spcAft>
                <a:spcPts val="0"/>
              </a:spcAft>
              <a:tabLst>
                <a:tab pos="704850" algn="l"/>
              </a:tabLst>
            </a:pP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с ними в музыкальное 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</a:t>
            </a:r>
            <a:r>
              <a:rPr lang="ru-RU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плаванье пущусь 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737" b="86477" l="1536" r="985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55" t="21818" r="-129" b="11818"/>
          <a:stretch/>
        </p:blipFill>
        <p:spPr>
          <a:xfrm>
            <a:off x="2180491" y="2045355"/>
            <a:ext cx="4182449" cy="3800650"/>
          </a:xfrm>
          <a:prstGeom prst="rect">
            <a:avLst/>
          </a:prstGeom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179.8181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362941" y="322330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78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6409">
        <p14:ripple/>
        <p:sndAc>
          <p:stSnd>
            <p:snd r:embed="rId4" name="chimes.wav"/>
          </p:stSnd>
        </p:sndAc>
      </p:transition>
    </mc:Choice>
    <mc:Fallback>
      <p:transition spd="slow" advClick="0" advTm="16409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575 0.05454 L -0.00456 0.11347 C 0.0293 0.12734 0.08021 0.13612 0.13307 0.13612 C 0.19388 0.13612 0.24206 0.12734 0.27578 0.11347 L 0.43841 0.05454 " pathEditMode="relative" rAng="0" ptsTypes="FffFF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08" y="40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5"/>
        <p14:stopEvt time="16068" objId="5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9381" y="290946"/>
            <a:ext cx="1172094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 игры</a:t>
            </a:r>
            <a:r>
              <a:rPr lang="ru-RU" sz="240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2400" b="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 ритмического слуха</a:t>
            </a:r>
            <a:r>
              <a:rPr lang="ru-RU" sz="240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детей дошкольного возраста в совместной или самостоятельной деятельности.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704850" algn="l"/>
              </a:tabLst>
            </a:pP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Дидактические задачи:</a:t>
            </a:r>
            <a:r>
              <a:rPr lang="ru-RU" sz="240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704850" algn="l"/>
              </a:tabLst>
            </a:pPr>
            <a:r>
              <a:rPr lang="ru-RU" sz="240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учить точно воспроизводить </a:t>
            </a:r>
            <a:r>
              <a:rPr lang="ru-RU" sz="2400" b="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ритмический рисунок</a:t>
            </a:r>
            <a:r>
              <a:rPr lang="ru-RU" sz="2400" b="1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704850" algn="l"/>
              </a:tabLst>
            </a:pPr>
            <a:r>
              <a:rPr lang="ru-RU" sz="240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закреплять у детей знания о длительности </a:t>
            </a:r>
            <a:r>
              <a:rPr lang="ru-RU" sz="240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звуков;</a:t>
            </a: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развивать способность к восприятию и воспроизведению разных ритмических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последовательностей;</a:t>
            </a: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704850" algn="l"/>
              </a:tabLst>
            </a:pPr>
            <a:r>
              <a:rPr lang="ru-RU" sz="2400" b="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развивать внимание</a:t>
            </a:r>
            <a:r>
              <a:rPr lang="ru-RU" sz="2400" b="1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воспитывать коммуникативные навыки в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игре;</a:t>
            </a: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развивать интерес к музыкальной игровой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деятельности;</a:t>
            </a: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развивать инициативу,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самостоятельность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42.6526" end="680.8046000000001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35816" y="1834661"/>
            <a:ext cx="609600" cy="609600"/>
          </a:xfrm>
          <a:prstGeom prst="rect">
            <a:avLst/>
          </a:prstGeom>
        </p:spPr>
      </p:pic>
      <p:pic>
        <p:nvPicPr>
          <p:cNvPr id="6" name="Записанный звук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7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822.5177" end="766.753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08122" y="4818185"/>
            <a:ext cx="609600" cy="609600"/>
          </a:xfrm>
          <a:prstGeom prst="rect">
            <a:avLst/>
          </a:prstGeom>
        </p:spPr>
      </p:pic>
      <p:pic>
        <p:nvPicPr>
          <p:cNvPr id="8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822.5177" end="2049.323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233138" y="40092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291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2255">
        <p14:ripple/>
        <p:sndAc>
          <p:stSnd>
            <p:snd r:embed="rId7" name="chimes.wav"/>
          </p:stSnd>
        </p:sndAc>
      </p:transition>
    </mc:Choice>
    <mc:Fallback>
      <p:transition spd="slow" advTm="22255">
        <p:fade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3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347"/>
                            </p:stCondLst>
                            <p:childTnLst>
                              <p:par>
                                <p:cTn id="5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48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192"/>
                            </p:stCondLst>
                            <p:childTnLst>
                              <p:par>
                                <p:cTn id="5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425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443"/>
                            </p:stCondLst>
                            <p:childTnLst>
                              <p:par>
                                <p:cTn id="6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296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100000" showWhenStopped="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100000" showWhenStopped="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5"/>
        <p14:playEvt time="9348" objId="6"/>
        <p14:stopEvt time="9592" objId="5"/>
        <p14:playEvt time="14192" objId="7"/>
        <p14:stopEvt time="14341" objId="6"/>
        <p14:playEvt time="18443" objId="8"/>
        <p14:stopEvt time="18575" objId="7"/>
        <p14:stopEvt time="21560" objId="8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9" t="32243" r="28728" b="29887"/>
          <a:stretch/>
        </p:blipFill>
        <p:spPr>
          <a:xfrm>
            <a:off x="776876" y="1604377"/>
            <a:ext cx="2182090" cy="168332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0" t="31285" r="21305" b="15987"/>
          <a:stretch/>
        </p:blipFill>
        <p:spPr>
          <a:xfrm>
            <a:off x="1150947" y="3870338"/>
            <a:ext cx="1808019" cy="211974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48195" y="4599419"/>
            <a:ext cx="691933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Флажок, расположенный вертикально </a:t>
            </a:r>
            <a:endParaRPr lang="ru-RU" sz="3200" dirty="0" smtClean="0">
              <a:solidFill>
                <a:srgbClr val="11111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32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короткий звук</a:t>
            </a:r>
            <a:r>
              <a:rPr lang="ru-RU" sz="32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(</a:t>
            </a:r>
            <a:r>
              <a:rPr lang="ru-RU" sz="3200" dirty="0" err="1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</a:t>
            </a:r>
            <a:r>
              <a:rPr lang="ru-RU" sz="32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48195" y="1907432"/>
            <a:ext cx="720787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Флажок, расположенный </a:t>
            </a:r>
            <a:r>
              <a:rPr lang="ru-RU" sz="32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горизонтально</a:t>
            </a:r>
          </a:p>
          <a:p>
            <a:r>
              <a:rPr lang="ru-RU" sz="32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32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длинный звук. </a:t>
            </a:r>
            <a:r>
              <a:rPr lang="ru-RU" sz="32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(ТА)</a:t>
            </a:r>
            <a:endParaRPr lang="ru-RU" sz="4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958966" y="453716"/>
            <a:ext cx="65852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>
                <a:ln w="3175" cmpd="sng">
                  <a:noFill/>
                </a:ln>
                <a:solidFill>
                  <a:srgbClr val="7030A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Необходимое условие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107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382">
        <p14:ripple/>
        <p:sndAc>
          <p:stSnd>
            <p:snd r:embed="rId4" name="chimes.wav"/>
          </p:stSnd>
        </p:sndAc>
      </p:transition>
    </mc:Choice>
    <mc:Fallback>
      <p:transition spd="slow" advClick="0" advTm="15382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0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/>
      <p:bldP spid="6" grpId="0"/>
    </p:bldLst>
  </p:timing>
  <p:extLst>
    <p:ext uri="{E180D4A7-C9FB-4DFB-919C-405C955672EB}">
      <p14:showEvtLst xmlns:p14="http://schemas.microsoft.com/office/powerpoint/2010/main">
        <p14:playEvt time="0" objId="7"/>
        <p14:stopEvt time="15382" objId="7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507067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554" y="1133441"/>
            <a:ext cx="114768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31800">
              <a:lnSpc>
                <a:spcPct val="150000"/>
              </a:lnSpc>
              <a:spcAft>
                <a:spcPts val="0"/>
              </a:spcAft>
              <a:tabLst>
                <a:tab pos="704850" algn="l"/>
              </a:tabLst>
            </a:pPr>
            <a:r>
              <a:rPr lang="ru-RU" sz="3200" dirty="0" smtClean="0">
                <a:solidFill>
                  <a:srgbClr val="000000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Число участников 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по желанию детей.</a:t>
            </a: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Возраст детей 5-7лет</a:t>
            </a:r>
            <a:endParaRPr lang="ru-RU" sz="2400" dirty="0" smtClean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indent="431800" algn="just">
              <a:lnSpc>
                <a:spcPct val="150000"/>
              </a:lnSpc>
              <a:spcAft>
                <a:spcPts val="0"/>
              </a:spcAft>
            </a:pPr>
            <a:endParaRPr lang="ru-RU" sz="3200" b="0" dirty="0" smtClean="0">
              <a:solidFill>
                <a:srgbClr val="11111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indent="431800" algn="just">
              <a:lnSpc>
                <a:spcPct val="150000"/>
              </a:lnSpc>
              <a:spcAft>
                <a:spcPts val="0"/>
              </a:spcAft>
            </a:pPr>
            <a:endParaRPr lang="ru-RU" sz="2400" b="0" dirty="0">
              <a:solidFill>
                <a:srgbClr val="11111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31800" algn="just">
              <a:lnSpc>
                <a:spcPct val="150000"/>
              </a:lnSpc>
              <a:spcAft>
                <a:spcPts val="0"/>
              </a:spcAft>
              <a:tabLst>
                <a:tab pos="704850" algn="l"/>
              </a:tabLst>
            </a:pP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Выигрывает </a:t>
            </a: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тот, кто справляется с заданием.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85" t="10909" r="8106" b="10606"/>
          <a:stretch/>
        </p:blipFill>
        <p:spPr>
          <a:xfrm rot="10800000">
            <a:off x="4628720" y="3522311"/>
            <a:ext cx="3374129" cy="29033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9" t="23940" r="17652" b="21515"/>
          <a:stretch/>
        </p:blipFill>
        <p:spPr>
          <a:xfrm rot="10800000">
            <a:off x="3457196" y="3294401"/>
            <a:ext cx="3881450" cy="2973026"/>
          </a:xfrm>
          <a:prstGeom prst="rect">
            <a:avLst/>
          </a:prstGeom>
        </p:spPr>
      </p:pic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16.9527" end="541.1527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3636" b="55755" l="77439" r="979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644" t="46861" r="6305" b="43254"/>
          <a:stretch/>
        </p:blipFill>
        <p:spPr>
          <a:xfrm>
            <a:off x="6975522" y="2045675"/>
            <a:ext cx="1477109" cy="107852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3636" b="55755" l="77439" r="979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644" t="46861" r="6305" b="43254"/>
          <a:stretch/>
        </p:blipFill>
        <p:spPr>
          <a:xfrm rot="5400000">
            <a:off x="679933" y="1846384"/>
            <a:ext cx="1477109" cy="107852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3636" b="55755" l="77439" r="979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644" t="46861" r="6305" b="43254"/>
          <a:stretch/>
        </p:blipFill>
        <p:spPr>
          <a:xfrm rot="5400000">
            <a:off x="1758456" y="1846383"/>
            <a:ext cx="1477109" cy="107852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3636" b="55755" l="77439" r="979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644" t="46861" r="6305" b="43254"/>
          <a:stretch/>
        </p:blipFill>
        <p:spPr>
          <a:xfrm>
            <a:off x="5357445" y="1981200"/>
            <a:ext cx="1477109" cy="107852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3636" b="55755" l="77439" r="979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644" t="46861" r="6305" b="43254"/>
          <a:stretch/>
        </p:blipFill>
        <p:spPr>
          <a:xfrm rot="5400000">
            <a:off x="2836979" y="1846382"/>
            <a:ext cx="1477109" cy="107852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3636" b="55755" l="77439" r="979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644" t="46861" r="6305" b="43254"/>
          <a:stretch/>
        </p:blipFill>
        <p:spPr>
          <a:xfrm rot="5400000">
            <a:off x="3915502" y="1846384"/>
            <a:ext cx="1477109" cy="1078523"/>
          </a:xfrm>
          <a:prstGeom prst="rect">
            <a:avLst/>
          </a:prstGeom>
        </p:spPr>
      </p:pic>
      <p:pic>
        <p:nvPicPr>
          <p:cNvPr id="19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215.9201" end="2381.8705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7512082" y="588055"/>
            <a:ext cx="609600" cy="609600"/>
          </a:xfrm>
          <a:prstGeom prst="rect">
            <a:avLst/>
          </a:prstGeom>
        </p:spPr>
      </p:pic>
      <p:pic>
        <p:nvPicPr>
          <p:cNvPr id="22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1051.368" end="1179.2371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628720" y="1443839"/>
            <a:ext cx="609600" cy="60960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7" t="24950" r="30682" b="20202"/>
          <a:stretch/>
        </p:blipFill>
        <p:spPr>
          <a:xfrm rot="5400000">
            <a:off x="4644340" y="3337982"/>
            <a:ext cx="2903320" cy="3085356"/>
          </a:xfrm>
          <a:prstGeom prst="rect">
            <a:avLst/>
          </a:prstGeom>
        </p:spPr>
      </p:pic>
      <p:pic>
        <p:nvPicPr>
          <p:cNvPr id="26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946.6288" end="308.2046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052645" y="4438569"/>
            <a:ext cx="609600" cy="609600"/>
          </a:xfrm>
          <a:prstGeom prst="rect">
            <a:avLst/>
          </a:prstGeom>
        </p:spPr>
      </p:pic>
      <p:pic>
        <p:nvPicPr>
          <p:cNvPr id="27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1344.2497" end="1846.319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849538" y="2754923"/>
            <a:ext cx="609600" cy="609600"/>
          </a:xfrm>
          <a:prstGeom prst="rect">
            <a:avLst/>
          </a:prstGeom>
        </p:spPr>
      </p:pic>
      <p:pic>
        <p:nvPicPr>
          <p:cNvPr id="28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st="868.3411" end="1042.0093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154338" y="43643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975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35679">
        <p14:ripple/>
        <p:sndAc>
          <p:stSnd>
            <p:snd r:embed="rId9" name="chimes.wav"/>
          </p:stSnd>
        </p:sndAc>
      </p:transition>
    </mc:Choice>
    <mc:Fallback>
      <p:transition spd="slow" advClick="0" advTm="35679">
        <p:fade/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84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34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84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34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84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34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840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7969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809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809"/>
                            </p:stCondLst>
                            <p:childTnLst>
                              <p:par>
                                <p:cTn id="4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338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809"/>
                            </p:stCondLst>
                            <p:childTnLst>
                              <p:par>
                                <p:cTn id="63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1809"/>
                            </p:stCondLst>
                            <p:childTnLst>
                              <p:par>
                                <p:cTn id="7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809"/>
                            </p:stCondLst>
                            <p:childTnLst>
                              <p:par>
                                <p:cTn id="7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3722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6809"/>
                            </p:stCondLst>
                            <p:childTnLst>
                              <p:par>
                                <p:cTn id="9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7309"/>
                            </p:stCondLst>
                            <p:childTnLst>
                              <p:par>
                                <p:cTn id="10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8309"/>
                            </p:stCondLst>
                            <p:childTnLst>
                              <p:par>
                                <p:cTn id="10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9" dur="3595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1904"/>
                            </p:stCondLst>
                            <p:childTnLst>
                              <p:par>
                                <p:cTn id="129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2904"/>
                            </p:stCondLst>
                            <p:childTnLst>
                              <p:par>
                                <p:cTn id="13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3" dur="1919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1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 showWhenStopped="0">
                <p:cTn id="1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 showWhenStopped="0">
                <p:cTn id="1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 showWhenStopped="0">
                <p:cTn id="1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 showWhenStopped="0">
                <p:cTn id="1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stopEvt time="5064" objId="4"/>
        <p14:playEvt time="7847" objId="26"/>
        <p14:stopEvt time="15980" objId="26"/>
        <p14:playEvt time="16813" objId="19"/>
        <p14:stopEvt time="20362" objId="19"/>
        <p14:playEvt time="22812" objId="22"/>
        <p14:stopEvt time="26729" objId="22"/>
        <p14:playEvt time="28312" objId="27"/>
        <p14:stopEvt time="32078" objId="27"/>
        <p14:playEvt time="32911" objId="28"/>
        <p14:stopEvt time="35006" objId="28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6114" y="288644"/>
            <a:ext cx="8534400" cy="799898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усложнение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20308" y="305069"/>
            <a:ext cx="759655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31800"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обучение играть не только сольно – по одному, но и все вместе (одновременно) разные ритмические партии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13" t="20577" r="2192" b="16695"/>
          <a:stretch/>
        </p:blipFill>
        <p:spPr>
          <a:xfrm>
            <a:off x="0" y="2274277"/>
            <a:ext cx="3904385" cy="31944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18" b="35455"/>
          <a:stretch/>
        </p:blipFill>
        <p:spPr>
          <a:xfrm>
            <a:off x="4220308" y="2562365"/>
            <a:ext cx="7691005" cy="3750931"/>
          </a:xfrm>
          <a:prstGeom prst="rect">
            <a:avLst/>
          </a:prstGeom>
        </p:spPr>
      </p:pic>
      <p:pic>
        <p:nvPicPr>
          <p:cNvPr id="9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93.328" end="762.8502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447692" y="4911929"/>
            <a:ext cx="609600" cy="609600"/>
          </a:xfrm>
          <a:prstGeom prst="rect">
            <a:avLst/>
          </a:prstGeom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351692" y="5216729"/>
            <a:ext cx="281353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545422" y="3516883"/>
            <a:ext cx="281353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04091" y="4138206"/>
            <a:ext cx="281353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51692" y="4665744"/>
            <a:ext cx="281353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8065810" y="6095960"/>
            <a:ext cx="281353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8381999" y="5433565"/>
            <a:ext cx="281353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8065810" y="4642258"/>
            <a:ext cx="281353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8381998" y="3669283"/>
            <a:ext cx="281353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7147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1340">
        <p14:ripple/>
        <p:sndAc>
          <p:stSnd>
            <p:snd r:embed="rId4" name="chimes.wav"/>
          </p:stSnd>
        </p:sndAc>
      </p:transition>
    </mc:Choice>
    <mc:Fallback>
      <p:transition spd="slow" advClick="0" advTm="11340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2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22"/>
                            </p:stCondLst>
                            <p:childTnLst>
                              <p:par>
                                <p:cTn id="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272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22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772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9"/>
        <p14:stopEvt time="7766" objId="9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62108" y="372532"/>
            <a:ext cx="2761937" cy="60421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06" b="20909"/>
          <a:stretch/>
        </p:blipFill>
        <p:spPr>
          <a:xfrm>
            <a:off x="117231" y="93518"/>
            <a:ext cx="7305592" cy="66709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9326" r="13940" b="13098"/>
          <a:stretch/>
        </p:blipFill>
        <p:spPr>
          <a:xfrm>
            <a:off x="8917355" y="5287211"/>
            <a:ext cx="1708319" cy="12913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7" t="24950" r="30682" b="20202"/>
          <a:stretch/>
        </p:blipFill>
        <p:spPr>
          <a:xfrm rot="5400000">
            <a:off x="9335467" y="3577877"/>
            <a:ext cx="1416779" cy="1505610"/>
          </a:xfrm>
          <a:prstGeom prst="rect">
            <a:avLst/>
          </a:prstGeom>
        </p:spPr>
      </p:pic>
      <p:pic>
        <p:nvPicPr>
          <p:cNvPr id="16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95.179" end="956.1088"/>
                </p14:media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7639150" y="1881554"/>
            <a:ext cx="609600" cy="609600"/>
          </a:xfrm>
          <a:prstGeom prst="rect">
            <a:avLst/>
          </a:prstGeom>
        </p:spPr>
      </p:pic>
      <p:pic>
        <p:nvPicPr>
          <p:cNvPr id="20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822.5177" end="669.1671"/>
                </p14:media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570892" y="949569"/>
            <a:ext cx="609600" cy="609600"/>
          </a:xfrm>
          <a:prstGeom prst="rect">
            <a:avLst/>
          </a:prstGeom>
        </p:spPr>
      </p:pic>
      <p:pic>
        <p:nvPicPr>
          <p:cNvPr id="23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253.4833"/>
                </p14:media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2391507" y="4905611"/>
            <a:ext cx="609600" cy="60960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2" t="26970" r="5758" b="29091"/>
          <a:stretch/>
        </p:blipFill>
        <p:spPr>
          <a:xfrm>
            <a:off x="8640567" y="2186354"/>
            <a:ext cx="2156095" cy="1109147"/>
          </a:xfrm>
          <a:prstGeom prst="rect">
            <a:avLst/>
          </a:prstGeom>
        </p:spPr>
      </p:pic>
      <p:sp>
        <p:nvSpPr>
          <p:cNvPr id="25" name="Стрелка вправо 24"/>
          <p:cNvSpPr/>
          <p:nvPr/>
        </p:nvSpPr>
        <p:spPr>
          <a:xfrm rot="21126650">
            <a:off x="6963508" y="4338632"/>
            <a:ext cx="173801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 rot="20294017">
            <a:off x="7008967" y="3379976"/>
            <a:ext cx="173801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право 26"/>
          <p:cNvSpPr/>
          <p:nvPr/>
        </p:nvSpPr>
        <p:spPr>
          <a:xfrm rot="614181">
            <a:off x="6845306" y="5272895"/>
            <a:ext cx="173801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412.7499"/>
                </p14:media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6096000" y="339969"/>
            <a:ext cx="609600" cy="609600"/>
          </a:xfrm>
          <a:prstGeom prst="rect">
            <a:avLst/>
          </a:prstGeom>
        </p:spPr>
      </p:pic>
      <p:pic>
        <p:nvPicPr>
          <p:cNvPr id="30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782.0525"/>
                </p14:media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0016074" y="1271954"/>
            <a:ext cx="609600" cy="609600"/>
          </a:xfrm>
          <a:prstGeom prst="rect">
            <a:avLst/>
          </a:prstGeom>
        </p:spPr>
      </p:pic>
      <p:pic>
        <p:nvPicPr>
          <p:cNvPr id="31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st="1137.7293"/>
                </p14:media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33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8">
                  <p14:trim st="1189.0806"/>
                </p14:media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486400" y="3774659"/>
            <a:ext cx="609600" cy="609600"/>
          </a:xfrm>
          <a:prstGeom prst="rect">
            <a:avLst/>
          </a:prstGeom>
        </p:spPr>
      </p:pic>
      <p:pic>
        <p:nvPicPr>
          <p:cNvPr id="34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9">
                  <p14:trim st="783.2405" end="441.2623"/>
                </p14:media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876800" y="29874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791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36279">
        <p14:ripple/>
        <p:sndAc>
          <p:stSnd>
            <p:snd r:embed="rId11" name="chimes.wav"/>
          </p:stSnd>
        </p:sndAc>
      </p:transition>
    </mc:Choice>
    <mc:Fallback>
      <p:transition spd="slow" advClick="0" advTm="36279">
        <p:fade/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9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991"/>
                            </p:stCondLst>
                            <p:childTnLst>
                              <p:par>
                                <p:cTn id="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91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118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609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109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609"/>
                            </p:stCondLst>
                            <p:childTnLst>
                              <p:par>
                                <p:cTn id="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677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286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786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286"/>
                            </p:stCondLst>
                            <p:childTnLst>
                              <p:par>
                                <p:cTn id="4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3397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683"/>
                            </p:stCondLst>
                            <p:childTnLst>
                              <p:par>
                                <p:cTn id="4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523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915"/>
                            </p:stCondLst>
                            <p:childTnLst>
                              <p:par>
                                <p:cTn id="5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434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264"/>
                            </p:stCondLst>
                            <p:childTnLst>
                              <p:par>
                                <p:cTn id="6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5994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3258"/>
                            </p:stCondLst>
                            <p:childTnLst>
                              <p:par>
                                <p:cTn id="7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2894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100000" showWhenStopped="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 showWhenStopped="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 showWhenStopped="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 showWhenStopped="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 showWhenStopped="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 showWhenStopped="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  <p:bldLst>
      <p:bldP spid="25" grpId="0" animBg="1"/>
      <p:bldP spid="26" grpId="0" animBg="1"/>
      <p:bldP spid="27" grpId="0" animBg="1"/>
    </p:bldLst>
  </p:timing>
  <p:extLst>
    <p:ext uri="{E180D4A7-C9FB-4DFB-919C-405C955672EB}">
      <p14:showEvtLst xmlns:p14="http://schemas.microsoft.com/office/powerpoint/2010/main">
        <p14:playEvt time="0" objId="29"/>
        <p14:stopEvt time="5215" objId="29"/>
        <p14:playEvt time="5500" objId="30"/>
        <p14:stopEvt time="8798" objId="30"/>
        <p14:playEvt time="9614" objId="31"/>
        <p14:stopEvt time="13480" objId="31"/>
        <p14:playEvt time="14297" objId="34"/>
        <p14:playEvt time="17683" objId="16"/>
        <p14:stopEvt time="17863" objId="34"/>
        <p14:playEvt time="22916" objId="20"/>
        <p14:stopEvt time="23063" objId="16"/>
        <p14:playEvt time="27265" objId="23"/>
        <p14:stopEvt time="27396" objId="20"/>
        <p14:playEvt time="33259" objId="33"/>
        <p14:stopEvt time="33370" objId="23"/>
        <p14:stopEvt time="36227" objId="33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62108" y="372532"/>
            <a:ext cx="2761937" cy="604213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06" b="20909"/>
          <a:stretch/>
        </p:blipFill>
        <p:spPr>
          <a:xfrm>
            <a:off x="0" y="208807"/>
            <a:ext cx="7305592" cy="66709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9326" r="13940" b="13098"/>
          <a:stretch/>
        </p:blipFill>
        <p:spPr>
          <a:xfrm>
            <a:off x="7639150" y="5515211"/>
            <a:ext cx="1051261" cy="7946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7" t="24950" r="30682" b="20202"/>
          <a:stretch/>
        </p:blipFill>
        <p:spPr>
          <a:xfrm rot="5400000">
            <a:off x="7932239" y="4155295"/>
            <a:ext cx="1088524" cy="841978"/>
          </a:xfrm>
          <a:prstGeom prst="rect">
            <a:avLst/>
          </a:prstGeom>
        </p:spPr>
      </p:pic>
      <p:pic>
        <p:nvPicPr>
          <p:cNvPr id="16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95.179" end="956.1088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639150" y="1881554"/>
            <a:ext cx="609600" cy="609600"/>
          </a:xfrm>
          <a:prstGeom prst="rect">
            <a:avLst/>
          </a:prstGeom>
        </p:spPr>
      </p:pic>
      <p:pic>
        <p:nvPicPr>
          <p:cNvPr id="20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822.5177" end="669.1671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570892" y="949569"/>
            <a:ext cx="609600" cy="609600"/>
          </a:xfrm>
          <a:prstGeom prst="rect">
            <a:avLst/>
          </a:prstGeom>
        </p:spPr>
      </p:pic>
      <p:pic>
        <p:nvPicPr>
          <p:cNvPr id="23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253.4833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391507" y="4905611"/>
            <a:ext cx="609600" cy="6096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2" t="26970" r="5758" b="29091"/>
          <a:stretch/>
        </p:blipFill>
        <p:spPr>
          <a:xfrm>
            <a:off x="8002749" y="2536730"/>
            <a:ext cx="2156095" cy="1109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254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5602">
        <p14:ripple/>
        <p:sndAc>
          <p:stSnd>
            <p:snd r:embed="rId6" name="chimes.wav"/>
          </p:stSnd>
        </p:sndAc>
      </p:transition>
    </mc:Choice>
    <mc:Fallback>
      <p:transition spd="slow" advTm="5602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3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434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994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16"/>
        <p14:playEvt time="0" objId="20"/>
        <p14:playEvt time="0" objId="23"/>
        <p14:stopEvt time="4441" objId="20"/>
        <p14:stopEvt time="5376" objId="16"/>
        <p14:stopEvt time="5602" objId="23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18" b="34849"/>
          <a:stretch/>
        </p:blipFill>
        <p:spPr>
          <a:xfrm>
            <a:off x="284133" y="1489784"/>
            <a:ext cx="5912456" cy="18394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2" t="26970" r="5758" b="29091"/>
          <a:stretch/>
        </p:blipFill>
        <p:spPr>
          <a:xfrm>
            <a:off x="3338917" y="3840752"/>
            <a:ext cx="5881254" cy="2192241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26114" y="288644"/>
            <a:ext cx="8534400" cy="799898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усложнение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4133" y="1222585"/>
            <a:ext cx="58812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31800"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-ту  - шок,  </a:t>
            </a:r>
            <a:r>
              <a:rPr lang="ru-RU" sz="3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</a:t>
            </a:r>
            <a:r>
              <a:rPr lang="ru-RU" sz="3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-ту -  шок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18" b="34849"/>
          <a:stretch/>
        </p:blipFill>
        <p:spPr>
          <a:xfrm>
            <a:off x="6279544" y="1509800"/>
            <a:ext cx="5912456" cy="1839432"/>
          </a:xfrm>
          <a:prstGeom prst="rect">
            <a:avLst/>
          </a:prstGeom>
        </p:spPr>
      </p:pic>
      <p:pic>
        <p:nvPicPr>
          <p:cNvPr id="11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22.5162" end="2184.4666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250197" y="4327273"/>
            <a:ext cx="609600" cy="609600"/>
          </a:xfrm>
          <a:prstGeom prst="rect">
            <a:avLst/>
          </a:prstGeom>
        </p:spPr>
      </p:pic>
      <p:pic>
        <p:nvPicPr>
          <p:cNvPr id="12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798.6044" end="953.8055000000001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165387" y="1205000"/>
            <a:ext cx="609600" cy="60960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6139134" y="1028119"/>
            <a:ext cx="6052865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31800"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3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о-ло</a:t>
            </a:r>
            <a:r>
              <a:rPr lang="ru-RU" sz="3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- той   </a:t>
            </a:r>
            <a:r>
              <a:rPr lang="ru-RU" sz="3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гре</a:t>
            </a:r>
            <a:r>
              <a:rPr lang="ru-RU" sz="3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</a:t>
            </a:r>
            <a:r>
              <a:rPr lang="ru-RU" sz="36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 шок</a:t>
            </a:r>
          </a:p>
        </p:txBody>
      </p:sp>
    </p:spTree>
    <p:extLst>
      <p:ext uri="{BB962C8B-B14F-4D97-AF65-F5344CB8AC3E}">
        <p14:creationId xmlns:p14="http://schemas.microsoft.com/office/powerpoint/2010/main" val="259755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5596">
        <p14:ripple/>
        <p:sndAc>
          <p:stSnd>
            <p:snd r:embed="rId5" name="chimes.wav"/>
          </p:stSnd>
        </p:sndAc>
      </p:transition>
    </mc:Choice>
    <mc:Fallback>
      <p:transition spd="slow" advTm="25596">
        <p:fade/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6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267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866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11"/>
        <p14:playEvt time="16267" objId="12"/>
        <p14:stopEvt time="16404" objId="11"/>
        <p14:stopEvt time="25015" objId="12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giffiles.alphacoders.com/151/15116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798" y="0"/>
            <a:ext cx="8534400" cy="1383323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Успехов в использовании пособий В. В.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Воскобовича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016022"/>
            <a:ext cx="1219199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31800" algn="just">
              <a:lnSpc>
                <a:spcPct val="150000"/>
              </a:lnSpc>
              <a:spcAft>
                <a:spcPts val="0"/>
              </a:spcAft>
            </a:pPr>
            <a:r>
              <a:rPr lang="ru-RU" sz="3600" dirty="0" smtClean="0">
                <a:solidFill>
                  <a:srgbClr val="11111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Ребёнок может играть корабликом с музыкальными инструментами, выложить  </a:t>
            </a:r>
            <a:r>
              <a:rPr lang="ru-RU" sz="360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более длинный </a:t>
            </a:r>
            <a:r>
              <a:rPr lang="ru-RU" sz="3600" b="1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ритмический </a:t>
            </a:r>
            <a:r>
              <a:rPr lang="ru-RU" sz="3600" b="1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рисунок</a:t>
            </a:r>
            <a:r>
              <a:rPr lang="ru-RU" sz="360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используя флажки кораблика </a:t>
            </a:r>
            <a:r>
              <a:rPr lang="ru-RU" sz="360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брызг-брызг</a:t>
            </a:r>
            <a:r>
              <a:rPr lang="ru-RU" sz="36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indent="43180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737" b="86477" l="1536" r="985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55" t="21818" r="-129" b="11818"/>
          <a:stretch/>
        </p:blipFill>
        <p:spPr>
          <a:xfrm>
            <a:off x="2250831" y="3252994"/>
            <a:ext cx="2986694" cy="2714051"/>
          </a:xfrm>
          <a:prstGeom prst="rect">
            <a:avLst/>
          </a:prstGeom>
        </p:spPr>
      </p:pic>
      <p:pic>
        <p:nvPicPr>
          <p:cNvPr id="9" name="Записанный звук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2.8878" end="478.4546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50215" y="17972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326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064">
        <p14:ripple/>
        <p:sndAc>
          <p:stSnd>
            <p:snd r:embed="rId4" name="chimes.wav"/>
          </p:stSnd>
        </p:sndAc>
      </p:transition>
    </mc:Choice>
    <mc:Fallback>
      <p:transition spd="slow" advTm="8064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075 -0.07164 L 0.02044 -0.01271 C 0.0543 0.00116 0.10521 0.00994 0.15807 0.00994 C 0.21888 0.00994 0.26706 0.00116 0.30078 -0.01271 L 0.46341 -0.07164 " pathEditMode="relative" rAng="0" ptsTypes="FffFF">
                                      <p:cBhvr>
                                        <p:cTn id="6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08" y="40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45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9"/>
        <p14:stopEvt time="6648" objId="9"/>
      </p14:showEvtLst>
    </p:ext>
  </p:extLst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1667</TotalTime>
  <Words>131</Words>
  <Application>Microsoft Office PowerPoint</Application>
  <PresentationFormat>Произвольный</PresentationFormat>
  <Paragraphs>34</Paragraphs>
  <Slides>10</Slides>
  <Notes>0</Notes>
  <HiddenSlides>0</HiddenSlides>
  <MMClips>28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Сектор</vt:lpstr>
      <vt:lpstr>Игра "Кораблик музыку везет" (на развитие ритмического слуха). </vt:lpstr>
      <vt:lpstr>Презентация PowerPoint</vt:lpstr>
      <vt:lpstr>Презентация PowerPoint</vt:lpstr>
      <vt:lpstr>Презентация PowerPoint</vt:lpstr>
      <vt:lpstr>правила игры</vt:lpstr>
      <vt:lpstr>усложнение</vt:lpstr>
      <vt:lpstr>пример</vt:lpstr>
      <vt:lpstr>пример</vt:lpstr>
      <vt:lpstr>усложнение</vt:lpstr>
      <vt:lpstr>Успехов в использовании пособий В. В. Воскобовича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</dc:title>
  <dc:creator>Пользователь</dc:creator>
  <cp:lastModifiedBy>User</cp:lastModifiedBy>
  <cp:revision>69</cp:revision>
  <dcterms:created xsi:type="dcterms:W3CDTF">2021-04-27T14:19:58Z</dcterms:created>
  <dcterms:modified xsi:type="dcterms:W3CDTF">2021-04-29T06:46:34Z</dcterms:modified>
</cp:coreProperties>
</file>