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9" r:id="rId5"/>
    <p:sldId id="258" r:id="rId6"/>
    <p:sldId id="262" r:id="rId7"/>
    <p:sldId id="261" r:id="rId8"/>
    <p:sldId id="260" r:id="rId9"/>
    <p:sldId id="266" r:id="rId10"/>
    <p:sldId id="267" r:id="rId11"/>
    <p:sldId id="265" r:id="rId12"/>
    <p:sldId id="276" r:id="rId13"/>
    <p:sldId id="273" r:id="rId14"/>
    <p:sldId id="274" r:id="rId15"/>
    <p:sldId id="275" r:id="rId16"/>
    <p:sldId id="27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493" autoAdjust="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12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31.jpeg"/><Relationship Id="rId7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12" Type="http://schemas.openxmlformats.org/officeDocument/2006/relationships/image" Target="../media/image6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11" Type="http://schemas.openxmlformats.org/officeDocument/2006/relationships/image" Target="../media/image59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13" Type="http://schemas.openxmlformats.org/officeDocument/2006/relationships/image" Target="../media/image75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12" Type="http://schemas.openxmlformats.org/officeDocument/2006/relationships/image" Target="../media/image7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11" Type="http://schemas.openxmlformats.org/officeDocument/2006/relationships/image" Target="../media/image73.jpeg"/><Relationship Id="rId5" Type="http://schemas.openxmlformats.org/officeDocument/2006/relationships/image" Target="../media/image67.jpeg"/><Relationship Id="rId15" Type="http://schemas.openxmlformats.org/officeDocument/2006/relationships/image" Target="../media/image77.jpeg"/><Relationship Id="rId10" Type="http://schemas.openxmlformats.org/officeDocument/2006/relationships/image" Target="../media/image72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Relationship Id="rId14" Type="http://schemas.openxmlformats.org/officeDocument/2006/relationships/image" Target="../media/image7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4348" y="714356"/>
            <a:ext cx="78057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 smtClean="0">
                <a:solidFill>
                  <a:schemeClr val="accent3">
                    <a:lumMod val="50000"/>
                  </a:schemeClr>
                </a:solidFill>
                <a:latin typeface="Arial Narrow" pitchFamily="34" charset="0"/>
              </a:rPr>
              <a:t>Социальный проект:  </a:t>
            </a:r>
          </a:p>
          <a:p>
            <a:pPr algn="ctr"/>
            <a:r>
              <a:rPr lang="ru-RU" sz="4800" b="1" i="1" dirty="0" smtClean="0">
                <a:solidFill>
                  <a:schemeClr val="accent3">
                    <a:lumMod val="50000"/>
                  </a:schemeClr>
                </a:solidFill>
                <a:latin typeface="Arial Narrow" pitchFamily="34" charset="0"/>
              </a:rPr>
              <a:t>« Городской парк отдыха – душа города»</a:t>
            </a:r>
            <a:endParaRPr lang="ru-RU" sz="4800" b="1" i="1" dirty="0">
              <a:solidFill>
                <a:schemeClr val="accent3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6" name="Рисунок 5" descr="xo-Y9gxF9T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3214686"/>
            <a:ext cx="4572032" cy="18573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214290"/>
            <a:ext cx="9214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КОУ ВО « Павловская школа-интернат №1 для обучающихся с ОВЗ»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5643570" y="5286388"/>
            <a:ext cx="30428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Подготовили уч-ся 12 класса:</a:t>
            </a:r>
          </a:p>
          <a:p>
            <a:r>
              <a:rPr lang="ru-RU" dirty="0" smtClean="0"/>
              <a:t>Кононыхина Елизавета</a:t>
            </a:r>
          </a:p>
          <a:p>
            <a:r>
              <a:rPr lang="ru-RU" dirty="0" err="1" smtClean="0"/>
              <a:t>Винокурова</a:t>
            </a:r>
            <a:r>
              <a:rPr lang="ru-RU" dirty="0" smtClean="0"/>
              <a:t> Марина</a:t>
            </a:r>
          </a:p>
          <a:p>
            <a:r>
              <a:rPr lang="ru-RU" dirty="0" smtClean="0"/>
              <a:t>Руководитель: Бойченко О.В.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83" y="1285860"/>
            <a:ext cx="878687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Цель: Выяснить необходима ли в нашем городе </a:t>
            </a:r>
            <a:r>
              <a:rPr lang="ru-RU" sz="2000" dirty="0" err="1" smtClean="0"/>
              <a:t>культурно-досуговой</a:t>
            </a:r>
            <a:r>
              <a:rPr lang="ru-RU" sz="2000" dirty="0" smtClean="0"/>
              <a:t> парковая зона.</a:t>
            </a:r>
          </a:p>
          <a:p>
            <a:endParaRPr lang="ru-RU" sz="2000" dirty="0" smtClean="0"/>
          </a:p>
          <a:p>
            <a:r>
              <a:rPr lang="ru-RU" sz="2000" dirty="0" smtClean="0"/>
              <a:t>Задачи: </a:t>
            </a:r>
          </a:p>
          <a:p>
            <a:r>
              <a:rPr lang="ru-RU" sz="2000" dirty="0" smtClean="0"/>
              <a:t>Выявить значимость парка в жизни города и жителей города.</a:t>
            </a:r>
          </a:p>
          <a:p>
            <a:r>
              <a:rPr lang="ru-RU" sz="2000" dirty="0" smtClean="0"/>
              <a:t>Провести социальный опрос, чтобы выявить нужен ли парк нашему городу.</a:t>
            </a:r>
          </a:p>
          <a:p>
            <a:r>
              <a:rPr lang="ru-RU" sz="2000" dirty="0" smtClean="0"/>
              <a:t>Выявить какие зоны отдыха нужны в парке.</a:t>
            </a:r>
          </a:p>
          <a:p>
            <a:r>
              <a:rPr lang="ru-RU" sz="2000" dirty="0" smtClean="0"/>
              <a:t>Какие аттракционы.</a:t>
            </a:r>
          </a:p>
          <a:p>
            <a:r>
              <a:rPr lang="ru-RU" sz="2000" dirty="0" smtClean="0"/>
              <a:t>Какие растения. </a:t>
            </a:r>
          </a:p>
          <a:p>
            <a:r>
              <a:rPr lang="ru-RU" sz="2000" dirty="0" smtClean="0"/>
              <a:t>Нужна ли «Выставочная зона» ( </a:t>
            </a:r>
            <a:r>
              <a:rPr lang="ru-RU" sz="2000" dirty="0" err="1" smtClean="0"/>
              <a:t>арт</a:t>
            </a:r>
            <a:r>
              <a:rPr lang="ru-RU" sz="2000" dirty="0" smtClean="0"/>
              <a:t> –площадка), « Сувенирная лавка», кафе.</a:t>
            </a:r>
          </a:p>
          <a:p>
            <a:r>
              <a:rPr lang="ru-RU" sz="2000" dirty="0" smtClean="0"/>
              <a:t>Выявить место расположения парка.</a:t>
            </a:r>
          </a:p>
          <a:p>
            <a:endParaRPr lang="ru-RU" sz="2000" dirty="0" smtClean="0"/>
          </a:p>
          <a:p>
            <a:r>
              <a:rPr lang="ru-RU" sz="2000" dirty="0" smtClean="0"/>
              <a:t> </a:t>
            </a:r>
          </a:p>
          <a:p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585600054_11-p-detskie-foni-s-lesom-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2844" y="285728"/>
            <a:ext cx="507209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</a:rPr>
              <a:t>«Сделайте города такими, чтобы ими можно было гордиться, чтобы в них можно было работать, думать и отдыхать… В городе должны быть памятники, сады, фонтаны, повороты улиц и лестниц, перспективы, - чтобы всюду были свет, тишина, ветер и воздух. Город должен быть так же прекрасен, как прекрасны вековые парки, леса и море. Нужно, чтобы мы приходили в него, как в свой дом, полный друзей, книг и работы». </a:t>
            </a:r>
          </a:p>
          <a:p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</a:rPr>
              <a:t>К.Г.Паустовский</a:t>
            </a:r>
            <a:endParaRPr lang="ru-RU" sz="2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5600121_28-p-detskie-foni-s-lesom-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472" y="500042"/>
            <a:ext cx="507209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tx2">
                    <a:lumMod val="50000"/>
                  </a:schemeClr>
                </a:solidFill>
              </a:rPr>
              <a:t>Парк – предназначенная для отдыха открытая озеленённая территория. Парки содержатся государством и предоставляются для отдыха всем желающим.</a:t>
            </a:r>
            <a:endParaRPr lang="ru-RU" sz="2800" b="1" i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29059" y="142852"/>
            <a:ext cx="50720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Парк — удивительное по своей энергетике место. Сюда или приходят с хорошим настроением, или за хорошим настроением Нашему городу нужен парк , не просто детская площадка, которая должна быть в любом дворе, а парк с аттракционами , со сказочными героями, спортивной зоной. Детям нужна сказка,  детям нужны положительные эмоции.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2643182"/>
            <a:ext cx="57864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"Парки меняют город, влияют на его экономику, улучшает прилегающие территории, и, конечно, выполняют экологическую функцию. Любой человек в управлении парка должен хотеть ,чтобы люди приходили сюда снова и снова"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928926" y="4643446"/>
            <a:ext cx="60722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Парк — это способ привлечения в город не только туристов, но и талантливых людей, понимающих, что город, в котором есть такое пространство, дает прекрасные условия для жизни. </a:t>
            </a:r>
            <a:endParaRPr lang="ru-RU" dirty="0"/>
          </a:p>
        </p:txBody>
      </p:sp>
      <p:pic>
        <p:nvPicPr>
          <p:cNvPr id="6" name="Рисунок 5" descr="72-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57166"/>
            <a:ext cx="3143272" cy="2096539"/>
          </a:xfrm>
          <a:prstGeom prst="rect">
            <a:avLst/>
          </a:prstGeom>
        </p:spPr>
      </p:pic>
      <p:pic>
        <p:nvPicPr>
          <p:cNvPr id="7" name="Рисунок 6" descr="146_7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00826" y="2571744"/>
            <a:ext cx="2428860" cy="1821645"/>
          </a:xfrm>
          <a:prstGeom prst="rect">
            <a:avLst/>
          </a:prstGeom>
        </p:spPr>
      </p:pic>
      <p:pic>
        <p:nvPicPr>
          <p:cNvPr id="8" name="Рисунок 7" descr="f3ccdd27d2000e3f9255a7e3e2c488005661535c362d87531585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4500570"/>
            <a:ext cx="2643174" cy="1723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4679" y="285728"/>
            <a:ext cx="571504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 парках должно быть комфортно и 80-летнему, и 8-летнему ребенку. Законодательство и политика государства, города или муниципалитета должны быть сформированы таким образом, чтобы парки стали частью ежедневной жизни людей. </a:t>
            </a:r>
          </a:p>
          <a:p>
            <a:r>
              <a:rPr lang="ru-RU" dirty="0" smtClean="0"/>
              <a:t>«</a:t>
            </a:r>
            <a:r>
              <a:rPr lang="ru-RU" dirty="0" smtClean="0">
                <a:solidFill>
                  <a:srgbClr val="FF0000"/>
                </a:solidFill>
              </a:rPr>
              <a:t>Однако важно с горожанами обсуждать , что бы они хотели видеть в парке, но нельзя перекладывать на них ответственность проектировщиков, архитекторов, ландшафтных дизайнеров</a:t>
            </a:r>
            <a:r>
              <a:rPr lang="ru-RU" dirty="0" smtClean="0"/>
              <a:t>»- говорит архитектор, партнер «Проектной группы 8» Надежда Снигирева.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14282" y="4000504"/>
            <a:ext cx="8358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Для многих россиян благоустройство часто — это фонтан в парке, лавочки и плитка. Однако, комфортная среда — это более сложный и комплексный подход.</a:t>
            </a:r>
            <a:endParaRPr lang="ru-RU" dirty="0"/>
          </a:p>
        </p:txBody>
      </p:sp>
      <p:pic>
        <p:nvPicPr>
          <p:cNvPr id="5" name="Рисунок 4" descr="7YXqJMvAHX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2330" y="4857760"/>
            <a:ext cx="2333688" cy="1749543"/>
          </a:xfrm>
          <a:prstGeom prst="rect">
            <a:avLst/>
          </a:prstGeom>
        </p:spPr>
      </p:pic>
      <p:pic>
        <p:nvPicPr>
          <p:cNvPr id="6" name="Рисунок 5" descr="2xw7itri8igw8ow0kw8os8swgoos0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6116" y="4857760"/>
            <a:ext cx="2500298" cy="1812716"/>
          </a:xfrm>
          <a:prstGeom prst="rect">
            <a:avLst/>
          </a:prstGeom>
        </p:spPr>
      </p:pic>
      <p:pic>
        <p:nvPicPr>
          <p:cNvPr id="7" name="Рисунок 6" descr="191256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43636" y="4857760"/>
            <a:ext cx="2586030" cy="1719710"/>
          </a:xfrm>
          <a:prstGeom prst="rect">
            <a:avLst/>
          </a:prstGeom>
        </p:spPr>
      </p:pic>
      <p:pic>
        <p:nvPicPr>
          <p:cNvPr id="8" name="Рисунок 7" descr="park-loga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428596" y="285728"/>
            <a:ext cx="2500330" cy="1921768"/>
          </a:xfrm>
          <a:prstGeom prst="rect">
            <a:avLst/>
          </a:prstGeom>
        </p:spPr>
      </p:pic>
      <p:pic>
        <p:nvPicPr>
          <p:cNvPr id="9" name="Рисунок 8" descr="H9d5a3524df2d40d6bc3d7cdfb0cb7352d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5786" y="2285992"/>
            <a:ext cx="1714488" cy="17144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86051" y="214290"/>
            <a:ext cx="635794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Хороший парк не только подходит для разных поколений, но и помогает им общаться между собой. Возле детских качелей пусть будут теневой навес и скамейка, где могут отдохнуть бабушка и дедушка, которые пришли погулять с внуками.</a:t>
            </a:r>
          </a:p>
          <a:p>
            <a:endParaRPr lang="ru-RU" dirty="0"/>
          </a:p>
        </p:txBody>
      </p:sp>
      <p:pic>
        <p:nvPicPr>
          <p:cNvPr id="5" name="Рисунок 4" descr="gorky-par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14290"/>
            <a:ext cx="2357422" cy="17137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82" y="2000240"/>
            <a:ext cx="8715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/>
              <a:t>  </a:t>
            </a:r>
          </a:p>
          <a:p>
            <a:endParaRPr lang="ru-RU" dirty="0"/>
          </a:p>
        </p:txBody>
      </p:sp>
      <p:pic>
        <p:nvPicPr>
          <p:cNvPr id="7" name="Рисунок 6" descr="4_u0HyMDYh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4857760"/>
            <a:ext cx="2286016" cy="1713804"/>
          </a:xfrm>
          <a:prstGeom prst="rect">
            <a:avLst/>
          </a:prstGeom>
        </p:spPr>
      </p:pic>
      <p:pic>
        <p:nvPicPr>
          <p:cNvPr id="8" name="Рисунок 7" descr="673_15609347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950" y="4786322"/>
            <a:ext cx="2339536" cy="1857363"/>
          </a:xfrm>
          <a:prstGeom prst="rect">
            <a:avLst/>
          </a:prstGeom>
        </p:spPr>
      </p:pic>
      <p:pic>
        <p:nvPicPr>
          <p:cNvPr id="9" name="Рисунок 8" descr="KHkaTZq3X0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14678" y="4929198"/>
            <a:ext cx="2643206" cy="1659688"/>
          </a:xfrm>
          <a:prstGeom prst="rect">
            <a:avLst/>
          </a:prstGeom>
        </p:spPr>
      </p:pic>
      <p:pic>
        <p:nvPicPr>
          <p:cNvPr id="13" name="Рисунок 12" descr="Skamya-iz-kornej-3-medvedya-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1472" y="3178943"/>
            <a:ext cx="2071702" cy="1553777"/>
          </a:xfrm>
          <a:prstGeom prst="rect">
            <a:avLst/>
          </a:prstGeom>
        </p:spPr>
      </p:pic>
      <p:pic>
        <p:nvPicPr>
          <p:cNvPr id="14" name="Рисунок 13" descr="xIuVS41tgI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57950" y="3000372"/>
            <a:ext cx="2286016" cy="1607331"/>
          </a:xfrm>
          <a:prstGeom prst="rect">
            <a:avLst/>
          </a:prstGeom>
        </p:spPr>
      </p:pic>
      <p:pic>
        <p:nvPicPr>
          <p:cNvPr id="15" name="Рисунок 14" descr="031bbd8e6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428992" y="3214686"/>
            <a:ext cx="2152648" cy="16144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71802" y="285728"/>
            <a:ext cx="592935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Главным вопросом в создании парка является финансирование: на чьи деньги создавать парк. В первую очередь об этом должно позаботиться государство, говорит </a:t>
            </a:r>
            <a:r>
              <a:rPr lang="ru-RU" dirty="0" err="1" smtClean="0"/>
              <a:t>Гил</a:t>
            </a:r>
            <a:r>
              <a:rPr lang="ru-RU" dirty="0" smtClean="0"/>
              <a:t> </a:t>
            </a:r>
            <a:r>
              <a:rPr lang="ru-RU" dirty="0" err="1" smtClean="0"/>
              <a:t>Пеньялоса</a:t>
            </a:r>
            <a:r>
              <a:rPr lang="ru-RU" dirty="0" smtClean="0"/>
              <a:t>. Руководители стран, градоначальники должны понять, что парки — это так же важно, как строительство всей инфраструктуры, потому что речь идет о здоровье нации.</a:t>
            </a:r>
          </a:p>
          <a:p>
            <a:r>
              <a:rPr lang="ru-RU" dirty="0" smtClean="0"/>
              <a:t>Частный бизнес также должны принимать участие в развитии парков. Хотя бы потому, что это парки могут повысить привлекательность города.  </a:t>
            </a:r>
          </a:p>
          <a:p>
            <a:endParaRPr lang="ru-RU" dirty="0"/>
          </a:p>
        </p:txBody>
      </p:sp>
      <p:pic>
        <p:nvPicPr>
          <p:cNvPr id="6" name="Рисунок 5" descr="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57166"/>
            <a:ext cx="2476517" cy="1857388"/>
          </a:xfrm>
          <a:prstGeom prst="rect">
            <a:avLst/>
          </a:prstGeom>
        </p:spPr>
      </p:pic>
      <p:pic>
        <p:nvPicPr>
          <p:cNvPr id="7" name="Рисунок 6" descr="maxresdefault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357430"/>
            <a:ext cx="2643174" cy="1714512"/>
          </a:xfrm>
          <a:prstGeom prst="rect">
            <a:avLst/>
          </a:prstGeom>
        </p:spPr>
      </p:pic>
      <p:pic>
        <p:nvPicPr>
          <p:cNvPr id="8" name="Рисунок 7" descr="v-voronezhskom-kalache-otkryli-prirodnyy-park-penkovaya-gora-foto-1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572008"/>
            <a:ext cx="2571768" cy="1729329"/>
          </a:xfrm>
          <a:prstGeom prst="rect">
            <a:avLst/>
          </a:prstGeom>
        </p:spPr>
      </p:pic>
      <p:pic>
        <p:nvPicPr>
          <p:cNvPr id="9" name="Рисунок 8" descr="i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86512" y="4357694"/>
            <a:ext cx="2571736" cy="1715328"/>
          </a:xfrm>
          <a:prstGeom prst="rect">
            <a:avLst/>
          </a:prstGeom>
        </p:spPr>
      </p:pic>
      <p:pic>
        <p:nvPicPr>
          <p:cNvPr id="11" name="Рисунок 10" descr="image_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57554" y="3286124"/>
            <a:ext cx="2786050" cy="18573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844" y="285728"/>
            <a:ext cx="90011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Провели социальный опрос среди учащихся 5-12классов и работников нашей школы.</a:t>
            </a:r>
            <a:endParaRPr lang="ru-RU" sz="2400" dirty="0"/>
          </a:p>
        </p:txBody>
      </p:sp>
      <p:pic>
        <p:nvPicPr>
          <p:cNvPr id="4" name="Рисунок 3" descr="i (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214422"/>
            <a:ext cx="2643188" cy="3524251"/>
          </a:xfrm>
          <a:prstGeom prst="rect">
            <a:avLst/>
          </a:prstGeom>
        </p:spPr>
      </p:pic>
      <p:pic>
        <p:nvPicPr>
          <p:cNvPr id="5" name="Рисунок 4" descr="i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4429132"/>
            <a:ext cx="2928926" cy="2196695"/>
          </a:xfrm>
          <a:prstGeom prst="rect">
            <a:avLst/>
          </a:prstGeom>
        </p:spPr>
      </p:pic>
      <p:pic>
        <p:nvPicPr>
          <p:cNvPr id="6" name="Рисунок 5" descr="i (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1643050"/>
            <a:ext cx="2643174" cy="1982381"/>
          </a:xfrm>
          <a:prstGeom prst="rect">
            <a:avLst/>
          </a:prstGeom>
        </p:spPr>
      </p:pic>
      <p:pic>
        <p:nvPicPr>
          <p:cNvPr id="7" name="Рисунок 6" descr="i (5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596" y="1571612"/>
            <a:ext cx="2476518" cy="1857388"/>
          </a:xfrm>
          <a:prstGeom prst="rect">
            <a:avLst/>
          </a:prstGeom>
        </p:spPr>
      </p:pic>
      <p:pic>
        <p:nvPicPr>
          <p:cNvPr id="8" name="Рисунок 7" descr="i (8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4942" y="4429132"/>
            <a:ext cx="2857488" cy="21431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Блок-схема: магнитный диск 2"/>
          <p:cNvSpPr/>
          <p:nvPr/>
        </p:nvSpPr>
        <p:spPr>
          <a:xfrm>
            <a:off x="1428728" y="500042"/>
            <a:ext cx="2357454" cy="1571636"/>
          </a:xfrm>
          <a:prstGeom prst="flowChartMagneticDisk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100%</a:t>
            </a:r>
            <a:endParaRPr lang="ru-RU" sz="3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00562" y="857232"/>
            <a:ext cx="557210" cy="4857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474685" y="428604"/>
            <a:ext cx="3669315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Все хотят парк с аттракционами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42844" y="2857496"/>
            <a:ext cx="22860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     Спортивная            площадка</a:t>
            </a:r>
          </a:p>
          <a:p>
            <a:endParaRPr lang="ru-RU" dirty="0" smtClean="0"/>
          </a:p>
          <a:p>
            <a:pPr algn="r"/>
            <a:r>
              <a:rPr lang="ru-RU" dirty="0" smtClean="0"/>
              <a:t>Кафе</a:t>
            </a:r>
          </a:p>
          <a:p>
            <a:endParaRPr lang="ru-RU" dirty="0" smtClean="0"/>
          </a:p>
          <a:p>
            <a:r>
              <a:rPr lang="ru-RU" dirty="0" smtClean="0"/>
              <a:t>Аттракционы:</a:t>
            </a:r>
          </a:p>
          <a:p>
            <a:r>
              <a:rPr lang="ru-RU" dirty="0" smtClean="0"/>
              <a:t>Колесо обозрения,</a:t>
            </a:r>
          </a:p>
          <a:p>
            <a:r>
              <a:rPr lang="ru-RU" dirty="0" smtClean="0"/>
              <a:t>Карусель « Ветерок»</a:t>
            </a:r>
          </a:p>
          <a:p>
            <a:r>
              <a:rPr lang="ru-RU" dirty="0" smtClean="0"/>
              <a:t>Автодром</a:t>
            </a:r>
          </a:p>
          <a:p>
            <a:r>
              <a:rPr lang="ru-RU" dirty="0" smtClean="0"/>
              <a:t>Летучий корабль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7" name="Рисунок 6" descr="i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2857496"/>
            <a:ext cx="2428892" cy="31432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00232" y="2214554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B050"/>
                </a:solidFill>
              </a:rPr>
              <a:t>Зоны отдыха</a:t>
            </a:r>
            <a:endParaRPr lang="ru-RU" sz="2400" dirty="0">
              <a:solidFill>
                <a:srgbClr val="00B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29190" y="4643446"/>
            <a:ext cx="11430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Поляна сказок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857752" y="3286124"/>
            <a:ext cx="1643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Город сладкоежки</a:t>
            </a:r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643174" y="614364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Автостоянка</a:t>
            </a:r>
            <a:endParaRPr lang="ru-RU" dirty="0"/>
          </a:p>
        </p:txBody>
      </p:sp>
      <p:pic>
        <p:nvPicPr>
          <p:cNvPr id="14" name="Рисунок 13" descr="ima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2071678"/>
            <a:ext cx="2643188" cy="352425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857753" y="2643182"/>
            <a:ext cx="1143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Деревня гномов</a:t>
            </a:r>
            <a:endParaRPr lang="ru-RU" dirty="0"/>
          </a:p>
        </p:txBody>
      </p:sp>
      <p:pic>
        <p:nvPicPr>
          <p:cNvPr id="16" name="Рисунок 15" descr="ima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7474" y="2224078"/>
            <a:ext cx="2643188" cy="35242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86116" y="428604"/>
            <a:ext cx="29289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00B050"/>
                </a:solidFill>
              </a:rPr>
              <a:t>ПРИРОДА ПАРКА</a:t>
            </a:r>
            <a:endParaRPr lang="ru-RU" sz="4000" b="1" i="1" dirty="0">
              <a:solidFill>
                <a:srgbClr val="00B050"/>
              </a:solidFill>
            </a:endParaRPr>
          </a:p>
        </p:txBody>
      </p:sp>
      <p:pic>
        <p:nvPicPr>
          <p:cNvPr id="4" name="Рисунок 3" descr="1375950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142852"/>
            <a:ext cx="2643174" cy="1982381"/>
          </a:xfrm>
          <a:prstGeom prst="rect">
            <a:avLst/>
          </a:prstGeom>
        </p:spPr>
      </p:pic>
      <p:pic>
        <p:nvPicPr>
          <p:cNvPr id="5" name="Рисунок 4" descr="angliia-walsall-garden-sad-skameika-kusty-tsvety-derevia-diz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00166" y="142852"/>
            <a:ext cx="2071401" cy="1595524"/>
          </a:xfrm>
          <a:prstGeom prst="rect">
            <a:avLst/>
          </a:prstGeom>
        </p:spPr>
      </p:pic>
      <p:pic>
        <p:nvPicPr>
          <p:cNvPr id="6" name="Рисунок 5" descr="7d203a168492a30214164d615397914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3429000"/>
            <a:ext cx="1452561" cy="14525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472" y="3000372"/>
            <a:ext cx="1096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СИРЕНЬ</a:t>
            </a:r>
            <a:endParaRPr lang="ru-RU" dirty="0"/>
          </a:p>
        </p:txBody>
      </p:sp>
      <p:pic>
        <p:nvPicPr>
          <p:cNvPr id="8" name="Рисунок 7" descr="64caa82a6c1c8556358508cc4155131f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596" y="5214950"/>
            <a:ext cx="1452561" cy="145256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472" y="4882044"/>
            <a:ext cx="1344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БАРБАРИС</a:t>
            </a:r>
            <a:endParaRPr lang="ru-RU" dirty="0"/>
          </a:p>
        </p:txBody>
      </p:sp>
      <p:pic>
        <p:nvPicPr>
          <p:cNvPr id="10" name="Рисунок 9" descr="6886dba1b87fbbb2416f207966cd0246-profi_w20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57422" y="2428868"/>
            <a:ext cx="2500298" cy="18752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714612" y="2071678"/>
            <a:ext cx="1213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АСТИЛЬБА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357422" y="4286256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ХОСТЫ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868" y="4286256"/>
            <a:ext cx="1015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ГЕЙХЕРА</a:t>
            </a:r>
            <a:endParaRPr lang="ru-RU" dirty="0"/>
          </a:p>
        </p:txBody>
      </p:sp>
      <p:pic>
        <p:nvPicPr>
          <p:cNvPr id="14" name="Рисунок 13" descr="a3056204693cc3435f9f311b501a38b7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0298" y="4810124"/>
            <a:ext cx="1857388" cy="185738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000232" y="6143644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ТУИ</a:t>
            </a:r>
            <a:endParaRPr lang="ru-RU" dirty="0"/>
          </a:p>
        </p:txBody>
      </p:sp>
      <p:pic>
        <p:nvPicPr>
          <p:cNvPr id="16" name="Рисунок 15" descr="primety-o-kaline-i-primety-o-ryabine-chto-govoryat-narodnye-poverya-foto-ryabina-i-kalina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5072066" y="2428868"/>
            <a:ext cx="2743220" cy="164307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072066" y="207167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РЯБИНА       КАЛИНА</a:t>
            </a:r>
            <a:endParaRPr lang="ru-RU" dirty="0"/>
          </a:p>
        </p:txBody>
      </p:sp>
      <p:pic>
        <p:nvPicPr>
          <p:cNvPr id="18" name="Рисунок 17" descr="scale_2400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572000" y="5072074"/>
            <a:ext cx="1965666" cy="15233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86314" y="4357694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УКСУСНОЕ ДЕРЕВО</a:t>
            </a:r>
            <a:endParaRPr lang="ru-RU" dirty="0"/>
          </a:p>
        </p:txBody>
      </p:sp>
      <p:pic>
        <p:nvPicPr>
          <p:cNvPr id="20" name="Рисунок 19" descr="fbb0f9fb85d1f082182d536f0cdfd7e0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72264" y="5500702"/>
            <a:ext cx="2166932" cy="107451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572264" y="500063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ПУЗЫРЕПЛОДНИК</a:t>
            </a:r>
            <a:endParaRPr lang="ru-RU" dirty="0"/>
          </a:p>
        </p:txBody>
      </p:sp>
      <p:pic>
        <p:nvPicPr>
          <p:cNvPr id="22" name="Рисунок 21" descr="33a56fd4ea5a4be5487e9f89fda824cb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643834" y="3071810"/>
            <a:ext cx="1309680" cy="1854507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572264" y="4214818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ДЕРЕН</a:t>
            </a:r>
            <a:endParaRPr lang="ru-RU" dirty="0"/>
          </a:p>
        </p:txBody>
      </p:sp>
      <p:pic>
        <p:nvPicPr>
          <p:cNvPr id="24" name="Рисунок 23" descr="_-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85721" y="1785926"/>
            <a:ext cx="1922958" cy="119154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42844" y="1357298"/>
            <a:ext cx="1258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БЕРЕСКЛЕТ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57488" y="285728"/>
            <a:ext cx="6355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Так как парк должен располагаться в экологически чистом</a:t>
            </a:r>
          </a:p>
          <a:p>
            <a:r>
              <a:rPr lang="ru-RU" dirty="0" smtClean="0"/>
              <a:t>месте, следовательно он не может существовать у дороги.</a:t>
            </a:r>
          </a:p>
          <a:p>
            <a:r>
              <a:rPr lang="ru-RU" dirty="0" smtClean="0"/>
              <a:t>Мы рассмотрели Петровский парк и предлагаем немного украсить его коваными декоративными  животными, птицами, каретами – беседками , </a:t>
            </a:r>
            <a:r>
              <a:rPr lang="ru-RU" dirty="0" err="1" smtClean="0"/>
              <a:t>беседками</a:t>
            </a:r>
            <a:r>
              <a:rPr lang="ru-RU" dirty="0" smtClean="0"/>
              <a:t> петровских времен.</a:t>
            </a:r>
            <a:endParaRPr lang="ru-RU" dirty="0"/>
          </a:p>
        </p:txBody>
      </p:sp>
      <p:pic>
        <p:nvPicPr>
          <p:cNvPr id="4" name="Рисунок 3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785794"/>
            <a:ext cx="2643188" cy="3524251"/>
          </a:xfrm>
          <a:prstGeom prst="rect">
            <a:avLst/>
          </a:prstGeom>
        </p:spPr>
      </p:pic>
      <p:pic>
        <p:nvPicPr>
          <p:cNvPr id="5" name="Рисунок 4" descr="4_u0HyMDYh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64" y="2071678"/>
            <a:ext cx="2666199" cy="1927385"/>
          </a:xfrm>
          <a:prstGeom prst="rect">
            <a:avLst/>
          </a:prstGeom>
        </p:spPr>
      </p:pic>
      <p:pic>
        <p:nvPicPr>
          <p:cNvPr id="6" name="Рисунок 5" descr="VLU03TFL1p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29322" y="4357694"/>
            <a:ext cx="2857456" cy="2143092"/>
          </a:xfrm>
          <a:prstGeom prst="rect">
            <a:avLst/>
          </a:prstGeom>
        </p:spPr>
      </p:pic>
      <p:pic>
        <p:nvPicPr>
          <p:cNvPr id="7" name="Рисунок 6" descr="8cb02976237e76557fe49cf3b32e11e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57884" y="2214554"/>
            <a:ext cx="1500182" cy="1750207"/>
          </a:xfrm>
          <a:prstGeom prst="rect">
            <a:avLst/>
          </a:prstGeom>
        </p:spPr>
      </p:pic>
      <p:pic>
        <p:nvPicPr>
          <p:cNvPr id="8" name="Рисунок 7" descr="gk-cv-3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14612" y="5214950"/>
            <a:ext cx="1904981" cy="1428736"/>
          </a:xfrm>
          <a:prstGeom prst="rect">
            <a:avLst/>
          </a:prstGeom>
        </p:spPr>
      </p:pic>
      <p:pic>
        <p:nvPicPr>
          <p:cNvPr id="9" name="Рисунок 8" descr="8d50eaadd6aaff8d0e18926ea826fc6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14876" y="4643446"/>
            <a:ext cx="1125627" cy="2000240"/>
          </a:xfrm>
          <a:prstGeom prst="rect">
            <a:avLst/>
          </a:prstGeom>
        </p:spPr>
      </p:pic>
      <p:pic>
        <p:nvPicPr>
          <p:cNvPr id="10" name="Рисунок 9" descr="Gazebo-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57158" y="4857760"/>
            <a:ext cx="2213624" cy="1475173"/>
          </a:xfrm>
          <a:prstGeom prst="rect">
            <a:avLst/>
          </a:prstGeom>
        </p:spPr>
      </p:pic>
      <p:pic>
        <p:nvPicPr>
          <p:cNvPr id="11" name="Рисунок 10" descr="031bbd8e63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643174" y="3786190"/>
            <a:ext cx="1795458" cy="1346594"/>
          </a:xfrm>
          <a:prstGeom prst="rect">
            <a:avLst/>
          </a:prstGeom>
        </p:spPr>
      </p:pic>
      <p:pic>
        <p:nvPicPr>
          <p:cNvPr id="12" name="Рисунок 11" descr="DSC0001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429520" y="2500306"/>
            <a:ext cx="1571604" cy="11861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00232" y="428604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B050"/>
                </a:solidFill>
              </a:rPr>
              <a:t>Петровский парк</a:t>
            </a:r>
            <a:endParaRPr lang="ru-RU" sz="3200" b="1" i="1" dirty="0">
              <a:solidFill>
                <a:srgbClr val="00B050"/>
              </a:solidFill>
            </a:endParaRPr>
          </a:p>
        </p:txBody>
      </p:sp>
      <p:pic>
        <p:nvPicPr>
          <p:cNvPr id="7" name="Рисунок 6" descr="Изображение 008 вариант м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1571612"/>
            <a:ext cx="6024595" cy="4518456"/>
          </a:xfrm>
          <a:prstGeom prst="rect">
            <a:avLst/>
          </a:prstGeom>
        </p:spPr>
      </p:pic>
      <p:pic>
        <p:nvPicPr>
          <p:cNvPr id="8" name="Рисунок 7" descr="673_15609347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00760" y="3500438"/>
            <a:ext cx="976727" cy="775425"/>
          </a:xfrm>
          <a:prstGeom prst="rect">
            <a:avLst/>
          </a:prstGeom>
        </p:spPr>
      </p:pic>
      <p:pic>
        <p:nvPicPr>
          <p:cNvPr id="9" name="Рисунок 8" descr="Gazebo-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43042" y="3143248"/>
            <a:ext cx="1000100" cy="880787"/>
          </a:xfrm>
          <a:prstGeom prst="rect">
            <a:avLst/>
          </a:prstGeom>
        </p:spPr>
      </p:pic>
      <p:pic>
        <p:nvPicPr>
          <p:cNvPr id="10" name="Рисунок 9" descr="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20" y="3571876"/>
            <a:ext cx="1143008" cy="1716228"/>
          </a:xfrm>
          <a:prstGeom prst="rect">
            <a:avLst/>
          </a:prstGeom>
        </p:spPr>
      </p:pic>
      <p:pic>
        <p:nvPicPr>
          <p:cNvPr id="11" name="Рисунок 10" descr="92_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8596" y="285728"/>
            <a:ext cx="1571612" cy="1571612"/>
          </a:xfrm>
          <a:prstGeom prst="rect">
            <a:avLst/>
          </a:prstGeom>
        </p:spPr>
      </p:pic>
      <p:pic>
        <p:nvPicPr>
          <p:cNvPr id="12" name="Рисунок 11" descr="5348024589246040_cc6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7158" y="2000240"/>
            <a:ext cx="1071554" cy="1428739"/>
          </a:xfrm>
          <a:prstGeom prst="rect">
            <a:avLst/>
          </a:prstGeom>
        </p:spPr>
      </p:pic>
      <p:pic>
        <p:nvPicPr>
          <p:cNvPr id="13" name="Рисунок 12" descr="ea2d37b9fc7afa76d3e68a0216332cdf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786710" y="2285992"/>
            <a:ext cx="1194146" cy="1785926"/>
          </a:xfrm>
          <a:prstGeom prst="rect">
            <a:avLst/>
          </a:prstGeom>
        </p:spPr>
      </p:pic>
      <p:pic>
        <p:nvPicPr>
          <p:cNvPr id="14" name="Рисунок 13" descr="f_kovanaya-rybka---ispolnyaet-jelaniya_rubina_lyudmila_128768521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929454" y="4857760"/>
            <a:ext cx="2071675" cy="1553757"/>
          </a:xfrm>
          <a:prstGeom prst="rect">
            <a:avLst/>
          </a:prstGeom>
        </p:spPr>
      </p:pic>
      <p:pic>
        <p:nvPicPr>
          <p:cNvPr id="15" name="Рисунок 14" descr="huge.jpe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429256" y="357166"/>
            <a:ext cx="1904981" cy="1428736"/>
          </a:xfrm>
          <a:prstGeom prst="rect">
            <a:avLst/>
          </a:prstGeom>
        </p:spPr>
      </p:pic>
      <p:pic>
        <p:nvPicPr>
          <p:cNvPr id="16" name="Рисунок 15" descr="sadovye-ukrasheniya-iz-metalla-3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572396" y="357166"/>
            <a:ext cx="1283948" cy="1713208"/>
          </a:xfrm>
          <a:prstGeom prst="rect">
            <a:avLst/>
          </a:prstGeom>
        </p:spPr>
      </p:pic>
      <p:pic>
        <p:nvPicPr>
          <p:cNvPr id="17" name="Рисунок 16" descr="4_u0HyMDYh0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28596" y="5357826"/>
            <a:ext cx="1618008" cy="12130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28604"/>
            <a:ext cx="2928940" cy="39052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28992" y="357166"/>
            <a:ext cx="5357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B050"/>
                </a:solidFill>
              </a:rPr>
              <a:t>Детский парк « Сказочный лес»</a:t>
            </a:r>
            <a:endParaRPr lang="ru-RU" sz="2800" b="1" i="1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29058" y="1142984"/>
            <a:ext cx="49292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Детский парк можно организовать в Петровском парке за магазином </a:t>
            </a:r>
          </a:p>
          <a:p>
            <a:r>
              <a:rPr lang="ru-RU" dirty="0" smtClean="0"/>
              <a:t>« Тополёк». Любимые герои пусть окружают детей . Парк должен радовать ребят качелями, горками, домиками.</a:t>
            </a:r>
          </a:p>
          <a:p>
            <a:r>
              <a:rPr lang="ru-RU" dirty="0" smtClean="0"/>
              <a:t>Это место, куда хочется прийти снова и снова .</a:t>
            </a:r>
            <a:endParaRPr lang="ru-RU" dirty="0"/>
          </a:p>
        </p:txBody>
      </p:sp>
      <p:pic>
        <p:nvPicPr>
          <p:cNvPr id="6" name="Рисунок 5" descr="72-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3429000"/>
            <a:ext cx="2714644" cy="2310713"/>
          </a:xfrm>
          <a:prstGeom prst="rect">
            <a:avLst/>
          </a:prstGeom>
        </p:spPr>
      </p:pic>
      <p:pic>
        <p:nvPicPr>
          <p:cNvPr id="7" name="Рисунок 6" descr="i (4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6" y="3571876"/>
            <a:ext cx="2178841" cy="2905121"/>
          </a:xfrm>
          <a:prstGeom prst="rect">
            <a:avLst/>
          </a:prstGeom>
        </p:spPr>
      </p:pic>
      <p:pic>
        <p:nvPicPr>
          <p:cNvPr id="8" name="Рисунок 7" descr="image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728" y="3857628"/>
            <a:ext cx="2035947" cy="27145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43240" y="214291"/>
            <a:ext cx="2071702" cy="642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B050"/>
                </a:solidFill>
              </a:rPr>
              <a:t>Вывод.</a:t>
            </a:r>
            <a:endParaRPr lang="ru-RU" sz="3600" b="1" i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43504" y="2143116"/>
            <a:ext cx="3500462" cy="3929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Во многих городах есть парки культуры и отдыха для всей семьи. Есть парки, в  которые люди приезжают из других городов, сел, областей.</a:t>
            </a:r>
          </a:p>
          <a:p>
            <a:r>
              <a:rPr lang="ru-RU" sz="2000" dirty="0" smtClean="0"/>
              <a:t>Парки привлекают своей атмосферой они интересны и неповторимы. Мы считаем , что нашему городу нужен парк , который бы привлекал не только жителей города , но и гостей .</a:t>
            </a:r>
            <a:endParaRPr lang="ru-RU" sz="2000" dirty="0"/>
          </a:p>
        </p:txBody>
      </p:sp>
      <p:pic>
        <p:nvPicPr>
          <p:cNvPr id="5" name="Рисунок 4" descr="origi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14290"/>
            <a:ext cx="2258767" cy="1500198"/>
          </a:xfrm>
          <a:prstGeom prst="rect">
            <a:avLst/>
          </a:prstGeom>
        </p:spPr>
      </p:pic>
      <p:pic>
        <p:nvPicPr>
          <p:cNvPr id="6" name="Рисунок 5" descr="maxresdefault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388" y="285728"/>
            <a:ext cx="2539985" cy="1428742"/>
          </a:xfrm>
          <a:prstGeom prst="rect">
            <a:avLst/>
          </a:prstGeom>
        </p:spPr>
      </p:pic>
      <p:pic>
        <p:nvPicPr>
          <p:cNvPr id="7" name="Рисунок 6" descr="20160821_13080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4612" y="928670"/>
            <a:ext cx="1571604" cy="1178703"/>
          </a:xfrm>
          <a:prstGeom prst="rect">
            <a:avLst/>
          </a:prstGeom>
        </p:spPr>
      </p:pic>
      <p:pic>
        <p:nvPicPr>
          <p:cNvPr id="9" name="Рисунок 8" descr="Skamya-iz-kornej-3-medvedya-0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857232"/>
            <a:ext cx="1643042" cy="1232282"/>
          </a:xfrm>
          <a:prstGeom prst="rect">
            <a:avLst/>
          </a:prstGeom>
        </p:spPr>
      </p:pic>
      <p:pic>
        <p:nvPicPr>
          <p:cNvPr id="10" name="Рисунок 9" descr="412974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282" y="2000240"/>
            <a:ext cx="1992078" cy="1328052"/>
          </a:xfrm>
          <a:prstGeom prst="rect">
            <a:avLst/>
          </a:prstGeom>
        </p:spPr>
      </p:pic>
      <p:pic>
        <p:nvPicPr>
          <p:cNvPr id="11" name="Рисунок 10" descr="9b421f1s-192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00298" y="2214554"/>
            <a:ext cx="1904981" cy="1357304"/>
          </a:xfrm>
          <a:prstGeom prst="rect">
            <a:avLst/>
          </a:prstGeom>
        </p:spPr>
      </p:pic>
      <p:pic>
        <p:nvPicPr>
          <p:cNvPr id="12" name="Рисунок 11" descr="a3euNNNy9Ww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4282" y="3500438"/>
            <a:ext cx="1904451" cy="1426355"/>
          </a:xfrm>
          <a:prstGeom prst="rect">
            <a:avLst/>
          </a:prstGeom>
        </p:spPr>
      </p:pic>
      <p:pic>
        <p:nvPicPr>
          <p:cNvPr id="13" name="Рисунок 12" descr="Da264EUYbUU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4282" y="5072074"/>
            <a:ext cx="1139418" cy="1521337"/>
          </a:xfrm>
          <a:prstGeom prst="rect">
            <a:avLst/>
          </a:prstGeom>
        </p:spPr>
      </p:pic>
      <p:pic>
        <p:nvPicPr>
          <p:cNvPr id="14" name="Рисунок 13" descr="f_kovanaya-rybka---ispolnyaet-jelaniya_rubina_lyudmila_1287685215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715140" y="5572140"/>
            <a:ext cx="1523979" cy="1142984"/>
          </a:xfrm>
          <a:prstGeom prst="rect">
            <a:avLst/>
          </a:prstGeom>
        </p:spPr>
      </p:pic>
      <p:pic>
        <p:nvPicPr>
          <p:cNvPr id="15" name="Рисунок 14" descr="3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571868" y="5214950"/>
            <a:ext cx="951538" cy="1428736"/>
          </a:xfrm>
          <a:prstGeom prst="rect">
            <a:avLst/>
          </a:prstGeom>
        </p:spPr>
      </p:pic>
      <p:pic>
        <p:nvPicPr>
          <p:cNvPr id="16" name="Рисунок 15" descr="n65UCwgbE5M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500430" y="3571876"/>
            <a:ext cx="1500174" cy="1500174"/>
          </a:xfrm>
          <a:prstGeom prst="rect">
            <a:avLst/>
          </a:prstGeom>
        </p:spPr>
      </p:pic>
      <p:pic>
        <p:nvPicPr>
          <p:cNvPr id="17" name="Рисунок 16" descr="ea2d37b9fc7afa76d3e68a0216332cdf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500298" y="3714752"/>
            <a:ext cx="792577" cy="1185352"/>
          </a:xfrm>
          <a:prstGeom prst="rect">
            <a:avLst/>
          </a:prstGeom>
        </p:spPr>
      </p:pic>
      <p:pic>
        <p:nvPicPr>
          <p:cNvPr id="18" name="Рисунок 17" descr="5348024589246040_cc68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785918" y="5024428"/>
            <a:ext cx="1214446" cy="16192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87651781_13-p-neitralnie-foni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43570" y="528638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57158" y="1071546"/>
            <a:ext cx="85011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chemeClr val="accent5">
                    <a:lumMod val="75000"/>
                  </a:schemeClr>
                </a:solidFill>
                <a:latin typeface="Book Antiqua" pitchFamily="18" charset="0"/>
                <a:cs typeface="David" pitchFamily="34" charset="-79"/>
              </a:rPr>
              <a:t>Спасибо за внимание</a:t>
            </a:r>
            <a:endParaRPr lang="ru-RU" sz="5400" b="1" i="1" dirty="0">
              <a:solidFill>
                <a:schemeClr val="accent5">
                  <a:lumMod val="75000"/>
                </a:schemeClr>
              </a:solidFill>
              <a:latin typeface="Book Antiqua" pitchFamily="18" charset="0"/>
              <a:cs typeface="David" pitchFamily="34" charset="-79"/>
            </a:endParaRPr>
          </a:p>
        </p:txBody>
      </p:sp>
      <p:pic>
        <p:nvPicPr>
          <p:cNvPr id="10" name="Рисунок 9" descr="5066549616457531_4a4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357430"/>
            <a:ext cx="3906550" cy="29317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605</TotalTime>
  <Words>536</Words>
  <PresentationFormat>Экран (4:3)</PresentationFormat>
  <Paragraphs>74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Николай</dc:creator>
  <cp:lastModifiedBy>Николай</cp:lastModifiedBy>
  <cp:revision>66</cp:revision>
  <dcterms:created xsi:type="dcterms:W3CDTF">2021-01-02T17:57:41Z</dcterms:created>
  <dcterms:modified xsi:type="dcterms:W3CDTF">2021-03-11T12:33:11Z</dcterms:modified>
</cp:coreProperties>
</file>