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936869-CD68-4753-BD43-AFE5E98329D2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7F6BDC-4301-41AD-A9FC-27800DB1667B}">
      <dgm:prSet phldrT="[Текст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-любовь</a:t>
          </a:r>
          <a:endParaRPr lang="ru-RU" dirty="0"/>
        </a:p>
      </dgm:t>
    </dgm:pt>
    <dgm:pt modelId="{6A3EE7C8-7E8E-4AAC-B743-29DF830AED11}" type="parTrans" cxnId="{5517823F-1EE5-4B50-BD5A-1A816923A9AB}">
      <dgm:prSet/>
      <dgm:spPr/>
      <dgm:t>
        <a:bodyPr/>
        <a:lstStyle/>
        <a:p>
          <a:endParaRPr lang="ru-RU"/>
        </a:p>
      </dgm:t>
    </dgm:pt>
    <dgm:pt modelId="{3873E825-F207-463B-88C7-BA7A0EF8F107}" type="sibTrans" cxnId="{5517823F-1EE5-4B50-BD5A-1A816923A9AB}">
      <dgm:prSet/>
      <dgm:spPr/>
      <dgm:t>
        <a:bodyPr/>
        <a:lstStyle/>
        <a:p>
          <a:endParaRPr lang="ru-RU"/>
        </a:p>
      </dgm:t>
    </dgm:pt>
    <dgm:pt modelId="{272557B5-591B-4751-9C76-D21F9BA1DA1F}">
      <dgm:prSet phldrT="[Текст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чувство</a:t>
          </a:r>
          <a:endParaRPr lang="ru-RU" dirty="0"/>
        </a:p>
      </dgm:t>
    </dgm:pt>
    <dgm:pt modelId="{F9FCF59E-3342-4AAD-99F2-7B7AFDDE3D58}" type="parTrans" cxnId="{79448B8C-CA68-4988-9406-49ADD6D0B314}">
      <dgm:prSet/>
      <dgm:spPr/>
      <dgm:t>
        <a:bodyPr/>
        <a:lstStyle/>
        <a:p>
          <a:endParaRPr lang="ru-RU"/>
        </a:p>
      </dgm:t>
    </dgm:pt>
    <dgm:pt modelId="{18D050F3-368E-4E9E-AA0A-20C38356FBFA}" type="sibTrans" cxnId="{79448B8C-CA68-4988-9406-49ADD6D0B314}">
      <dgm:prSet/>
      <dgm:spPr/>
      <dgm:t>
        <a:bodyPr/>
        <a:lstStyle/>
        <a:p>
          <a:endParaRPr lang="ru-RU"/>
        </a:p>
      </dgm:t>
    </dgm:pt>
    <dgm:pt modelId="{631A4B97-09B5-47E7-A178-C4570EC2E277}">
      <dgm:prSet phldrT="[Текст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эмоция</a:t>
          </a:r>
          <a:endParaRPr lang="ru-RU" dirty="0"/>
        </a:p>
      </dgm:t>
    </dgm:pt>
    <dgm:pt modelId="{790524DA-4DFD-4E1A-A528-7DAB290E4CE8}" type="parTrans" cxnId="{B3B7E42F-9A5D-4943-A63B-E804970B7D7C}">
      <dgm:prSet/>
      <dgm:spPr/>
      <dgm:t>
        <a:bodyPr/>
        <a:lstStyle/>
        <a:p>
          <a:endParaRPr lang="ru-RU"/>
        </a:p>
      </dgm:t>
    </dgm:pt>
    <dgm:pt modelId="{4658E5D0-37BB-4D40-9E95-691F57E3FAA0}" type="sibTrans" cxnId="{B3B7E42F-9A5D-4943-A63B-E804970B7D7C}">
      <dgm:prSet/>
      <dgm:spPr/>
      <dgm:t>
        <a:bodyPr/>
        <a:lstStyle/>
        <a:p>
          <a:endParaRPr lang="ru-RU"/>
        </a:p>
      </dgm:t>
    </dgm:pt>
    <dgm:pt modelId="{B9BA6E2C-5BB7-4018-A02D-E3D9AEC39EC8}" type="pres">
      <dgm:prSet presAssocID="{CD936869-CD68-4753-BD43-AFE5E98329D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F29226-17E4-4444-B8C8-8626CFC2E5C4}" type="pres">
      <dgm:prSet presAssocID="{E87F6BDC-4301-41AD-A9FC-27800DB1667B}" presName="parTxOnly" presStyleLbl="node1" presStyleIdx="0" presStyleCnt="3" custLinFactY="-60221" custLinFactNeighborX="139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2C72C-9542-499F-A417-55BD7A37D052}" type="pres">
      <dgm:prSet presAssocID="{3873E825-F207-463B-88C7-BA7A0EF8F107}" presName="parSpace" presStyleCnt="0"/>
      <dgm:spPr/>
    </dgm:pt>
    <dgm:pt modelId="{E792DA9C-C37B-45E5-9B76-1F66D320E4BE}" type="pres">
      <dgm:prSet presAssocID="{272557B5-591B-4751-9C76-D21F9BA1DA1F}" presName="parTxOnly" presStyleLbl="node1" presStyleIdx="1" presStyleCnt="3" custLinFactY="-60221" custLinFactNeighborX="178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4E8AB-6CF5-42D1-B5BD-54A30257290B}" type="pres">
      <dgm:prSet presAssocID="{18D050F3-368E-4E9E-AA0A-20C38356FBFA}" presName="parSpace" presStyleCnt="0"/>
      <dgm:spPr/>
    </dgm:pt>
    <dgm:pt modelId="{92B95AC4-FF3F-465C-AABC-42D44C589E0C}" type="pres">
      <dgm:prSet presAssocID="{631A4B97-09B5-47E7-A178-C4570EC2E277}" presName="parTxOnly" presStyleLbl="node1" presStyleIdx="2" presStyleCnt="3" custLinFactY="-60221" custLinFactNeighborX="754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AA162D-29FE-44B3-9686-5A8D31DC97FA}" type="presOf" srcId="{631A4B97-09B5-47E7-A178-C4570EC2E277}" destId="{92B95AC4-FF3F-465C-AABC-42D44C589E0C}" srcOrd="0" destOrd="0" presId="urn:microsoft.com/office/officeart/2005/8/layout/hChevron3"/>
    <dgm:cxn modelId="{5517823F-1EE5-4B50-BD5A-1A816923A9AB}" srcId="{CD936869-CD68-4753-BD43-AFE5E98329D2}" destId="{E87F6BDC-4301-41AD-A9FC-27800DB1667B}" srcOrd="0" destOrd="0" parTransId="{6A3EE7C8-7E8E-4AAC-B743-29DF830AED11}" sibTransId="{3873E825-F207-463B-88C7-BA7A0EF8F107}"/>
    <dgm:cxn modelId="{79448B8C-CA68-4988-9406-49ADD6D0B314}" srcId="{CD936869-CD68-4753-BD43-AFE5E98329D2}" destId="{272557B5-591B-4751-9C76-D21F9BA1DA1F}" srcOrd="1" destOrd="0" parTransId="{F9FCF59E-3342-4AAD-99F2-7B7AFDDE3D58}" sibTransId="{18D050F3-368E-4E9E-AA0A-20C38356FBFA}"/>
    <dgm:cxn modelId="{016229F9-BDA2-4911-9C68-2E5A6563885A}" type="presOf" srcId="{CD936869-CD68-4753-BD43-AFE5E98329D2}" destId="{B9BA6E2C-5BB7-4018-A02D-E3D9AEC39EC8}" srcOrd="0" destOrd="0" presId="urn:microsoft.com/office/officeart/2005/8/layout/hChevron3"/>
    <dgm:cxn modelId="{8C874E4E-A17F-4BAA-85BB-2BBEF8340489}" type="presOf" srcId="{272557B5-591B-4751-9C76-D21F9BA1DA1F}" destId="{E792DA9C-C37B-45E5-9B76-1F66D320E4BE}" srcOrd="0" destOrd="0" presId="urn:microsoft.com/office/officeart/2005/8/layout/hChevron3"/>
    <dgm:cxn modelId="{B3B7E42F-9A5D-4943-A63B-E804970B7D7C}" srcId="{CD936869-CD68-4753-BD43-AFE5E98329D2}" destId="{631A4B97-09B5-47E7-A178-C4570EC2E277}" srcOrd="2" destOrd="0" parTransId="{790524DA-4DFD-4E1A-A528-7DAB290E4CE8}" sibTransId="{4658E5D0-37BB-4D40-9E95-691F57E3FAA0}"/>
    <dgm:cxn modelId="{2ECF90B5-C63D-43A5-8877-6D381668E931}" type="presOf" srcId="{E87F6BDC-4301-41AD-A9FC-27800DB1667B}" destId="{4DF29226-17E4-4444-B8C8-8626CFC2E5C4}" srcOrd="0" destOrd="0" presId="urn:microsoft.com/office/officeart/2005/8/layout/hChevron3"/>
    <dgm:cxn modelId="{80645057-BE1C-4C6D-BA1B-658E329EB995}" type="presParOf" srcId="{B9BA6E2C-5BB7-4018-A02D-E3D9AEC39EC8}" destId="{4DF29226-17E4-4444-B8C8-8626CFC2E5C4}" srcOrd="0" destOrd="0" presId="urn:microsoft.com/office/officeart/2005/8/layout/hChevron3"/>
    <dgm:cxn modelId="{1E2173C5-76CC-4093-9550-F006176B6DDF}" type="presParOf" srcId="{B9BA6E2C-5BB7-4018-A02D-E3D9AEC39EC8}" destId="{3112C72C-9542-499F-A417-55BD7A37D052}" srcOrd="1" destOrd="0" presId="urn:microsoft.com/office/officeart/2005/8/layout/hChevron3"/>
    <dgm:cxn modelId="{ABCF6412-4DEE-4FEA-812B-F73F7C721B20}" type="presParOf" srcId="{B9BA6E2C-5BB7-4018-A02D-E3D9AEC39EC8}" destId="{E792DA9C-C37B-45E5-9B76-1F66D320E4BE}" srcOrd="2" destOrd="0" presId="urn:microsoft.com/office/officeart/2005/8/layout/hChevron3"/>
    <dgm:cxn modelId="{9A4D1AA0-6BBF-42D7-A9CC-DC7954C11817}" type="presParOf" srcId="{B9BA6E2C-5BB7-4018-A02D-E3D9AEC39EC8}" destId="{4FB4E8AB-6CF5-42D1-B5BD-54A30257290B}" srcOrd="3" destOrd="0" presId="urn:microsoft.com/office/officeart/2005/8/layout/hChevron3"/>
    <dgm:cxn modelId="{DFCBF05E-A7C0-45FE-88D4-4BA9A779CA9D}" type="presParOf" srcId="{B9BA6E2C-5BB7-4018-A02D-E3D9AEC39EC8}" destId="{92B95AC4-FF3F-465C-AABC-42D44C589E0C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F29226-17E4-4444-B8C8-8626CFC2E5C4}">
      <dsp:nvSpPr>
        <dsp:cNvPr id="0" name=""/>
        <dsp:cNvSpPr/>
      </dsp:nvSpPr>
      <dsp:spPr>
        <a:xfrm>
          <a:off x="90982" y="0"/>
          <a:ext cx="3134561" cy="1253824"/>
        </a:xfrm>
        <a:prstGeom prst="homePlate">
          <a:avLst/>
        </a:prstGeom>
        <a:solidFill>
          <a:schemeClr val="lt1"/>
        </a:solidFill>
        <a:ln w="15875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18694" tIns="109347" rIns="54674" bIns="109347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-любовь</a:t>
          </a:r>
          <a:endParaRPr lang="ru-RU" sz="4100" kern="1200" dirty="0"/>
        </a:p>
      </dsp:txBody>
      <dsp:txXfrm>
        <a:off x="90982" y="0"/>
        <a:ext cx="2821105" cy="1253824"/>
      </dsp:txXfrm>
    </dsp:sp>
    <dsp:sp modelId="{E792DA9C-C37B-45E5-9B76-1F66D320E4BE}">
      <dsp:nvSpPr>
        <dsp:cNvPr id="0" name=""/>
        <dsp:cNvSpPr/>
      </dsp:nvSpPr>
      <dsp:spPr>
        <a:xfrm>
          <a:off x="2623250" y="0"/>
          <a:ext cx="3134561" cy="1253824"/>
        </a:xfrm>
        <a:prstGeom prst="chevron">
          <a:avLst/>
        </a:prstGeom>
        <a:solidFill>
          <a:schemeClr val="lt1"/>
        </a:solidFill>
        <a:ln w="15875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64021" tIns="109347" rIns="54674" bIns="109347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чувство</a:t>
          </a:r>
          <a:endParaRPr lang="ru-RU" sz="4100" kern="1200" dirty="0"/>
        </a:p>
      </dsp:txBody>
      <dsp:txXfrm>
        <a:off x="3250162" y="0"/>
        <a:ext cx="1880737" cy="1253824"/>
      </dsp:txXfrm>
    </dsp:sp>
    <dsp:sp modelId="{92B95AC4-FF3F-465C-AABC-42D44C589E0C}">
      <dsp:nvSpPr>
        <dsp:cNvPr id="0" name=""/>
        <dsp:cNvSpPr/>
      </dsp:nvSpPr>
      <dsp:spPr>
        <a:xfrm>
          <a:off x="5022467" y="0"/>
          <a:ext cx="3134561" cy="1253824"/>
        </a:xfrm>
        <a:prstGeom prst="chevron">
          <a:avLst/>
        </a:prstGeom>
        <a:solidFill>
          <a:schemeClr val="lt1"/>
        </a:solidFill>
        <a:ln w="15875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64021" tIns="109347" rIns="54674" bIns="109347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эмоция</a:t>
          </a:r>
          <a:endParaRPr lang="ru-RU" sz="4100" kern="1200" dirty="0"/>
        </a:p>
      </dsp:txBody>
      <dsp:txXfrm>
        <a:off x="5649379" y="0"/>
        <a:ext cx="1880737" cy="1253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1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27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075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230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504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0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8765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50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449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419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45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98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894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85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94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7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AF99D4-CB23-4C38-BF79-A16AF1049B4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083837-8086-4561-AF2C-C52CE74EF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0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6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5.jpg"/><Relationship Id="rId4" Type="http://schemas.openxmlformats.org/officeDocument/2006/relationships/diagramData" Target="../diagrams/data1.xml"/><Relationship Id="rId9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x3EzROKWgB0" TargetMode="External"/><Relationship Id="rId3" Type="http://schemas.openxmlformats.org/officeDocument/2006/relationships/hyperlink" Target="https://youtu.be/e5dhbcK0Cjw" TargetMode="External"/><Relationship Id="rId7" Type="http://schemas.openxmlformats.org/officeDocument/2006/relationships/hyperlink" Target="https://youtu.be/sPcR8hKqYqM" TargetMode="External"/><Relationship Id="rId2" Type="http://schemas.openxmlformats.org/officeDocument/2006/relationships/hyperlink" Target="https://youtu.be/eufAeuppDc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2vPnNXj-n3s" TargetMode="External"/><Relationship Id="rId5" Type="http://schemas.openxmlformats.org/officeDocument/2006/relationships/hyperlink" Target="https://youtu.be/4HCLDJwX6fo" TargetMode="External"/><Relationship Id="rId4" Type="http://schemas.openxmlformats.org/officeDocument/2006/relationships/hyperlink" Target="https://youtu.be/JoK1cMmgzy8" TargetMode="External"/><Relationship Id="rId9" Type="http://schemas.openxmlformats.org/officeDocument/2006/relationships/hyperlink" Target="https://youtu.be/jsdWH7bdSr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xn--b1ae1achs.xn--p1ai/wp-content/uploads/2018/02/83940516_1723959-e15178587217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349" y="3135083"/>
            <a:ext cx="5966913" cy="299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0004" y="1593668"/>
            <a:ext cx="6392091" cy="3227976"/>
          </a:xfrm>
        </p:spPr>
        <p:txBody>
          <a:bodyPr>
            <a:normAutofit/>
          </a:bodyPr>
          <a:lstStyle/>
          <a:p>
            <a:r>
              <a:rPr lang="ru-RU" sz="2400" b="1" dirty="0"/>
              <a:t>Реализация системы гражданско-патриотическом воспитания обучающихся </a:t>
            </a:r>
            <a:br>
              <a:rPr lang="ru-RU" sz="2400" b="1" dirty="0"/>
            </a:br>
            <a:r>
              <a:rPr lang="ru-RU" sz="2400" b="1" dirty="0"/>
              <a:t>МБОУ «Константиновская школа» через интеграцию традиционных и инновационных подходов.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69680" y="5605272"/>
            <a:ext cx="3322319" cy="117269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Заместитель директора по воспитательной работе –Аблаева </a:t>
            </a:r>
            <a:r>
              <a:rPr lang="ru-RU" sz="1400" b="1" dirty="0"/>
              <a:t>А</a:t>
            </a:r>
            <a:r>
              <a:rPr lang="ru-RU" sz="1400" b="1" dirty="0" smtClean="0"/>
              <a:t>физе </a:t>
            </a:r>
            <a:r>
              <a:rPr lang="ru-RU" sz="1400" b="1" dirty="0"/>
              <a:t>С</a:t>
            </a:r>
            <a:r>
              <a:rPr lang="ru-RU" sz="1400" b="1" dirty="0" smtClean="0"/>
              <a:t>евдиновна</a:t>
            </a:r>
            <a:endParaRPr lang="ru-RU" sz="1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5130" y="252549"/>
            <a:ext cx="4354287" cy="66185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МБОУ «Константиновская школа» </a:t>
            </a:r>
          </a:p>
          <a:p>
            <a:pPr algn="ctr"/>
            <a:r>
              <a:rPr lang="ru-RU" b="1" dirty="0" smtClean="0"/>
              <a:t>3 декабря 2021 года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12047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Приложения </a:t>
            </a: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486990" y="2074577"/>
            <a:ext cx="9111342" cy="844731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Классный час «Что значит быть </a:t>
            </a:r>
            <a:r>
              <a:rPr lang="ru-RU" sz="2400" dirty="0" smtClean="0"/>
              <a:t>патриотом?»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86990" y="3089851"/>
            <a:ext cx="9111341" cy="824897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dirty="0"/>
              <a:t>Гражданско-патриотическое воспитание на примере проекта предпрофессионального образования «Медийный класс» </a:t>
            </a: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486990" y="4085291"/>
            <a:ext cx="9409608" cy="824897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Взаимодействие школы с военно-патриотическим клубом «Отечество» в рамках гражданско-патриотического воспитания школьников. </a:t>
            </a: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1486990" y="5080731"/>
            <a:ext cx="9409608" cy="824897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Поисково-исследовательская </a:t>
            </a:r>
            <a:r>
              <a:rPr lang="ru-RU" dirty="0"/>
              <a:t>работа на базе музея истории села Константиновка и музея истории </a:t>
            </a:r>
            <a:r>
              <a:rPr lang="ru-RU" dirty="0" smtClean="0"/>
              <a:t>школы. </a:t>
            </a:r>
            <a:r>
              <a:rPr lang="ru-RU" i="1" dirty="0"/>
              <a:t>(Виртуальная экскурсия в </a:t>
            </a:r>
            <a:r>
              <a:rPr lang="ru-RU" i="1" dirty="0" smtClean="0"/>
              <a:t>музей)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247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национальный воспитательный идеал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высоконравственный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укоренённый в духовных и культурных традициях многонационального народа Российской Федерации.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Рабочей программы воспитания)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93308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духовности, гражданственности и социальной активности личности, осознающей свою нераздельность, неразрывность с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Отечеством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052" y="2621281"/>
            <a:ext cx="4643865" cy="3482899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33" y="2621281"/>
            <a:ext cx="4643867" cy="34829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886968" y="721528"/>
            <a:ext cx="3947158" cy="5212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Истинный патриотизм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602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49233" y="770709"/>
            <a:ext cx="3814354" cy="2438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Рабочая программа воспитания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920342" y="1881051"/>
            <a:ext cx="2116183" cy="48463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3280" y="1021732"/>
            <a:ext cx="4110446" cy="22032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Модули рабочей программы воспитания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4616" y="3831772"/>
            <a:ext cx="4493623" cy="20639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Направления системы воспитательной работы школы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9074331" y="3396343"/>
            <a:ext cx="1271452" cy="1759131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войная стрелка влево/вверх 12"/>
          <p:cNvSpPr/>
          <p:nvPr/>
        </p:nvSpPr>
        <p:spPr>
          <a:xfrm rot="5400000">
            <a:off x="2325188" y="3378926"/>
            <a:ext cx="1686415" cy="1878004"/>
          </a:xfrm>
          <a:prstGeom prst="left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3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030790"/>
              </p:ext>
            </p:extLst>
          </p:nvPr>
        </p:nvGraphicFramePr>
        <p:xfrm>
          <a:off x="1674254" y="669701"/>
          <a:ext cx="9124810" cy="5292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2405">
                  <a:extLst>
                    <a:ext uri="{9D8B030D-6E8A-4147-A177-3AD203B41FA5}">
                      <a16:colId xmlns:a16="http://schemas.microsoft.com/office/drawing/2014/main" val="2191134962"/>
                    </a:ext>
                  </a:extLst>
                </a:gridCol>
                <a:gridCol w="4562405">
                  <a:extLst>
                    <a:ext uri="{9D8B030D-6E8A-4147-A177-3AD203B41FA5}">
                      <a16:colId xmlns:a16="http://schemas.microsoft.com/office/drawing/2014/main" val="1354075574"/>
                    </a:ext>
                  </a:extLst>
                </a:gridCol>
              </a:tblGrid>
              <a:tr h="105843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организации работы школы по гражданско-патриотическому воспитанию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в рабочей программе воспитания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056016"/>
                  </a:ext>
                </a:extLst>
              </a:tr>
              <a:tr h="105843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464352"/>
                  </a:ext>
                </a:extLst>
              </a:tr>
              <a:tr h="105843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426898"/>
                  </a:ext>
                </a:extLst>
              </a:tr>
              <a:tr h="105843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634114"/>
                  </a:ext>
                </a:extLst>
              </a:tr>
              <a:tr h="10584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207504"/>
                  </a:ext>
                </a:extLst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1828800" y="1811383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общешкольные мероприятия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357256" y="1811382"/>
            <a:ext cx="4084319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общешкольные дела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799" y="2791097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Музейное истории школы и музей боевой и трудовой славы села Константиновка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13931" y="2782388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предметно-эстетической среды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28798" y="3932779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Предпрофильное образование. Проект «Медийный класс»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57256" y="3949771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28798" y="4955828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творческих конкурсах. Проектно-исследовательская деятельность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57256" y="4955828"/>
            <a:ext cx="4249783" cy="8447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общешкольные дела. Школьный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750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650675"/>
              </p:ext>
            </p:extLst>
          </p:nvPr>
        </p:nvGraphicFramePr>
        <p:xfrm>
          <a:off x="914400" y="594362"/>
          <a:ext cx="10451592" cy="586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5796">
                  <a:extLst>
                    <a:ext uri="{9D8B030D-6E8A-4147-A177-3AD203B41FA5}">
                      <a16:colId xmlns:a16="http://schemas.microsoft.com/office/drawing/2014/main" val="2063889688"/>
                    </a:ext>
                  </a:extLst>
                </a:gridCol>
                <a:gridCol w="5225796">
                  <a:extLst>
                    <a:ext uri="{9D8B030D-6E8A-4147-A177-3AD203B41FA5}">
                      <a16:colId xmlns:a16="http://schemas.microsoft.com/office/drawing/2014/main" val="4280451824"/>
                    </a:ext>
                  </a:extLst>
                </a:gridCol>
              </a:tblGrid>
              <a:tr h="932938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Направления организации работы школы по гражданско-патриотическому воспитанию.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Модуль в Рабочей</a:t>
                      </a:r>
                      <a:r>
                        <a:rPr lang="ru-RU" baseline="0" dirty="0" smtClean="0"/>
                        <a:t> программе воспитания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501263"/>
                  </a:ext>
                </a:extLst>
              </a:tr>
              <a:tr h="114274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732420"/>
                  </a:ext>
                </a:extLst>
              </a:tr>
              <a:tr h="5483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499174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4677611"/>
                  </a:ext>
                </a:extLst>
              </a:tr>
              <a:tr h="776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64529"/>
                  </a:ext>
                </a:extLst>
              </a:tr>
              <a:tr h="776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802285"/>
                  </a:ext>
                </a:extLst>
              </a:tr>
              <a:tr h="776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113658"/>
                  </a:ext>
                </a:extLst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996696" y="1563624"/>
            <a:ext cx="4892040" cy="10607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работа с общественными объединениями и организациями: ВИК «Отечество»,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Крымпатриотцентр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«Молодая гвардия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350508" y="1728216"/>
            <a:ext cx="3845052" cy="6492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общественные объединения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5273" y="2772622"/>
            <a:ext cx="4843463" cy="7363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юнармейского движения школьников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50508" y="2674318"/>
            <a:ext cx="3918204" cy="7033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общественные объединения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9846" y="3574417"/>
            <a:ext cx="4794315" cy="8077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мероприятия: экскурсии, экспедиции и походы</a:t>
            </a:r>
          </a:p>
          <a:p>
            <a:pPr defTabSz="457200">
              <a:defRPr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77356" y="3527698"/>
            <a:ext cx="4064508" cy="823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и походы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6713" y="4545334"/>
            <a:ext cx="4752023" cy="80390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воспитательной составляющей на уроках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77356" y="4460040"/>
            <a:ext cx="4151376" cy="889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урок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8142" y="5567740"/>
            <a:ext cx="4676586" cy="701764"/>
          </a:xfrm>
          <a:prstGeom prst="roundRect">
            <a:avLst>
              <a:gd name="adj" fmla="val 754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часы, уроки памяти, единые уроки.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50508" y="5457621"/>
            <a:ext cx="4078224" cy="92200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Классное руководство и наставничество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80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433" y="822960"/>
            <a:ext cx="3841834" cy="193717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Приоритетное направление системы воспитательной работы школы -</a:t>
            </a:r>
            <a:endParaRPr lang="ru-RU" sz="28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9567" y="3056709"/>
            <a:ext cx="4432662" cy="2412760"/>
          </a:xfrm>
        </p:spPr>
        <p:txBody>
          <a:bodyPr>
            <a:normAutofit/>
          </a:bodyPr>
          <a:lstStyle/>
          <a:p>
            <a:r>
              <a:rPr lang="ru-RU" sz="4400" b="1" dirty="0"/>
              <a:t>г</a:t>
            </a:r>
            <a:r>
              <a:rPr lang="ru-RU" sz="4400" b="1" dirty="0" smtClean="0"/>
              <a:t>ражданско-патриотическое воспитание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83"/>
          <a:stretch/>
        </p:blipFill>
        <p:spPr>
          <a:xfrm>
            <a:off x="6662057" y="3912324"/>
            <a:ext cx="4798423" cy="2357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3" r="14991"/>
          <a:stretch/>
        </p:blipFill>
        <p:spPr>
          <a:xfrm>
            <a:off x="5172890" y="776546"/>
            <a:ext cx="4207111" cy="3469126"/>
          </a:xfrm>
        </p:spPr>
      </p:pic>
    </p:spTree>
    <p:extLst>
      <p:ext uri="{BB962C8B-B14F-4D97-AF65-F5344CB8AC3E}">
        <p14:creationId xmlns:p14="http://schemas.microsoft.com/office/powerpoint/2010/main" val="4021654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88" y="1043212"/>
            <a:ext cx="4569098" cy="342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49" y="1695577"/>
            <a:ext cx="4497671" cy="252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87824769"/>
              </p:ext>
            </p:extLst>
          </p:nvPr>
        </p:nvGraphicFramePr>
        <p:xfrm>
          <a:off x="2002971" y="719666"/>
          <a:ext cx="8157029" cy="1396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6" b="19329"/>
          <a:stretch/>
        </p:blipFill>
        <p:spPr>
          <a:xfrm>
            <a:off x="2795452" y="4091205"/>
            <a:ext cx="5016137" cy="2090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89" y="3623487"/>
            <a:ext cx="3596639" cy="269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99" y="4156399"/>
            <a:ext cx="2786744" cy="2090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5334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451347"/>
              </p:ext>
            </p:extLst>
          </p:nvPr>
        </p:nvGraphicFramePr>
        <p:xfrm>
          <a:off x="785611" y="734097"/>
          <a:ext cx="10470523" cy="5447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2972">
                  <a:extLst>
                    <a:ext uri="{9D8B030D-6E8A-4147-A177-3AD203B41FA5}">
                      <a16:colId xmlns:a16="http://schemas.microsoft.com/office/drawing/2014/main" val="2428100547"/>
                    </a:ext>
                  </a:extLst>
                </a:gridCol>
                <a:gridCol w="9397551">
                  <a:extLst>
                    <a:ext uri="{9D8B030D-6E8A-4147-A177-3AD203B41FA5}">
                      <a16:colId xmlns:a16="http://schemas.microsoft.com/office/drawing/2014/main" val="1478618677"/>
                    </a:ext>
                  </a:extLst>
                </a:gridCol>
              </a:tblGrid>
              <a:tr h="54477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20" marR="515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kern="18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8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</a:t>
                      </a:r>
                      <a:r>
                        <a:rPr lang="ru-RU" sz="2000" kern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системы гражданско-патриотического воспитания обучающихся МБОУ «Константиновская школа» через интеграцию традиционных и инновационных подходов.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Зарница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https://youtu.be/eufAeuppDcU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 строя и песни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https://youtu.be/e5dhbcK0Cjw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Инсценированная песня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https://youtu.be/JoK1cMmgzy8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Торжественная линейка ко Дню освобождения Симферопольского района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https://youtu.be/4HCLDJwX6fo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Торжественный митинг ко Дню Победы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https://youtu.be/2vPnNXj-n3s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Классные часы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https://youtu.be/sPcR8hKqYqM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«Мы помним»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https://youtu.be/x3EzROKWgB0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Юнармия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https://youtu.be/jsdWH7bdSrQ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20" marR="5152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36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2927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276</TotalTime>
  <Words>347</Words>
  <Application>Microsoft Office PowerPoint</Application>
  <PresentationFormat>Широкоэкранный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Garamond</vt:lpstr>
      <vt:lpstr>Times New Roman</vt:lpstr>
      <vt:lpstr>Натуральные материалы</vt:lpstr>
      <vt:lpstr> </vt:lpstr>
      <vt:lpstr>Современный национальный воспитательный идеал</vt:lpstr>
      <vt:lpstr> Единство духовности, гражданственности и социальной активности личности, осознающей свою нераздельность, неразрывность с Отечеством</vt:lpstr>
      <vt:lpstr>Презентация PowerPoint</vt:lpstr>
      <vt:lpstr>Презентация PowerPoint</vt:lpstr>
      <vt:lpstr>Презентация PowerPoint</vt:lpstr>
      <vt:lpstr>Приоритетное направление системы воспитательной работы школы -</vt:lpstr>
      <vt:lpstr>Презентация PowerPoint</vt:lpstr>
      <vt:lpstr>Презентация PowerPoint</vt:lpstr>
      <vt:lpstr>Приложения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Пользователь</dc:creator>
  <cp:lastModifiedBy>User</cp:lastModifiedBy>
  <cp:revision>38</cp:revision>
  <dcterms:created xsi:type="dcterms:W3CDTF">2021-11-16T18:40:26Z</dcterms:created>
  <dcterms:modified xsi:type="dcterms:W3CDTF">2021-12-02T06:54:20Z</dcterms:modified>
</cp:coreProperties>
</file>