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7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4" autoAdjust="0"/>
    <p:restoredTop sz="94660"/>
  </p:normalViewPr>
  <p:slideViewPr>
    <p:cSldViewPr snapToGrid="0">
      <p:cViewPr>
        <p:scale>
          <a:sx n="52" d="100"/>
          <a:sy n="52" d="100"/>
        </p:scale>
        <p:origin x="-1296" y="-56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1/28/2021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1/28/2021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F4126E2-8E04-410E-8483-10885AC7B04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53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Мастер – класс</a:t>
            </a:r>
            <a:br>
              <a:rPr lang="ru-RU" sz="53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3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«Развитие системного мышления при обучении говорению на уроках иностранного языка»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517CAAC4-66BA-482C-8C2F-BC02CF8BF91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45634" y="4777379"/>
            <a:ext cx="9846365" cy="1623421"/>
          </a:xfrm>
        </p:spPr>
        <p:txBody>
          <a:bodyPr>
            <a:normAutofit/>
          </a:bodyPr>
          <a:lstStyle/>
          <a:p>
            <a:pPr algn="r"/>
            <a:r>
              <a:rPr lang="ru-RU" dirty="0"/>
              <a:t>Сарова А.С. – учитель иностранного языка </a:t>
            </a:r>
          </a:p>
          <a:p>
            <a:pPr algn="r"/>
            <a:r>
              <a:rPr lang="ru-RU" dirty="0"/>
              <a:t>первой категории МБОУ гимназия №33</a:t>
            </a:r>
          </a:p>
          <a:p>
            <a:pPr algn="r"/>
            <a:r>
              <a:rPr lang="ru-RU" dirty="0" err="1"/>
              <a:t>Коткова</a:t>
            </a:r>
            <a:r>
              <a:rPr lang="ru-RU" dirty="0"/>
              <a:t> Е.А. - учитель иностранного языка </a:t>
            </a:r>
          </a:p>
          <a:p>
            <a:pPr algn="r"/>
            <a:r>
              <a:rPr lang="ru-RU" dirty="0"/>
              <a:t>первой категории МБОУ гимназия №33</a:t>
            </a:r>
          </a:p>
        </p:txBody>
      </p:sp>
    </p:spTree>
    <p:extLst>
      <p:ext uri="{BB962C8B-B14F-4D97-AF65-F5344CB8AC3E}">
        <p14:creationId xmlns:p14="http://schemas.microsoft.com/office/powerpoint/2010/main" val="1873422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F2E6CEBF-6E5F-4F50-8744-1D51FA7CA6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" name="Объект 7">
            <a:extLst>
              <a:ext uri="{FF2B5EF4-FFF2-40B4-BE49-F238E27FC236}">
                <a16:creationId xmlns="" xmlns:a16="http://schemas.microsoft.com/office/drawing/2014/main" id="{E7975EB8-C689-42A1-9A6D-DAA7714CA8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3495391">
            <a:off x="7548156" y="4516633"/>
            <a:ext cx="1388753" cy="1271693"/>
          </a:xfrm>
          <a:prstGeom prst="rect">
            <a:avLst/>
          </a:prstGeom>
        </p:spPr>
      </p:pic>
      <p:sp>
        <p:nvSpPr>
          <p:cNvPr id="4" name="Овал 3">
            <a:extLst>
              <a:ext uri="{FF2B5EF4-FFF2-40B4-BE49-F238E27FC236}">
                <a16:creationId xmlns="" xmlns:a16="http://schemas.microsoft.com/office/drawing/2014/main" id="{EB9C4E12-ACE4-4598-B4E1-0DF6964692D4}"/>
              </a:ext>
            </a:extLst>
          </p:cNvPr>
          <p:cNvSpPr/>
          <p:nvPr/>
        </p:nvSpPr>
        <p:spPr>
          <a:xfrm>
            <a:off x="4619949" y="2111750"/>
            <a:ext cx="3366053" cy="281940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/>
              <a:t>Характеристики иностранного языка</a:t>
            </a:r>
          </a:p>
        </p:txBody>
      </p:sp>
      <p:sp>
        <p:nvSpPr>
          <p:cNvPr id="7" name="Стрелка: вправо 6">
            <a:extLst>
              <a:ext uri="{FF2B5EF4-FFF2-40B4-BE49-F238E27FC236}">
                <a16:creationId xmlns="" xmlns:a16="http://schemas.microsoft.com/office/drawing/2014/main" id="{FE122683-D703-40B2-B423-6B01C56602FD}"/>
              </a:ext>
            </a:extLst>
          </p:cNvPr>
          <p:cNvSpPr/>
          <p:nvPr/>
        </p:nvSpPr>
        <p:spPr>
          <a:xfrm rot="19332431">
            <a:off x="7516456" y="1298176"/>
            <a:ext cx="1462796" cy="10881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303003C5-699A-4F68-8C4C-DF969287D0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5864436">
            <a:off x="4018161" y="1143192"/>
            <a:ext cx="1227306" cy="1123855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84E84C49-7C15-4FB1-B3B1-20DB061FBB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2854263">
            <a:off x="3012612" y="2833829"/>
            <a:ext cx="1372670" cy="1256966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8D18080E-84D8-4172-A584-02515407B3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484181">
            <a:off x="3788289" y="4614273"/>
            <a:ext cx="1371516" cy="1255909"/>
          </a:xfrm>
          <a:prstGeom prst="rect">
            <a:avLst/>
          </a:prstGeom>
        </p:spPr>
      </p:pic>
      <p:sp>
        <p:nvSpPr>
          <p:cNvPr id="12" name="Прямоугольник: скругленные углы 11">
            <a:extLst>
              <a:ext uri="{FF2B5EF4-FFF2-40B4-BE49-F238E27FC236}">
                <a16:creationId xmlns="" xmlns:a16="http://schemas.microsoft.com/office/drawing/2014/main" id="{7666294E-AF31-4024-907C-0B57350021D0}"/>
              </a:ext>
            </a:extLst>
          </p:cNvPr>
          <p:cNvSpPr/>
          <p:nvPr/>
        </p:nvSpPr>
        <p:spPr>
          <a:xfrm>
            <a:off x="1625638" y="212217"/>
            <a:ext cx="2208621" cy="163001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Открытость для разнообразных проблем человеческого бытия</a:t>
            </a:r>
          </a:p>
        </p:txBody>
      </p:sp>
      <p:sp>
        <p:nvSpPr>
          <p:cNvPr id="17" name="Прямоугольник: скругленные углы 16">
            <a:extLst>
              <a:ext uri="{FF2B5EF4-FFF2-40B4-BE49-F238E27FC236}">
                <a16:creationId xmlns="" xmlns:a16="http://schemas.microsoft.com/office/drawing/2014/main" id="{9A8C5ECB-50B9-4892-9AB1-4EE745FF41FF}"/>
              </a:ext>
            </a:extLst>
          </p:cNvPr>
          <p:cNvSpPr/>
          <p:nvPr/>
        </p:nvSpPr>
        <p:spPr>
          <a:xfrm>
            <a:off x="161957" y="2697181"/>
            <a:ext cx="2567992" cy="15302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интегрированность</a:t>
            </a:r>
          </a:p>
        </p:txBody>
      </p:sp>
      <p:sp>
        <p:nvSpPr>
          <p:cNvPr id="18" name="Прямоугольник: скругленные углы 17">
            <a:extLst>
              <a:ext uri="{FF2B5EF4-FFF2-40B4-BE49-F238E27FC236}">
                <a16:creationId xmlns="" xmlns:a16="http://schemas.microsoft.com/office/drawing/2014/main" id="{ED4A5E23-F70C-4136-962F-D7F6BB9DE28B}"/>
              </a:ext>
            </a:extLst>
          </p:cNvPr>
          <p:cNvSpPr/>
          <p:nvPr/>
        </p:nvSpPr>
        <p:spPr>
          <a:xfrm>
            <a:off x="887943" y="5516582"/>
            <a:ext cx="2642949" cy="128089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Коммуникативность </a:t>
            </a:r>
          </a:p>
        </p:txBody>
      </p:sp>
      <p:sp>
        <p:nvSpPr>
          <p:cNvPr id="19" name="Прямоугольник: скругленные углы 18">
            <a:extLst>
              <a:ext uri="{FF2B5EF4-FFF2-40B4-BE49-F238E27FC236}">
                <a16:creationId xmlns="" xmlns:a16="http://schemas.microsoft.com/office/drawing/2014/main" id="{54F1E0BB-8DC2-4900-BEC3-0CC26DFAA33F}"/>
              </a:ext>
            </a:extLst>
          </p:cNvPr>
          <p:cNvSpPr/>
          <p:nvPr/>
        </p:nvSpPr>
        <p:spPr>
          <a:xfrm>
            <a:off x="9311971" y="516827"/>
            <a:ext cx="2535010" cy="15412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Развитие мыслительных операций</a:t>
            </a:r>
          </a:p>
        </p:txBody>
      </p:sp>
      <p:sp>
        <p:nvSpPr>
          <p:cNvPr id="20" name="Прямоугольник: скругленные углы 19">
            <a:extLst>
              <a:ext uri="{FF2B5EF4-FFF2-40B4-BE49-F238E27FC236}">
                <a16:creationId xmlns="" xmlns:a16="http://schemas.microsoft.com/office/drawing/2014/main" id="{802B88D4-8C2B-4DDC-BB03-3910B891355B}"/>
              </a:ext>
            </a:extLst>
          </p:cNvPr>
          <p:cNvSpPr/>
          <p:nvPr/>
        </p:nvSpPr>
        <p:spPr>
          <a:xfrm>
            <a:off x="9295991" y="4770783"/>
            <a:ext cx="2642949" cy="146310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Помогает увидеть особенности восприятия мира</a:t>
            </a:r>
          </a:p>
        </p:txBody>
      </p:sp>
    </p:spTree>
    <p:extLst>
      <p:ext uri="{BB962C8B-B14F-4D97-AF65-F5344CB8AC3E}">
        <p14:creationId xmlns:p14="http://schemas.microsoft.com/office/powerpoint/2010/main" val="2518426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6D0AA31-D4C2-4321-BB68-D8F56AB61C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b="1" dirty="0">
                <a:latin typeface="Times New Roman" pitchFamily="18" charset="0"/>
                <a:cs typeface="Times New Roman" pitchFamily="18" charset="0"/>
              </a:rPr>
              <a:t>А что же применяем мы?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="" xmlns:a16="http://schemas.microsoft.com/office/drawing/2014/main" id="{E36EF242-8630-4F37-B52F-06F376950C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27443" y="1905000"/>
            <a:ext cx="5542259" cy="4310646"/>
          </a:xfrm>
        </p:spPr>
      </p:pic>
    </p:spTree>
    <p:extLst>
      <p:ext uri="{BB962C8B-B14F-4D97-AF65-F5344CB8AC3E}">
        <p14:creationId xmlns:p14="http://schemas.microsoft.com/office/powerpoint/2010/main" val="362465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6FF370F-D9E1-4BAF-849D-D1888E1BE3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0403" y="239797"/>
            <a:ext cx="8911687" cy="1280890"/>
          </a:xfrm>
        </p:spPr>
        <p:txBody>
          <a:bodyPr>
            <a:normAutofit/>
          </a:bodyPr>
          <a:lstStyle/>
          <a:p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Приём </a:t>
            </a:r>
            <a:r>
              <a:rPr lang="ru-RU" sz="5400" b="1" dirty="0">
                <a:latin typeface="Times New Roman" pitchFamily="18" charset="0"/>
                <a:cs typeface="Times New Roman" pitchFamily="18" charset="0"/>
              </a:rPr>
              <a:t>«Загадки»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="" xmlns:a16="http://schemas.microsoft.com/office/drawing/2014/main" id="{DCE60AAD-378E-471B-AC45-95D9BB4DEF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13233" y="1099093"/>
            <a:ext cx="10499962" cy="5905211"/>
          </a:xfrm>
        </p:spPr>
      </p:pic>
    </p:spTree>
    <p:extLst>
      <p:ext uri="{BB962C8B-B14F-4D97-AF65-F5344CB8AC3E}">
        <p14:creationId xmlns:p14="http://schemas.microsoft.com/office/powerpoint/2010/main" val="4253597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185B1D8-E315-47E2-B8B0-2BCFF72DDC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037" y="2102270"/>
            <a:ext cx="8911687" cy="1280890"/>
          </a:xfrm>
        </p:spPr>
        <p:txBody>
          <a:bodyPr>
            <a:noAutofit/>
          </a:bodyPr>
          <a:lstStyle/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Приём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>
                <a:latin typeface="Times New Roman" pitchFamily="18" charset="0"/>
                <a:cs typeface="Times New Roman" pitchFamily="18" charset="0"/>
              </a:rPr>
            </a:b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 «Системный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000" dirty="0">
                <a:latin typeface="Times New Roman" pitchFamily="18" charset="0"/>
                <a:cs typeface="Times New Roman" pitchFamily="18" charset="0"/>
              </a:rPr>
            </a:b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 лифт»</a:t>
            </a:r>
          </a:p>
        </p:txBody>
      </p:sp>
      <p:graphicFrame>
        <p:nvGraphicFramePr>
          <p:cNvPr id="35" name="Таблица 35">
            <a:extLst>
              <a:ext uri="{FF2B5EF4-FFF2-40B4-BE49-F238E27FC236}">
                <a16:creationId xmlns="" xmlns:a16="http://schemas.microsoft.com/office/drawing/2014/main" id="{C80FC04A-FAA3-4F10-A2D7-5639560790F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09284513"/>
              </p:ext>
            </p:extLst>
          </p:nvPr>
        </p:nvGraphicFramePr>
        <p:xfrm>
          <a:off x="3485321" y="2102270"/>
          <a:ext cx="8019292" cy="46358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09646">
                  <a:extLst>
                    <a:ext uri="{9D8B030D-6E8A-4147-A177-3AD203B41FA5}">
                      <a16:colId xmlns="" xmlns:a16="http://schemas.microsoft.com/office/drawing/2014/main" val="1779992421"/>
                    </a:ext>
                  </a:extLst>
                </a:gridCol>
                <a:gridCol w="4009646">
                  <a:extLst>
                    <a:ext uri="{9D8B030D-6E8A-4147-A177-3AD203B41FA5}">
                      <a16:colId xmlns="" xmlns:a16="http://schemas.microsoft.com/office/drawing/2014/main" val="293549515"/>
                    </a:ext>
                  </a:extLst>
                </a:gridCol>
              </a:tblGrid>
              <a:tr h="1226075">
                <a:tc>
                  <a:txBody>
                    <a:bodyPr/>
                    <a:lstStyle/>
                    <a:p>
                      <a:r>
                        <a:rPr lang="en-US" sz="2000" b="0" dirty="0"/>
                        <a:t>1</a:t>
                      </a:r>
                      <a:r>
                        <a:rPr lang="en-US" sz="2000" b="0" dirty="0" smtClean="0"/>
                        <a:t>. </a:t>
                      </a:r>
                      <a:r>
                        <a:rPr lang="de-DE" sz="2000" b="0" dirty="0" smtClean="0"/>
                        <a:t>F</a:t>
                      </a:r>
                      <a:r>
                        <a:rPr lang="en-US" sz="2000" b="0" dirty="0" err="1" smtClean="0"/>
                        <a:t>unctional</a:t>
                      </a:r>
                      <a:r>
                        <a:rPr lang="en-US" sz="2000" b="0" dirty="0" smtClean="0"/>
                        <a:t> </a:t>
                      </a:r>
                      <a:r>
                        <a:rPr lang="en-US" sz="2000" b="0" dirty="0"/>
                        <a:t>using of this thing.</a:t>
                      </a:r>
                    </a:p>
                    <a:p>
                      <a:r>
                        <a:rPr lang="en-US" sz="2000" b="0" dirty="0"/>
                        <a:t>(What is the thing used for?)</a:t>
                      </a:r>
                      <a:endParaRPr lang="ru-RU" sz="2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0" dirty="0" smtClean="0"/>
                        <a:t>Apple tree</a:t>
                      </a:r>
                      <a:endParaRPr lang="ru-RU" sz="2000" b="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588578035"/>
                  </a:ext>
                </a:extLst>
              </a:tr>
              <a:tr h="1972525">
                <a:tc>
                  <a:txBody>
                    <a:bodyPr/>
                    <a:lstStyle/>
                    <a:p>
                      <a:r>
                        <a:rPr lang="en-US" sz="2400" dirty="0"/>
                        <a:t>2. The thing.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382696500"/>
                  </a:ext>
                </a:extLst>
              </a:tr>
              <a:tr h="1437260">
                <a:tc>
                  <a:txBody>
                    <a:bodyPr/>
                    <a:lstStyle/>
                    <a:p>
                      <a:r>
                        <a:rPr lang="en-US" sz="2000" dirty="0"/>
                        <a:t>3. This thing is made from… 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Bones, peel …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985489712"/>
                  </a:ext>
                </a:extLst>
              </a:tr>
            </a:tbl>
          </a:graphicData>
        </a:graphic>
      </p:graphicFrame>
      <p:sp>
        <p:nvSpPr>
          <p:cNvPr id="36" name="Равнобедренный треугольник 35">
            <a:extLst>
              <a:ext uri="{FF2B5EF4-FFF2-40B4-BE49-F238E27FC236}">
                <a16:creationId xmlns="" xmlns:a16="http://schemas.microsoft.com/office/drawing/2014/main" id="{B97D03B4-B55D-45F3-8311-013BD8B1F01C}"/>
              </a:ext>
            </a:extLst>
          </p:cNvPr>
          <p:cNvSpPr/>
          <p:nvPr/>
        </p:nvSpPr>
        <p:spPr>
          <a:xfrm>
            <a:off x="3481608" y="119270"/>
            <a:ext cx="8019292" cy="19830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dirty="0"/>
              <a:t>Complete the box, please</a:t>
            </a:r>
            <a:endParaRPr lang="ru-RU" sz="3000" dirty="0"/>
          </a:p>
        </p:txBody>
      </p:sp>
      <p:pic>
        <p:nvPicPr>
          <p:cNvPr id="38" name="Рисунок 37">
            <a:extLst>
              <a:ext uri="{FF2B5EF4-FFF2-40B4-BE49-F238E27FC236}">
                <a16:creationId xmlns="" xmlns:a16="http://schemas.microsoft.com/office/drawing/2014/main" id="{28DE1466-A84D-4C55-A843-76AEA77B78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91254" y="3273286"/>
            <a:ext cx="2938207" cy="1982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787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AF01F7D-4AFA-4A8B-961B-1D0B216673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80313" y="331502"/>
            <a:ext cx="8911687" cy="1280890"/>
          </a:xfrm>
        </p:spPr>
        <p:txBody>
          <a:bodyPr>
            <a:normAutofit/>
          </a:bodyPr>
          <a:lstStyle/>
          <a:p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Работа в группах 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="" xmlns:a16="http://schemas.microsoft.com/office/drawing/2014/main" id="{060AD61C-87F9-42D8-AA63-B06F5F0A88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1721" y="708659"/>
            <a:ext cx="2746115" cy="2575559"/>
          </a:xfrm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FDF18244-17EF-4B5A-B0DC-949F9005ED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721" y="3861815"/>
            <a:ext cx="2874983" cy="2667001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913632" y="2822445"/>
            <a:ext cx="760780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de-DE" sz="3200" dirty="0" smtClean="0">
                <a:latin typeface="Times New Roman" pitchFamily="18" charset="0"/>
                <a:cs typeface="Times New Roman" pitchFamily="18" charset="0"/>
              </a:rPr>
              <a:t>Welcher Charakter könnte sich hinter dem Aussehen verstecken?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de-DE" sz="3200" dirty="0" smtClean="0">
                <a:latin typeface="Times New Roman" pitchFamily="18" charset="0"/>
                <a:cs typeface="Times New Roman" pitchFamily="18" charset="0"/>
              </a:rPr>
              <a:t>Wer </a:t>
            </a:r>
            <a:r>
              <a:rPr lang="de-DE" sz="3200" dirty="0">
                <a:latin typeface="Times New Roman" pitchFamily="18" charset="0"/>
                <a:cs typeface="Times New Roman" pitchFamily="18" charset="0"/>
              </a:rPr>
              <a:t>ist er von Beruf? Und begründen Sie.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de-DE" sz="3200" dirty="0">
                <a:latin typeface="Times New Roman" pitchFamily="18" charset="0"/>
                <a:cs typeface="Times New Roman" pitchFamily="18" charset="0"/>
              </a:rPr>
              <a:t>Wo ist dieser Mann?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de-DE" sz="3200" dirty="0">
                <a:latin typeface="Times New Roman" pitchFamily="18" charset="0"/>
                <a:cs typeface="Times New Roman" pitchFamily="18" charset="0"/>
              </a:rPr>
              <a:t>Wie ist er angezogen?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de-DE" sz="3200" dirty="0">
                <a:latin typeface="Times New Roman" pitchFamily="18" charset="0"/>
                <a:cs typeface="Times New Roman" pitchFamily="18" charset="0"/>
              </a:rPr>
              <a:t>Wie finden Sie ihn</a:t>
            </a:r>
            <a:r>
              <a:rPr lang="de-DE" sz="32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de-DE" sz="3200" dirty="0" smtClean="0">
                <a:latin typeface="Times New Roman" pitchFamily="18" charset="0"/>
                <a:cs typeface="Times New Roman" pitchFamily="18" charset="0"/>
              </a:rPr>
              <a:t>Wer ist das?</a:t>
            </a:r>
            <a:endParaRPr lang="de-DE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6560" y="1463041"/>
            <a:ext cx="6217919" cy="13594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71721" y="3677149"/>
            <a:ext cx="23791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Карл </a:t>
            </a:r>
            <a:r>
              <a:rPr lang="ru-RU" dirty="0" err="1"/>
              <a:t>Лагерфельд</a:t>
            </a:r>
            <a:r>
              <a:rPr lang="ru-RU" dirty="0"/>
              <a:t>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71721" y="482846"/>
            <a:ext cx="26308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err="1"/>
              <a:t>Райнхольд</a:t>
            </a:r>
            <a:r>
              <a:rPr lang="ru-RU" dirty="0"/>
              <a:t> </a:t>
            </a:r>
            <a:r>
              <a:rPr lang="ru-RU" dirty="0" err="1"/>
              <a:t>Месснер</a:t>
            </a:r>
            <a:r>
              <a:rPr lang="ru-R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07980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A087D47-CC93-4AC3-90FE-C5895FC442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6217" y="222070"/>
            <a:ext cx="5848395" cy="927462"/>
          </a:xfrm>
        </p:spPr>
        <p:txBody>
          <a:bodyPr>
            <a:noAutofit/>
          </a:bodyPr>
          <a:lstStyle/>
          <a:p>
            <a:pPr algn="ctr"/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Приём </a:t>
            </a:r>
            <a:br>
              <a:rPr lang="ru-RU" sz="4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«Живые картины»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Объект 10">
            <a:extLst>
              <a:ext uri="{FF2B5EF4-FFF2-40B4-BE49-F238E27FC236}">
                <a16:creationId xmlns="" xmlns:a16="http://schemas.microsoft.com/office/drawing/2014/main" id="{584E310C-59B4-424B-BC5A-80EFA1EC24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68112" y="2139696"/>
            <a:ext cx="6723888" cy="4224528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60000"/>
              </a:lnSpc>
            </a:pPr>
            <a:r>
              <a:rPr lang="de-DE" sz="4500" dirty="0" smtClean="0">
                <a:latin typeface="Times New Roman" pitchFamily="18" charset="0"/>
                <a:cs typeface="Times New Roman" pitchFamily="18" charset="0"/>
              </a:rPr>
              <a:t>Betrachten Sie, bitte, die Situation. </a:t>
            </a:r>
          </a:p>
          <a:p>
            <a:pPr>
              <a:lnSpc>
                <a:spcPct val="160000"/>
              </a:lnSpc>
            </a:pPr>
            <a:r>
              <a:rPr lang="de-DE" sz="4500" dirty="0" smtClean="0">
                <a:latin typeface="Times New Roman" pitchFamily="18" charset="0"/>
                <a:cs typeface="Times New Roman" pitchFamily="18" charset="0"/>
              </a:rPr>
              <a:t>Bitte erklären Sie, wo es ist, was passiert, was die </a:t>
            </a:r>
            <a:r>
              <a:rPr lang="de-DE" sz="4500" dirty="0" smtClean="0">
                <a:latin typeface="Times New Roman" pitchFamily="18" charset="0"/>
                <a:cs typeface="Times New Roman" pitchFamily="18" charset="0"/>
              </a:rPr>
              <a:t>Person</a:t>
            </a:r>
            <a:r>
              <a:rPr lang="en-US" sz="4500" dirty="0" smtClean="0">
                <a:latin typeface="Times New Roman" pitchFamily="18" charset="0"/>
                <a:cs typeface="Times New Roman" pitchFamily="18" charset="0"/>
              </a:rPr>
              <a:t>en</a:t>
            </a:r>
            <a:r>
              <a:rPr lang="de-DE" sz="4500" dirty="0" smtClean="0">
                <a:latin typeface="Times New Roman" pitchFamily="18" charset="0"/>
                <a:cs typeface="Times New Roman" pitchFamily="18" charset="0"/>
              </a:rPr>
              <a:t> sagen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? </a:t>
            </a:r>
            <a:endParaRPr lang="de-DE" sz="4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60000"/>
              </a:lnSpc>
            </a:pPr>
            <a:r>
              <a:rPr lang="de-DE" sz="4500" dirty="0" smtClean="0">
                <a:latin typeface="Times New Roman" pitchFamily="18" charset="0"/>
                <a:cs typeface="Times New Roman" pitchFamily="18" charset="0"/>
              </a:rPr>
              <a:t>Versuchen Sie, bitte, das Bild zu beleben.</a:t>
            </a:r>
          </a:p>
          <a:p>
            <a:pPr>
              <a:buNone/>
            </a:pPr>
            <a:endParaRPr lang="de-DE" sz="2800" dirty="0" smtClean="0"/>
          </a:p>
        </p:txBody>
      </p:sp>
      <p:pic>
        <p:nvPicPr>
          <p:cNvPr id="13" name="Рисунок 12">
            <a:extLst>
              <a:ext uri="{FF2B5EF4-FFF2-40B4-BE49-F238E27FC236}">
                <a16:creationId xmlns="" xmlns:a16="http://schemas.microsoft.com/office/drawing/2014/main" id="{26297E7B-6D5E-446F-9DC3-1E522B78D2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476" y="265043"/>
            <a:ext cx="4944718" cy="6592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154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4CF9E40-773F-4B48-92CB-49B8E64E43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37760" y="294926"/>
            <a:ext cx="7254240" cy="1280890"/>
          </a:xfrm>
        </p:spPr>
        <p:txBody>
          <a:bodyPr>
            <a:normAutofit/>
          </a:bodyPr>
          <a:lstStyle/>
          <a:p>
            <a:pPr algn="ctr"/>
            <a:r>
              <a:rPr lang="ru-RU" sz="6600" dirty="0" smtClean="0">
                <a:latin typeface="Times New Roman" pitchFamily="18" charset="0"/>
                <a:cs typeface="Times New Roman" pitchFamily="18" charset="0"/>
              </a:rPr>
              <a:t>Приём «Теремок»</a:t>
            </a:r>
            <a:endParaRPr lang="ru-RU" sz="6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552" y="867562"/>
            <a:ext cx="4261103" cy="5825846"/>
          </a:xfrm>
        </p:spPr>
      </p:pic>
      <p:pic>
        <p:nvPicPr>
          <p:cNvPr id="10" name="Объект 9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1264" y="2016114"/>
            <a:ext cx="5928361" cy="4469610"/>
          </a:xfrm>
        </p:spPr>
      </p:pic>
      <p:pic>
        <p:nvPicPr>
          <p:cNvPr id="2050" name="Picture 2" descr="C:\Users\311\Downloads\pencil-sharpener-cartoon_33070-91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4420" y="5190743"/>
            <a:ext cx="1219581" cy="1219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3312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29500" y="630206"/>
            <a:ext cx="8911687" cy="128089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774781" y="2020824"/>
            <a:ext cx="3992732" cy="57626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353" y="688810"/>
            <a:ext cx="4119228" cy="5817019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391" y="4466590"/>
            <a:ext cx="1678178" cy="1678178"/>
          </a:xfrm>
        </p:spPr>
      </p:pic>
      <p:pic>
        <p:nvPicPr>
          <p:cNvPr id="3074" name="Picture 2" descr="C:\Users\311\Desktop\111-1118237_yellow-cartoon-ruler-ruler-cartoon-png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1314" y="475488"/>
            <a:ext cx="1623822" cy="3090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Овал 8"/>
          <p:cNvSpPr/>
          <p:nvPr/>
        </p:nvSpPr>
        <p:spPr>
          <a:xfrm>
            <a:off x="4370832" y="4133088"/>
            <a:ext cx="3877056" cy="2322576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Come to me </a:t>
            </a:r>
          </a:p>
          <a:p>
            <a:pPr algn="ctr"/>
            <a:r>
              <a:rPr lang="en-US" dirty="0" smtClean="0">
                <a:solidFill>
                  <a:schemeClr val="tx1"/>
                </a:solidFill>
              </a:rPr>
              <a:t>if you answer my questions.</a:t>
            </a:r>
          </a:p>
          <a:p>
            <a:pPr marL="342900" indent="-342900" algn="ctr">
              <a:buAutoNum type="arabicPeriod"/>
            </a:pPr>
            <a:r>
              <a:rPr lang="en-US" dirty="0" smtClean="0">
                <a:solidFill>
                  <a:schemeClr val="tx1"/>
                </a:solidFill>
              </a:rPr>
              <a:t>What have we got in common?</a:t>
            </a:r>
          </a:p>
          <a:p>
            <a:pPr marL="342900" indent="-342900" algn="ctr">
              <a:buAutoNum type="arabicPeriod"/>
            </a:pPr>
            <a:r>
              <a:rPr lang="en-US" dirty="0" smtClean="0">
                <a:solidFill>
                  <a:schemeClr val="tx1"/>
                </a:solidFill>
              </a:rPr>
              <a:t>What differences have we got?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5691378" y="786384"/>
            <a:ext cx="3767328" cy="2779776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I’m made from  plastic like you</a:t>
            </a:r>
          </a:p>
          <a:p>
            <a:pPr algn="ctr"/>
            <a:r>
              <a:rPr lang="en-US" dirty="0" smtClean="0">
                <a:solidFill>
                  <a:schemeClr val="tx1"/>
                </a:solidFill>
              </a:rPr>
              <a:t>And I’m longer than you.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0878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C27E556-7A06-42C5-9B2E-6548AEEEF2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6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076E2BB8-DA30-461E-A804-B4ED847831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94396" y="1152144"/>
            <a:ext cx="10297604" cy="5380870"/>
          </a:xfrm>
        </p:spPr>
        <p:txBody>
          <a:bodyPr>
            <a:normAutofit/>
          </a:bodyPr>
          <a:lstStyle/>
          <a:p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Игра «Маша –растеряша»</a:t>
            </a:r>
          </a:p>
          <a:p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Работа с видеофильмами</a:t>
            </a:r>
          </a:p>
          <a:p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Игра «Битва титанов»</a:t>
            </a:r>
          </a:p>
          <a:p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Игра – дискуссия «за круглым столом»</a:t>
            </a:r>
            <a:endParaRPr lang="en-US" sz="4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4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smtClean="0">
                <a:latin typeface="Times New Roman" pitchFamily="18" charset="0"/>
                <a:cs typeface="Times New Roman" pitchFamily="18" charset="0"/>
              </a:rPr>
              <a:t>Mind map </a:t>
            </a:r>
            <a:endParaRPr lang="ru-RU" sz="4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75762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956E4B79-E058-4815-880E-E154F4AEB4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8800" b="1" dirty="0" smtClean="0"/>
              <a:t>Спасибо за внимание!</a:t>
            </a:r>
            <a:endParaRPr lang="ru-RU" sz="8800" b="1" dirty="0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4C0D867D-2F2B-45AA-A6C6-2E6E549F19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40414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400</TotalTime>
  <Words>249</Words>
  <Application>Microsoft Office PowerPoint</Application>
  <PresentationFormat>Произвольный</PresentationFormat>
  <Paragraphs>48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Легкий дым</vt:lpstr>
      <vt:lpstr>Мастер – класс  «Развитие системного мышления при обучении говорению на уроках иностранного языка»</vt:lpstr>
      <vt:lpstr>Презентация PowerPoint</vt:lpstr>
      <vt:lpstr>А что же применяем мы?</vt:lpstr>
      <vt:lpstr>Приём «Загадки»</vt:lpstr>
      <vt:lpstr>Приём  «Системный  лифт»</vt:lpstr>
      <vt:lpstr>Работа в группах </vt:lpstr>
      <vt:lpstr>Приём  «Живые картины»</vt:lpstr>
      <vt:lpstr>Приём «Теремок»</vt:lpstr>
      <vt:lpstr>Презентация PowerPoint</vt:lpstr>
      <vt:lpstr> 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Развитие системного мышления при обучении говорению на уроках иностранного языка</dc:title>
  <dc:creator>hp</dc:creator>
  <cp:lastModifiedBy>311</cp:lastModifiedBy>
  <cp:revision>53</cp:revision>
  <dcterms:created xsi:type="dcterms:W3CDTF">2021-01-27T18:46:09Z</dcterms:created>
  <dcterms:modified xsi:type="dcterms:W3CDTF">2021-01-28T08:36:27Z</dcterms:modified>
</cp:coreProperties>
</file>