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6" r:id="rId2"/>
    <p:sldId id="275" r:id="rId3"/>
    <p:sldId id="282" r:id="rId4"/>
    <p:sldId id="283" r:id="rId5"/>
    <p:sldId id="274" r:id="rId6"/>
    <p:sldId id="278" r:id="rId7"/>
    <p:sldId id="257" r:id="rId8"/>
    <p:sldId id="271" r:id="rId9"/>
    <p:sldId id="258" r:id="rId10"/>
    <p:sldId id="280" r:id="rId11"/>
    <p:sldId id="281" r:id="rId12"/>
    <p:sldId id="279" r:id="rId13"/>
    <p:sldId id="260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70E2146-964E-4AB3-B9FB-4048B46598B1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98030CF-9977-422F-B14A-4D34609D39C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idorenko-vladim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3"/>
          <p:cNvGrpSpPr>
            <a:grpSpLocks/>
          </p:cNvGrpSpPr>
          <p:nvPr/>
        </p:nvGrpSpPr>
        <p:grpSpPr bwMode="auto">
          <a:xfrm>
            <a:off x="7134299" y="290718"/>
            <a:ext cx="1744662" cy="1857527"/>
            <a:chOff x="107466231" y="105831961"/>
            <a:chExt cx="1501541" cy="1414913"/>
          </a:xfrm>
        </p:grpSpPr>
        <p:sp>
          <p:nvSpPr>
            <p:cNvPr id="10243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0244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10245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0246" name="Picture 7" descr="pelikan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07504" y="371700"/>
            <a:ext cx="715930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 dirty="0" smtClean="0"/>
              <a:t>Муниципальный этап Всероссийского</a:t>
            </a:r>
          </a:p>
          <a:p>
            <a:pPr algn="ctr" eaLnBrk="1" hangingPunct="1"/>
            <a:r>
              <a:rPr lang="ru-RU" altLang="ru-RU" sz="2000" b="1" dirty="0" smtClean="0"/>
              <a:t>конкурса </a:t>
            </a:r>
            <a:r>
              <a:rPr lang="ru-RU" altLang="ru-RU" sz="2400" b="1" i="1" dirty="0" smtClean="0"/>
              <a:t>«Учитель года России – 2025»</a:t>
            </a:r>
            <a:endParaRPr lang="ru-RU" altLang="ru-RU" sz="2400" b="1" i="1" dirty="0"/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850733" y="1563470"/>
            <a:ext cx="55499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600" b="1" dirty="0"/>
              <a:t>Муниципальное общеобразовательное учреждение </a:t>
            </a:r>
          </a:p>
          <a:p>
            <a:pPr algn="ctr" eaLnBrk="1" hangingPunct="1"/>
            <a:r>
              <a:rPr lang="ru-RU" altLang="ru-RU" sz="1600" b="1" dirty="0" smtClean="0"/>
              <a:t>«СОШ № 14» </a:t>
            </a:r>
            <a:r>
              <a:rPr lang="ru-RU" altLang="ru-RU" sz="1600" b="1" dirty="0"/>
              <a:t>г. Воркуты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3996038" y="3284985"/>
            <a:ext cx="5040457" cy="180020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chemeClr val="tx1"/>
                </a:solidFill>
              </a:rPr>
              <a:t>Сидоренко Владимир Александрович</a:t>
            </a:r>
            <a:r>
              <a:rPr lang="ru-RU" sz="1800" b="1" i="1" dirty="0" smtClean="0">
                <a:solidFill>
                  <a:srgbClr val="002060"/>
                </a:solidFill>
              </a:rPr>
              <a:t>,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4166675" y="5142624"/>
            <a:ext cx="48641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eaLnBrk="1" hangingPunct="1">
              <a:buNone/>
            </a:pPr>
            <a:r>
              <a:rPr lang="ru-RU" altLang="ru-RU" sz="1800" b="1" i="1" dirty="0" smtClean="0">
                <a:latin typeface="+mj-lt"/>
              </a:rPr>
              <a:t>учитель физической культуры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66674" y="2427171"/>
            <a:ext cx="4314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Номинация: 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«Мастер» </a:t>
            </a:r>
            <a:endParaRPr lang="ru-RU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3" descr="G:\KSnXSlgiT2Q - копия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94190"/>
            <a:ext cx="2812231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163745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4725144"/>
            <a:ext cx="7632848" cy="115212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Прикладная физкультура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6" y="764704"/>
            <a:ext cx="9073825" cy="3312368"/>
          </a:xfrm>
        </p:spPr>
      </p:pic>
    </p:spTree>
    <p:extLst>
      <p:ext uri="{BB962C8B-B14F-4D97-AF65-F5344CB8AC3E}">
        <p14:creationId xmlns:p14="http://schemas.microsoft.com/office/powerpoint/2010/main" val="268465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685801"/>
            <a:ext cx="8424936" cy="5623519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3200" dirty="0">
                <a:effectLst/>
              </a:rPr>
              <a:t>Узкое понимание «</a:t>
            </a:r>
            <a:r>
              <a:rPr lang="ru-RU" sz="3200" dirty="0" err="1">
                <a:effectLst/>
              </a:rPr>
              <a:t>прикладности</a:t>
            </a:r>
            <a:r>
              <a:rPr lang="ru-RU" sz="3200" dirty="0">
                <a:effectLst/>
              </a:rPr>
              <a:t>» физической культуры возникло как отражение практики избирательно направленного использования определенных ее факторов в процессе специальной подготовки к избранной профессиональной деятельности </a:t>
            </a:r>
            <a:r>
              <a:rPr lang="ru-RU" sz="3200" dirty="0" smtClean="0">
                <a:effectLst/>
              </a:rPr>
              <a:t>- что </a:t>
            </a:r>
            <a:r>
              <a:rPr lang="ru-RU" sz="3200" dirty="0">
                <a:effectLst/>
              </a:rPr>
              <a:t>получило название «профессионально-прикладная физическая подготовка</a:t>
            </a:r>
            <a:r>
              <a:rPr lang="ru-RU" sz="3200" dirty="0" smtClean="0">
                <a:effectLst/>
              </a:rPr>
              <a:t>».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7070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12968" cy="6480719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400" b="1" dirty="0" smtClean="0">
                <a:effectLst/>
              </a:rPr>
              <a:t>Задачи профессионально-прикладной </a:t>
            </a:r>
            <a:r>
              <a:rPr lang="ru-RU" sz="2400" b="1" dirty="0">
                <a:effectLst/>
              </a:rPr>
              <a:t>физической </a:t>
            </a:r>
            <a:r>
              <a:rPr lang="ru-RU" sz="2400" b="1" dirty="0" smtClean="0">
                <a:effectLst/>
              </a:rPr>
              <a:t>культуры:</a:t>
            </a:r>
            <a:endParaRPr lang="ru-RU" sz="2400" b="1" dirty="0">
              <a:effectLst/>
            </a:endParaRPr>
          </a:p>
          <a:p>
            <a:pPr marL="18288" indent="0">
              <a:buNone/>
            </a:pPr>
            <a:r>
              <a:rPr lang="ru-RU" sz="2400" dirty="0">
                <a:effectLst/>
              </a:rPr>
              <a:t>- подготовка к труду;</a:t>
            </a:r>
          </a:p>
          <a:p>
            <a:pPr marL="18288" indent="0">
              <a:buNone/>
            </a:pPr>
            <a:r>
              <a:rPr lang="ru-RU" sz="2400" dirty="0">
                <a:effectLst/>
              </a:rPr>
              <a:t>- восстановление работоспособности во время работы и по ее окончании;</a:t>
            </a:r>
          </a:p>
          <a:p>
            <a:pPr marL="18288" indent="0">
              <a:buNone/>
            </a:pPr>
            <a:r>
              <a:rPr lang="ru-RU" sz="2400" dirty="0">
                <a:effectLst/>
              </a:rPr>
              <a:t>- профилактика возможных влияний неблагоприятных факторов труда;</a:t>
            </a:r>
          </a:p>
          <a:p>
            <a:pPr marL="18288" indent="0">
              <a:buNone/>
            </a:pPr>
            <a:r>
              <a:rPr lang="ru-RU" sz="2400" dirty="0">
                <a:effectLst/>
              </a:rPr>
              <a:t>- формирование сознательного и творческого </a:t>
            </a:r>
            <a:r>
              <a:rPr lang="ru-RU" sz="2400" dirty="0" smtClean="0">
                <a:effectLst/>
              </a:rPr>
              <a:t>отношения к </a:t>
            </a:r>
            <a:r>
              <a:rPr lang="ru-RU" sz="2400" dirty="0">
                <a:effectLst/>
              </a:rPr>
              <a:t>труду;</a:t>
            </a:r>
          </a:p>
          <a:p>
            <a:pPr marL="18288" indent="0">
              <a:buNone/>
            </a:pPr>
            <a:r>
              <a:rPr lang="ru-RU" sz="2400" dirty="0">
                <a:effectLst/>
              </a:rPr>
              <a:t>- воспитание трудовой и общественной активности и т. д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6525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3" y="396397"/>
            <a:ext cx="7326904" cy="5984931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1800" b="1" dirty="0">
                <a:effectLst/>
                <a:latin typeface="Times New Roman" pitchFamily="18" charset="0"/>
                <a:cs typeface="Times New Roman" pitchFamily="18" charset="0"/>
              </a:rPr>
              <a:t>Для ряда профессий существуют специальные прикладные виды </a:t>
            </a:r>
            <a:r>
              <a:rPr lang="ru-RU" sz="1800" b="1" dirty="0" smtClean="0">
                <a:effectLst/>
                <a:latin typeface="Times New Roman" pitchFamily="18" charset="0"/>
                <a:cs typeface="Times New Roman" pitchFamily="18" charset="0"/>
              </a:rPr>
              <a:t>спорт и прикладные упражнения</a:t>
            </a:r>
            <a:endParaRPr lang="ru-RU" sz="1800" b="1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1800" b="1" dirty="0">
                <a:effectLst/>
                <a:latin typeface="Times New Roman" pitchFamily="18" charset="0"/>
                <a:cs typeface="Times New Roman" pitchFamily="18" charset="0"/>
              </a:rPr>
              <a:t>Для пожарных это пожарно-прикладной спорт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, содержание которого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составляют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наиболее важные навыки и качества, необходимые при борьбе с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огнем: быстрое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приведение средств пожаротушения в рабочее состояние;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преодоление высоких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стен, оконных проемов, лестничных маршей – имитация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спасательных операций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на большой высоте; пребывание в задымленном или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загазованном помещении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в условиях ограниченной видимости и другие упражнения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18288" indent="0">
              <a:buNone/>
            </a:pPr>
            <a:endParaRPr lang="ru-RU" sz="1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endParaRPr lang="ru-RU" sz="18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1800" b="1" dirty="0">
                <a:effectLst/>
                <a:latin typeface="Times New Roman" pitchFamily="18" charset="0"/>
                <a:cs typeface="Times New Roman" pitchFamily="18" charset="0"/>
              </a:rPr>
              <a:t>Для водолазов, гидрологов, исследователей морских глубин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прикладным видом 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спорта является подводный спорт – погружение на заданную 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 глубину, размещение</a:t>
            </a:r>
            <a: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  <a:t>, поиск предметов, подъем различных предметов из воды</a:t>
            </a: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Элементы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состязательности, сопряженные с повышенными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физическими и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психическими нагрузками, позволяют широко использовать спорт в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процесс</a:t>
            </a:r>
            <a:r>
              <a:rPr lang="ru-RU" sz="2000" dirty="0" smtClean="0">
                <a:effectLst/>
              </a:rPr>
              <a:t>е совершенствования </a:t>
            </a:r>
            <a:r>
              <a:rPr lang="ru-RU" sz="2000" dirty="0">
                <a:effectLst/>
              </a:rPr>
              <a:t>профессионально-прикладной физической подготовки</a:t>
            </a:r>
          </a:p>
          <a:p>
            <a:pPr marL="18288" indent="0">
              <a:buNone/>
            </a:pPr>
            <a:endParaRPr lang="ru-RU" sz="2000" b="1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endParaRPr lang="ru-RU" sz="1800" dirty="0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399338" y="50929"/>
            <a:ext cx="1744662" cy="1857527"/>
            <a:chOff x="107466231" y="105831961"/>
            <a:chExt cx="1501541" cy="1414913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8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9" name="Picture 7" descr="pelikan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419" y="2420888"/>
            <a:ext cx="1620732" cy="3068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9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51235" y="499085"/>
            <a:ext cx="6641045" cy="2497867"/>
          </a:xfrm>
        </p:spPr>
        <p:txBody>
          <a:bodyPr/>
          <a:lstStyle/>
          <a:p>
            <a:pPr marL="18288" indent="0">
              <a:buNone/>
            </a:pPr>
            <a:r>
              <a:rPr lang="ru-RU" dirty="0" smtClean="0">
                <a:effectLst/>
              </a:rPr>
              <a:t>Прикладные физические упражнения – упражнения, посредством которых вырабатывают двигательные умения и навыки, находящие применение в условиях профессиональной деятельности или в экстремальных ситуациях.</a:t>
            </a:r>
          </a:p>
          <a:p>
            <a:endParaRPr lang="ru-RU" dirty="0"/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77" y="2975480"/>
            <a:ext cx="2897444" cy="2268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397" y="2323241"/>
            <a:ext cx="3186407" cy="2124271"/>
          </a:xfrm>
          <a:prstGeom prst="rect">
            <a:avLst/>
          </a:prstGeom>
        </p:spPr>
      </p:pic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7275142" y="217432"/>
            <a:ext cx="1744662" cy="1857527"/>
            <a:chOff x="107466231" y="105831961"/>
            <a:chExt cx="1501541" cy="1414913"/>
          </a:xfrm>
        </p:grpSpPr>
        <p:sp>
          <p:nvSpPr>
            <p:cNvPr id="14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5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7" name="Picture 7" descr="pelikan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9" t="23225"/>
          <a:stretch/>
        </p:blipFill>
        <p:spPr>
          <a:xfrm>
            <a:off x="3090221" y="4127682"/>
            <a:ext cx="3269732" cy="233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55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96770"/>
            <a:ext cx="6462464" cy="2484157"/>
          </a:xfrm>
        </p:spPr>
        <p:txBody>
          <a:bodyPr>
            <a:noAutofit/>
          </a:bodyPr>
          <a:lstStyle/>
          <a:p>
            <a:pPr marL="18288" indent="0">
              <a:buNone/>
            </a:pPr>
            <a:endParaRPr lang="ru-RU" sz="24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урока: Дать представление о профессионально-прикладной физической культуре посредством физических 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упражнений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6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" indent="0" algn="ctr">
              <a:buNone/>
            </a:pP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7164288" y="127756"/>
            <a:ext cx="1744662" cy="1857527"/>
            <a:chOff x="107466231" y="105831961"/>
            <a:chExt cx="1501541" cy="1414913"/>
          </a:xfrm>
        </p:grpSpPr>
        <p:sp>
          <p:nvSpPr>
            <p:cNvPr id="7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8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0" name="Picture 7" descr="pelikan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" name="Прямоугольник 3"/>
          <p:cNvSpPr/>
          <p:nvPr/>
        </p:nvSpPr>
        <p:spPr>
          <a:xfrm>
            <a:off x="899592" y="2780928"/>
            <a:ext cx="672498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 урока: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1.Формирование представлений о прикладных упражнениях. 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Освоить комплекс упражнений на развитие физических качеств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3.Формирование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положительного отношения к занятиям двигательной деятельностью для удовлетворения индивидуальных интересов 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Воспитание сознательной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дисциплины.</a:t>
            </a:r>
          </a:p>
        </p:txBody>
      </p:sp>
    </p:spTree>
    <p:extLst>
      <p:ext uri="{BB962C8B-B14F-4D97-AF65-F5344CB8AC3E}">
        <p14:creationId xmlns:p14="http://schemas.microsoft.com/office/powerpoint/2010/main" val="227363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704" y="116632"/>
            <a:ext cx="8496944" cy="100811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РАЗМИНКА</a:t>
            </a:r>
            <a:endParaRPr lang="ru-RU" sz="5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268760"/>
            <a:ext cx="4427984" cy="29519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FEDER-LORD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40279" y="4390703"/>
            <a:ext cx="609600" cy="609600"/>
          </a:xfrm>
          <a:prstGeom prst="rect">
            <a:avLst/>
          </a:prstGeom>
        </p:spPr>
      </p:pic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236296" y="212195"/>
            <a:ext cx="1744662" cy="1857527"/>
            <a:chOff x="107466231" y="105831961"/>
            <a:chExt cx="1501541" cy="1414913"/>
          </a:xfrm>
        </p:grpSpPr>
        <p:sp>
          <p:nvSpPr>
            <p:cNvPr id="7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8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1" name="Picture 7" descr="pelikan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7345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12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92696"/>
            <a:ext cx="3312368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32856"/>
            <a:ext cx="4431815" cy="2492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526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085184"/>
            <a:ext cx="5831801" cy="1296144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effectLst/>
              </a:rPr>
              <a:t>планировать путь достижения цели, умение ориентироваться на разнообразие способов решения учебной задачи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818059"/>
            <a:ext cx="2639268" cy="3475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2676643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634" y="1927029"/>
            <a:ext cx="2468846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6588224" y="169128"/>
            <a:ext cx="1744662" cy="1857527"/>
            <a:chOff x="107466231" y="105831961"/>
            <a:chExt cx="1501541" cy="1414913"/>
          </a:xfrm>
        </p:grpSpPr>
        <p:sp>
          <p:nvSpPr>
            <p:cNvPr id="14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5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7" name="Picture 7" descr="pelikan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41865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5256584" cy="4732485"/>
          </a:xfrm>
          <a:prstGeom prst="rect">
            <a:avLst/>
          </a:prstGeom>
        </p:spPr>
      </p:pic>
      <p:pic>
        <p:nvPicPr>
          <p:cNvPr id="5" name="Объект 2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425" y="2636912"/>
            <a:ext cx="3491880" cy="2641312"/>
          </a:xfrm>
        </p:spPr>
      </p:pic>
      <p:sp>
        <p:nvSpPr>
          <p:cNvPr id="6" name="Прямоугольник 5"/>
          <p:cNvSpPr/>
          <p:nvPr/>
        </p:nvSpPr>
        <p:spPr>
          <a:xfrm>
            <a:off x="467544" y="5131642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умение слушать и формулировать собственное мнение, владение приемами взаимодействия в группе</a:t>
            </a:r>
          </a:p>
        </p:txBody>
      </p:sp>
    </p:spTree>
    <p:extLst>
      <p:ext uri="{BB962C8B-B14F-4D97-AF65-F5344CB8AC3E}">
        <p14:creationId xmlns:p14="http://schemas.microsoft.com/office/powerpoint/2010/main" val="291135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4032448" cy="216024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sz="2400" dirty="0" smtClean="0"/>
              <a:t>Прикладная  физкультура</a:t>
            </a:r>
            <a:endParaRPr lang="ru-RU" sz="2400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5" t="13047" r="9596" b="20885"/>
          <a:stretch/>
        </p:blipFill>
        <p:spPr>
          <a:xfrm>
            <a:off x="3995936" y="980728"/>
            <a:ext cx="4322583" cy="2877753"/>
          </a:xfrm>
          <a:prstGeom prst="rect">
            <a:avLst/>
          </a:prstGeom>
        </p:spPr>
      </p:pic>
      <p:pic>
        <p:nvPicPr>
          <p:cNvPr id="7" name="Picture 7" descr="G:\ueeJci1NaO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314" y="3838655"/>
            <a:ext cx="3456384" cy="277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3"/>
          <p:cNvGrpSpPr>
            <a:grpSpLocks/>
          </p:cNvGrpSpPr>
          <p:nvPr/>
        </p:nvGrpSpPr>
        <p:grpSpPr bwMode="auto">
          <a:xfrm>
            <a:off x="7238712" y="325894"/>
            <a:ext cx="1637584" cy="1757901"/>
            <a:chOff x="107466231" y="105831961"/>
            <a:chExt cx="1501541" cy="1414913"/>
          </a:xfrm>
        </p:grpSpPr>
        <p:sp>
          <p:nvSpPr>
            <p:cNvPr id="15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6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17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18" name="Picture 7" descr="pelikan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026" name="Picture 2" descr="C:\Users\Домашний\Desktop\урок Володя\photo_2025-02-01_23-32-3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25456" r="20494" b="-1629"/>
          <a:stretch/>
        </p:blipFill>
        <p:spPr bwMode="auto">
          <a:xfrm>
            <a:off x="251057" y="980728"/>
            <a:ext cx="3505551" cy="305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омашний\Desktop\урок Володя\photo_2025-02-01_23-33-51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5" t="21679" r="11818" b="21326"/>
          <a:stretch/>
        </p:blipFill>
        <p:spPr bwMode="auto">
          <a:xfrm>
            <a:off x="395536" y="4034577"/>
            <a:ext cx="4256830" cy="260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87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63408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Заключительная часть урока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95536" y="1154021"/>
            <a:ext cx="6840760" cy="501128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i="1" dirty="0"/>
              <a:t>«Узнали ли </a:t>
            </a:r>
            <a:r>
              <a:rPr lang="ru-RU" sz="2800" i="1" dirty="0" smtClean="0"/>
              <a:t>вы, </a:t>
            </a:r>
            <a:r>
              <a:rPr lang="ru-RU" sz="2800" i="1" dirty="0"/>
              <a:t>какая связь между выбором профессии и занятием физической культурой и спортом?».</a:t>
            </a:r>
            <a:endParaRPr lang="ru-RU" sz="2800" dirty="0"/>
          </a:p>
          <a:p>
            <a:pPr marL="45720" indent="0">
              <a:buNone/>
            </a:pPr>
            <a:r>
              <a:rPr lang="ru-RU" sz="2800" i="1" dirty="0" smtClean="0"/>
              <a:t>«</a:t>
            </a:r>
            <a:r>
              <a:rPr lang="ru-RU" sz="2800" i="1" dirty="0"/>
              <a:t>Выявили ли  </a:t>
            </a:r>
            <a:r>
              <a:rPr lang="ru-RU" sz="2800" i="1" dirty="0" smtClean="0"/>
              <a:t>вы, </a:t>
            </a:r>
            <a:r>
              <a:rPr lang="ru-RU" sz="2800" i="1" dirty="0"/>
              <a:t>значение физических качеств на здоровье человека?». </a:t>
            </a:r>
            <a:endParaRPr lang="ru-RU" sz="2800" dirty="0"/>
          </a:p>
          <a:p>
            <a:pPr marL="45720" indent="0">
              <a:buNone/>
            </a:pPr>
            <a:r>
              <a:rPr lang="ru-RU" sz="2800" i="1" dirty="0"/>
              <a:t>«Узнали ли  </a:t>
            </a:r>
            <a:r>
              <a:rPr lang="ru-RU" sz="2800" i="1" dirty="0" smtClean="0"/>
              <a:t>вы, </a:t>
            </a:r>
            <a:r>
              <a:rPr lang="ru-RU" sz="2800" i="1" dirty="0"/>
              <a:t>как профессионально-прикладная физическая подготовка  влияет на выбор профессии».</a:t>
            </a:r>
            <a:endParaRPr lang="ru-RU" sz="2800" dirty="0"/>
          </a:p>
          <a:p>
            <a:endParaRPr lang="ru-RU" dirty="0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338369" y="225258"/>
            <a:ext cx="1744662" cy="1857527"/>
            <a:chOff x="107466231" y="105831961"/>
            <a:chExt cx="1501541" cy="1414913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8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9" name="Picture 7" descr="pelikan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17645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789040"/>
            <a:ext cx="5328592" cy="2016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smtClean="0">
                <a:effectLst/>
                <a:hlinkClick r:id="rId2"/>
              </a:rPr>
              <a:t/>
            </a:r>
            <a:br>
              <a:rPr lang="ru-RU" sz="2400" smtClean="0">
                <a:effectLst/>
                <a:hlinkClick r:id="rId2"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endParaRPr lang="ru-RU" sz="24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685801"/>
            <a:ext cx="7515566" cy="3463279"/>
          </a:xfrm>
        </p:spPr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ru-RU" sz="6600" b="1" dirty="0" smtClean="0"/>
              <a:t>СПАСИБО ЗА ВНИМАНИЕ!</a:t>
            </a:r>
            <a:endParaRPr lang="ru-RU" sz="6600" b="1" dirty="0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398811" y="197145"/>
            <a:ext cx="1744662" cy="1857527"/>
            <a:chOff x="107466231" y="105831961"/>
            <a:chExt cx="1501541" cy="1414913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07466231" y="105831961"/>
              <a:ext cx="1501541" cy="1414913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107484147" y="105912459"/>
              <a:ext cx="1413356" cy="1258528"/>
              <a:chOff x="107484147" y="105912459"/>
              <a:chExt cx="1413356" cy="1258528"/>
            </a:xfrm>
          </p:grpSpPr>
          <p:sp>
            <p:nvSpPr>
              <p:cNvPr id="8" name="Oval 6"/>
              <p:cNvSpPr>
                <a:spLocks noChangeArrowheads="1"/>
              </p:cNvSpPr>
              <p:nvPr/>
            </p:nvSpPr>
            <p:spPr bwMode="auto">
              <a:xfrm>
                <a:off x="107558387" y="105912459"/>
                <a:ext cx="1320727" cy="1258528"/>
              </a:xfrm>
              <a:prstGeom prst="ellipse">
                <a:avLst/>
              </a:prstGeom>
              <a:solidFill>
                <a:srgbClr val="FFFFFF"/>
              </a:solidFill>
              <a:ln w="9525" algn="in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lIns="36576" tIns="36576" rIns="36576" bIns="36576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pic>
            <p:nvPicPr>
              <p:cNvPr id="9" name="Picture 7" descr="pelikan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484147" y="106135648"/>
                <a:ext cx="1413356" cy="848077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89072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535</TotalTime>
  <Words>393</Words>
  <Application>Microsoft Office PowerPoint</Application>
  <PresentationFormat>Экран (4:3)</PresentationFormat>
  <Paragraphs>39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Прикладная физкультура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РАЗМИНКА</vt:lpstr>
      <vt:lpstr>Презентация PowerPoint</vt:lpstr>
      <vt:lpstr>планировать путь достижения цели, умение ориентироваться на разнообразие способов решения учебной задачи</vt:lpstr>
      <vt:lpstr>Презентация PowerPoint</vt:lpstr>
      <vt:lpstr>Прикладная  физкультура</vt:lpstr>
      <vt:lpstr>Заключительная часть урока</vt:lpstr>
      <vt:lpstr>   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57</cp:revision>
  <dcterms:created xsi:type="dcterms:W3CDTF">2019-12-01T14:17:57Z</dcterms:created>
  <dcterms:modified xsi:type="dcterms:W3CDTF">2026-03-06T22:05:16Z</dcterms:modified>
</cp:coreProperties>
</file>