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3" r:id="rId13"/>
    <p:sldId id="268" r:id="rId14"/>
    <p:sldId id="269" r:id="rId15"/>
    <p:sldId id="272" r:id="rId16"/>
    <p:sldId id="271" r:id="rId17"/>
    <p:sldId id="270" r:id="rId18"/>
    <p:sldId id="275" r:id="rId19"/>
    <p:sldId id="274" r:id="rId20"/>
    <p:sldId id="276" r:id="rId21"/>
    <p:sldId id="277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47" d="100"/>
          <a:sy n="47" d="100"/>
        </p:scale>
        <p:origin x="-690" y="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2.xlsx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sz="2800" dirty="0"/>
              <a:t>Уровень образования специалистов консультационного центра </a:t>
            </a:r>
          </a:p>
          <a:p>
            <a:pPr>
              <a:defRPr/>
            </a:pPr>
            <a:r>
              <a:rPr lang="ru-RU" sz="2800" dirty="0"/>
              <a:t>МБДОУ д/с № 30</a:t>
            </a:r>
          </a:p>
        </c:rich>
      </c:tx>
      <c:layout>
        <c:manualLayout>
          <c:xMode val="edge"/>
          <c:yMode val="edge"/>
          <c:x val="0.19592386549507401"/>
          <c:y val="0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Образование специалистов консультационного центра МБДОУ д/с № 30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высшее образование </c:v>
                </c:pt>
                <c:pt idx="1">
                  <c:v>обучаются в ВУЗах</c:v>
                </c:pt>
                <c:pt idx="2">
                  <c:v>среднее специальное образование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0.45</c:v>
                </c:pt>
                <c:pt idx="1">
                  <c:v>0.17</c:v>
                </c:pt>
                <c:pt idx="2">
                  <c:v>0.38000000000000023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1CE-422E-A27A-56EEB2D33B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3446622161360255"/>
          <c:y val="0.22518040547221463"/>
          <c:w val="0.35828740157480315"/>
          <c:h val="0.69935070355592921"/>
        </c:manualLayout>
      </c:layout>
      <c:overlay val="0"/>
      <c:txPr>
        <a:bodyPr/>
        <a:lstStyle/>
        <a:p>
          <a:pPr>
            <a:defRPr sz="2800"/>
          </a:pPr>
          <a:endParaRPr lang="ru-RU"/>
        </a:p>
      </c:txPr>
    </c:legend>
    <c:plotVisOnly val="1"/>
    <c:dispBlanksAs val="zero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 sz="3600"/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Темы обращений к специалистам консультационного центра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6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Лист1!$A$2:$A$5</c:f>
              <c:strCache>
                <c:ptCount val="4"/>
                <c:pt idx="0">
                  <c:v>нет контакта с детьми, капризы и непослушания ребенка</c:v>
                </c:pt>
                <c:pt idx="1">
                  <c:v>нарушения речи</c:v>
                </c:pt>
                <c:pt idx="2">
                  <c:v>проблемы со здоровьем</c:v>
                </c:pt>
                <c:pt idx="3">
                  <c:v>интеллектуальное развитие ребенка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0.4</c:v>
                </c:pt>
                <c:pt idx="1">
                  <c:v>0.25</c:v>
                </c:pt>
                <c:pt idx="2">
                  <c:v>0.2</c:v>
                </c:pt>
                <c:pt idx="3">
                  <c:v>0.15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F3B-4031-AE56-CC4A8702D0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6483633839248357"/>
          <c:y val="0.21730610827955127"/>
          <c:w val="0.32791728479592225"/>
          <c:h val="0.76465781957616019"/>
        </c:manualLayout>
      </c:layout>
      <c:overlay val="0"/>
      <c:txPr>
        <a:bodyPr/>
        <a:lstStyle/>
        <a:p>
          <a:pPr>
            <a:defRPr sz="2400"/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149C6A-11BF-4356-8755-5579FE3049E9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C8FD17-67D9-440A-B3F8-28854142DE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773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8FD17-67D9-440A-B3F8-28854142DEA9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191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3F11-4EE9-4E06-9912-47C6ADBB2FDE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904B-8164-4398-9EA8-9F24507FDA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163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3F11-4EE9-4E06-9912-47C6ADBB2FDE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904B-8164-4398-9EA8-9F24507FDA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1859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3F11-4EE9-4E06-9912-47C6ADBB2FDE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904B-8164-4398-9EA8-9F24507FDA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3422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3F11-4EE9-4E06-9912-47C6ADBB2FDE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904B-8164-4398-9EA8-9F24507FDA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9160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3F11-4EE9-4E06-9912-47C6ADBB2FDE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904B-8164-4398-9EA8-9F24507FDA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157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3F11-4EE9-4E06-9912-47C6ADBB2FDE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904B-8164-4398-9EA8-9F24507FDA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8107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3F11-4EE9-4E06-9912-47C6ADBB2FDE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904B-8164-4398-9EA8-9F24507FDA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852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3F11-4EE9-4E06-9912-47C6ADBB2FDE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904B-8164-4398-9EA8-9F24507FDA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3915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3F11-4EE9-4E06-9912-47C6ADBB2FDE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904B-8164-4398-9EA8-9F24507FDA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5913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3F11-4EE9-4E06-9912-47C6ADBB2FDE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904B-8164-4398-9EA8-9F24507FDA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152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3F11-4EE9-4E06-9912-47C6ADBB2FDE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904B-8164-4398-9EA8-9F24507FDA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035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E3F11-4EE9-4E06-9912-47C6ADBB2FDE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5904B-8164-4398-9EA8-9F24507FDA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6307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4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45.jpeg"/><Relationship Id="rId4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4800" b="1" dirty="0" smtClean="0"/>
              <a:t>ОРГАНИЗАЦИЯ РАБОТЫ С РОДИТЕЛЯМИ В РАМКАХ КОНСУЛЬТАЦИОННОГО ЦЕНТРА</a:t>
            </a:r>
            <a:endParaRPr lang="ru-RU" sz="4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670220" y="3690257"/>
            <a:ext cx="5216980" cy="2073729"/>
          </a:xfrm>
        </p:spPr>
        <p:txBody>
          <a:bodyPr>
            <a:normAutofit/>
          </a:bodyPr>
          <a:lstStyle/>
          <a:p>
            <a:pPr algn="r"/>
            <a:r>
              <a:rPr lang="ru-RU" dirty="0" smtClean="0"/>
              <a:t>ИЗ ОПЫТА РАБОТЫ </a:t>
            </a:r>
          </a:p>
          <a:p>
            <a:pPr algn="r"/>
            <a:r>
              <a:rPr lang="ru-RU" dirty="0" smtClean="0"/>
              <a:t>МБДОУ Д/С № 30 </a:t>
            </a:r>
          </a:p>
          <a:p>
            <a:pPr algn="r"/>
            <a:r>
              <a:rPr lang="ru-RU" dirty="0" smtClean="0"/>
              <a:t>ПОС.КОМСОМОЛЬСКОГО </a:t>
            </a:r>
          </a:p>
          <a:p>
            <a:pPr algn="r"/>
            <a:r>
              <a:rPr lang="ru-RU" dirty="0" smtClean="0"/>
              <a:t>МО ГУЛЬКЕВИЧСКИЙ РАЙОН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007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54827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19954"/>
            <a:ext cx="10515600" cy="633804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/>
              <a:t>«…Родители (законные представители) несовершеннолетних обучающихся, обеспечивающие получение детьми дошкольного образования в форме семейного образования, имеют право на получение методической, психолого-педагогической, диагностической и консультативной помощи без взимания платы, в том числе в дошкольных образовательных организациях…, если в них созданы соответствующие консультационные центры…»</a:t>
            </a:r>
          </a:p>
          <a:p>
            <a:pPr marL="0" indent="0">
              <a:buNone/>
            </a:pPr>
            <a:r>
              <a:rPr lang="ru-RU" sz="2000" b="1" dirty="0" smtClean="0"/>
              <a:t>Ст.64 </a:t>
            </a:r>
            <a:r>
              <a:rPr lang="ru-RU" sz="2000" b="1" dirty="0"/>
              <a:t>ФЗ «Об образовании в Российской Федерации» от 29.12.2012 № </a:t>
            </a:r>
            <a:r>
              <a:rPr lang="ru-RU" sz="2000" b="1" dirty="0" smtClean="0"/>
              <a:t>273</a:t>
            </a:r>
          </a:p>
          <a:p>
            <a:pPr marL="0" indent="0">
              <a:buNone/>
            </a:pPr>
            <a:endParaRPr lang="ru-RU" sz="2000" b="1" dirty="0"/>
          </a:p>
        </p:txBody>
      </p:sp>
      <p:pic>
        <p:nvPicPr>
          <p:cNvPr id="4" name="Рисунок 3" descr=" Фото: iStock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900" y="3238500"/>
            <a:ext cx="6172199" cy="32003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4655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2557368"/>
          </a:xfrm>
        </p:spPr>
        <p:txBody>
          <a:bodyPr>
            <a:noAutofit/>
          </a:bodyPr>
          <a:lstStyle/>
          <a:p>
            <a:pPr algn="just"/>
            <a:r>
              <a:rPr lang="ru-RU" sz="3200" b="1" dirty="0"/>
              <a:t>Семья- важнейшее пространство развития и социализации ребенка дошкольного возраста. В связи с этим особую значимость приобретает проблема повышения психолого-педагогической культуры родителей, уровня их ответственности за воспитание и образование своих </a:t>
            </a:r>
            <a:r>
              <a:rPr lang="ru-RU" sz="3200" b="1" dirty="0" smtClean="0"/>
              <a:t> детей.</a:t>
            </a:r>
            <a:endParaRPr lang="ru-RU" sz="3200" b="1" dirty="0"/>
          </a:p>
        </p:txBody>
      </p:sp>
      <p:pic>
        <p:nvPicPr>
          <p:cNvPr id="5" name="Picture 2" descr="C:\Users\Николай\Desktop\IMG-20200706-WA0017.jpg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012" y="3191435"/>
            <a:ext cx="8749553" cy="3227293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2776603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54827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 descr="Консультационный центр | МAДОУ МО город Краснодар &quot;Детский сад &quot;Сказка&quot;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35" y="365127"/>
            <a:ext cx="6231531" cy="396449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grant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8513" y="4329625"/>
            <a:ext cx="4966758" cy="246002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www.ap22.ru/netcat_files/multifile/2546/122966/foto18_28_02_2020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366" y="442539"/>
            <a:ext cx="4363258" cy="29669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7117976" y="3486939"/>
            <a:ext cx="4661647" cy="1027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Алтайский консультационный центр для родителей выиграл грант на 4 миллиона рублей  02 марта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2020г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635434" y="4374047"/>
            <a:ext cx="4743078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Краснодарский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консультационный центр для родителей выиграл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грант, 2019г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8564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077321"/>
          </a:xfrm>
        </p:spPr>
        <p:txBody>
          <a:bodyPr>
            <a:normAutofit fontScale="90000"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мая 2018 г. на базе нашего учреждения  был открыт консультационный центр, где осуществляется бесплатное оказание психолого-педагогических, методических, консультативных услуг родителям (законным представителям) детей от 2 месяцев до 7 лет.</a:t>
            </a:r>
            <a:endParaRPr lang="ru-RU" sz="3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 descr="F:\для выступления на край кц\IMG_20210323_100008.jpg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3890" y="3379691"/>
            <a:ext cx="1798145" cy="272527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F:\для выступления на край кц\IMG_20210323_09560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964" y="3442446"/>
            <a:ext cx="3039791" cy="272527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D:\КЦ\Фото КЦ\DSC_018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0" y="3676742"/>
            <a:ext cx="3475037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D:\КЦ\Фото КЦ\DSC_011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85875" y="3379691"/>
            <a:ext cx="1754006" cy="2850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1611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97509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3110166"/>
              </p:ext>
            </p:extLst>
          </p:nvPr>
        </p:nvGraphicFramePr>
        <p:xfrm>
          <a:off x="838200" y="365126"/>
          <a:ext cx="10515600" cy="64928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17132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744200" cy="2736662"/>
          </a:xfrm>
        </p:spPr>
        <p:txBody>
          <a:bodyPr>
            <a:noAutofit/>
          </a:bodyPr>
          <a:lstStyle/>
          <a:p>
            <a:pPr algn="just"/>
            <a:r>
              <a:rPr lang="ru-RU" sz="3200" b="1" dirty="0"/>
              <a:t>В</a:t>
            </a:r>
            <a:r>
              <a:rPr lang="ru-RU" sz="3200" b="1" dirty="0" smtClean="0"/>
              <a:t> </a:t>
            </a:r>
            <a:r>
              <a:rPr lang="ru-RU" sz="3200" b="1" dirty="0"/>
              <a:t>рамках краевой программы «Дети Кубани» </a:t>
            </a:r>
            <a:r>
              <a:rPr lang="ru-RU" sz="3200" b="1" dirty="0" smtClean="0"/>
              <a:t>в нашем поселке было выделено около 800 квартир   </a:t>
            </a:r>
            <a:r>
              <a:rPr lang="ru-RU" sz="3200" b="1" dirty="0"/>
              <a:t>детям-сиротам и детям, оставшимся без попечения родителей. </a:t>
            </a:r>
            <a:r>
              <a:rPr lang="ru-RU" sz="3200" b="1" dirty="0" smtClean="0"/>
              <a:t>В основном все уже имеют свои семьи. 75</a:t>
            </a:r>
            <a:r>
              <a:rPr lang="ru-RU" sz="3200" b="1" dirty="0"/>
              <a:t>% семей имеют по 1-2 ребенка, по 3 и более детей имеют 25% семей. </a:t>
            </a:r>
          </a:p>
        </p:txBody>
      </p:sp>
      <p:pic>
        <p:nvPicPr>
          <p:cNvPr id="4" name="Объект 3" descr="Анапа | Юрий Поляков: «Краевая программа «Дети Кубани» дает очень хороший  старт!» - БезФормата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518" y="3101789"/>
            <a:ext cx="5109882" cy="328108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Собственное жилье обретут дети - сироты | Муниципальное образование Гулькевичский  район Краснодарского края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76" y="3101789"/>
            <a:ext cx="3998259" cy="32810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76542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57125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Перед нами стояла задача заинтересовать и вовлечь наших молодых «трудных» родителей.</a:t>
            </a:r>
          </a:p>
        </p:txBody>
      </p:sp>
      <p:pic>
        <p:nvPicPr>
          <p:cNvPr id="4" name="Объект 3" descr="Поддержку приемных семей увеличат в Краснодарском крае – Россия Кубань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788" y="2259106"/>
            <a:ext cx="8641977" cy="38906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8149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54827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graphicFrame>
        <p:nvGraphicFramePr>
          <p:cNvPr id="4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2283284"/>
              </p:ext>
            </p:extLst>
          </p:nvPr>
        </p:nvGraphicFramePr>
        <p:xfrm>
          <a:off x="264459" y="126252"/>
          <a:ext cx="10515600" cy="6337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6212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38168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Занятия семейного клуба «Мы вместе»</a:t>
            </a:r>
          </a:p>
        </p:txBody>
      </p:sp>
      <p:pic>
        <p:nvPicPr>
          <p:cNvPr id="4" name="Picture 2" descr="C:\Users\Николай\Desktop\для отчета КЦ\IMG-20191116-WA003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019300"/>
            <a:ext cx="3983318" cy="2987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Николай\Desktop\для отчета КЦ\IMG-20191116-WA00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401" y="1409700"/>
            <a:ext cx="3754115" cy="5095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Николай\Desktop\для отчета КЦ\IMG-20191116-WA002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598" y="3110997"/>
            <a:ext cx="4034901" cy="297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711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95" y="233083"/>
            <a:ext cx="11725834" cy="188258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Э</a:t>
            </a:r>
            <a:r>
              <a:rPr lang="ru-RU" sz="3200" b="1" dirty="0" smtClean="0"/>
              <a:t>ти </a:t>
            </a:r>
            <a:r>
              <a:rPr lang="ru-RU" sz="3200" b="1" dirty="0"/>
              <a:t>занятия  сплотили  родительский коллектив,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 </a:t>
            </a:r>
            <a:r>
              <a:rPr lang="ru-RU" sz="3200" b="1" dirty="0"/>
              <a:t>сделали союзниками родителей и педагогов. </a:t>
            </a:r>
          </a:p>
        </p:txBody>
      </p:sp>
      <p:pic>
        <p:nvPicPr>
          <p:cNvPr id="7" name="Picture 2" descr="F:\Фото КЦ\DSC_000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35503" y="2465297"/>
            <a:ext cx="3567955" cy="3801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Фото КЦ\DSC_00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649285" y="2343799"/>
            <a:ext cx="4260319" cy="380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D:\КЦ\Фото КЦ\DSC_018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295" y="2115671"/>
            <a:ext cx="3335150" cy="2255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D:\КЦ\Фото КЦ\DSC_017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295" y="4761465"/>
            <a:ext cx="3335149" cy="1768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4584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6405" y="647700"/>
            <a:ext cx="11658896" cy="2324100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100" b="1" dirty="0"/>
              <a:t>Мы активно используем </a:t>
            </a:r>
            <a:r>
              <a:rPr lang="ru-RU" sz="3100" b="1" dirty="0" smtClean="0"/>
              <a:t>формы </a:t>
            </a:r>
            <a:r>
              <a:rPr lang="ru-RU" sz="3100" b="1" dirty="0"/>
              <a:t>работы: индивидуальное консультирование родителя; групповое консультирование родителей со сходными запросами; индивидуальное консультирование родителя с ребенком, а при необходимости специалисты проводят консультирование вне </a:t>
            </a:r>
            <a:r>
              <a:rPr lang="ru-RU" sz="3100" b="1" dirty="0" smtClean="0"/>
              <a:t>ДОУ</a:t>
            </a:r>
            <a:r>
              <a:rPr lang="ru-RU" b="1" dirty="0" smtClean="0"/>
              <a:t>.  </a:t>
            </a:r>
            <a:endParaRPr lang="ru-RU" b="1" dirty="0"/>
          </a:p>
        </p:txBody>
      </p:sp>
      <p:pic>
        <p:nvPicPr>
          <p:cNvPr id="4" name="Объект 3" descr="D:\вдохновение с заявкой и фото\Фото для Вдохновения\занятия с помощью родителей\IMG_20180322_172915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1" y="2971799"/>
            <a:ext cx="2019302" cy="3276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D:\вдохновение с заявкой и фото\Фото для Вдохновения\занятия с помощью родителей\IMG_20180322_17292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77803" y="2971801"/>
            <a:ext cx="1975385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D:\вдохновение с заявкой и фото\Фото для Вдохновения\занятия с помощью родителей\IMG_20180322_17300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858113" y="3739134"/>
            <a:ext cx="2223045" cy="2229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Admin\AppData\Local\Microsoft\Windows\Temporary Internet Files\Content.Word\DSC_017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800850" y="3486150"/>
            <a:ext cx="3276599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D:\КЦ\Фото КЦ\DSC_0210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6404" y="3739134"/>
            <a:ext cx="1816386" cy="2509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41099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2048173"/>
          </a:xfrm>
        </p:spPr>
        <p:txBody>
          <a:bodyPr>
            <a:noAutofit/>
          </a:bodyPr>
          <a:lstStyle/>
          <a:p>
            <a:pPr algn="just"/>
            <a:r>
              <a:rPr lang="ru-RU" sz="3600" b="1" dirty="0"/>
              <a:t>Если родитель пришел на консультацию с ребенком, то на время получения консультации ребенок находится в игровой </a:t>
            </a:r>
            <a:r>
              <a:rPr lang="ru-RU" sz="3600" b="1" dirty="0" smtClean="0"/>
              <a:t>комнате. </a:t>
            </a:r>
            <a:endParaRPr lang="ru-RU" sz="3600" b="1" dirty="0"/>
          </a:p>
        </p:txBody>
      </p:sp>
      <p:pic>
        <p:nvPicPr>
          <p:cNvPr id="4" name="Объект 3" descr="D:\КЦ\Фото КЦ\DSC_0003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07976" y="3514165"/>
            <a:ext cx="1838048" cy="3083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D:\КЦ\Фото КЦ\DSC_000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2730" y="2725271"/>
            <a:ext cx="2484288" cy="2850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Admin\Desktop\вдохновение 19.02\20210205_10120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256332" y="2947697"/>
            <a:ext cx="2764566" cy="1926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940794" y="2528869"/>
            <a:ext cx="2021657" cy="3047178"/>
          </a:xfrm>
          <a:prstGeom prst="rect">
            <a:avLst/>
          </a:prstGeom>
        </p:spPr>
      </p:pic>
      <p:pic>
        <p:nvPicPr>
          <p:cNvPr id="8" name="Рисунок 7" descr="F:\для выступления на край кц\IMG_20210305_082225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1788" y="3352800"/>
            <a:ext cx="2278601" cy="29774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44634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443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В детском саду  </a:t>
            </a:r>
            <a:r>
              <a:rPr lang="ru-RU" b="1" dirty="0"/>
              <a:t>созданы безопасные  комфортные условия для игр.</a:t>
            </a:r>
            <a:endParaRPr lang="ru-RU" dirty="0"/>
          </a:p>
        </p:txBody>
      </p:sp>
      <p:pic>
        <p:nvPicPr>
          <p:cNvPr id="4" name="Объект 3" descr="F:\для выступления на край кц\IMG_20210215_103723.jpg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495" y="1900518"/>
            <a:ext cx="3334870" cy="4069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40240" y="1757081"/>
            <a:ext cx="3765176" cy="4356847"/>
          </a:xfrm>
          <a:prstGeom prst="rect">
            <a:avLst/>
          </a:prstGeom>
        </p:spPr>
      </p:pic>
      <p:pic>
        <p:nvPicPr>
          <p:cNvPr id="6" name="Рисунок 5" descr="D:\КЦ\Фото КЦ\DSC_001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8272417" y="1127920"/>
            <a:ext cx="2990103" cy="317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F:\для выступления на край кц\IMG_20210201_081750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562" y="4392707"/>
            <a:ext cx="3433624" cy="22053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2225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409886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По инициативе родителей мы стали проводить семейные конкурсы «Мамины помощники», «Играем дома», «Книга-лучший друг» и др. </a:t>
            </a:r>
          </a:p>
        </p:txBody>
      </p:sp>
      <p:pic>
        <p:nvPicPr>
          <p:cNvPr id="4" name="Объект 3" descr="F:\для выступления на край кц\IMG-20210323-WA0013.jpg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" y="2273753"/>
            <a:ext cx="2980483" cy="350247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F:\для выступления на край кц\IMG-20201121-WA001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179013" y="3282044"/>
            <a:ext cx="3282042" cy="2375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F:\для выступления на край кц\IMG-20200903-WA000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7136" y="2514601"/>
            <a:ext cx="2596243" cy="31105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21900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4116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Такая форма работы мотивирует родителей на занятия с детьми дома</a:t>
            </a:r>
            <a:endParaRPr lang="ru-RU" b="1" dirty="0"/>
          </a:p>
        </p:txBody>
      </p:sp>
      <p:pic>
        <p:nvPicPr>
          <p:cNvPr id="4" name="Объект 3" descr="F:\для выступления на край кц\IMG-20201003-WA0002.jpg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467" y="1461406"/>
            <a:ext cx="2645228" cy="2710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F:\для выступления на край кц\IMG-20201102-WA000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31" y="3216730"/>
            <a:ext cx="3149233" cy="2988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F:\для выступления на край кц\IMG-20201118-WA006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0365" y="1306286"/>
            <a:ext cx="3298372" cy="2725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F:\для выступления на край кц\IMG-20201105-WA0020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6457" y="3484097"/>
            <a:ext cx="3230880" cy="29820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94837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65125"/>
            <a:ext cx="11170024" cy="2073275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 err="1"/>
              <a:t>Короновирусная</a:t>
            </a:r>
            <a:r>
              <a:rPr lang="ru-RU" sz="2400" b="1" dirty="0"/>
              <a:t> инфекция и связанные с ней меры предосторожности внесли коррективы в работу и нашей образовательной организации. В период ограничительных мер  педагоги  вели активно дистанционное общение с воспитанниками и родителями с сайта ДОУ. Многие  создали собственные сайты на канале </a:t>
            </a:r>
            <a:r>
              <a:rPr lang="ru-RU" sz="2400" b="1" dirty="0" err="1"/>
              <a:t>ютуб</a:t>
            </a:r>
            <a:r>
              <a:rPr lang="ru-RU" sz="2400" b="1" dirty="0"/>
              <a:t>, на которых проводили видео консультации, практикумы, занятия и т.д. </a:t>
            </a:r>
            <a:br>
              <a:rPr lang="ru-RU" sz="2400" b="1" dirty="0"/>
            </a:br>
            <a:endParaRPr lang="ru-RU" sz="2400" b="1" dirty="0"/>
          </a:p>
        </p:txBody>
      </p:sp>
      <p:pic>
        <p:nvPicPr>
          <p:cNvPr id="4" name="Объект 4"/>
          <p:cNvPicPr>
            <a:picLocks noGrp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0" y="2296414"/>
            <a:ext cx="6800850" cy="6521739"/>
          </a:xfrm>
          <a:prstGeom prst="rect">
            <a:avLst/>
          </a:prstGeom>
        </p:spPr>
      </p:pic>
      <p:pic>
        <p:nvPicPr>
          <p:cNvPr id="5" name="Picture 7" descr="C:\Users\Николай\Desktop\викин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3390" y="3657600"/>
            <a:ext cx="3260064" cy="4016189"/>
          </a:xfrm>
          <a:prstGeom prst="rect">
            <a:avLst/>
          </a:prstGeom>
          <a:noFill/>
          <a:extLst/>
        </p:spPr>
      </p:pic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3879114"/>
              </p:ext>
            </p:extLst>
          </p:nvPr>
        </p:nvGraphicFramePr>
        <p:xfrm>
          <a:off x="7983454" y="2296414"/>
          <a:ext cx="4208546" cy="495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Acrobat Document" r:id="rId6" imgW="5667139" imgH="8019997" progId="AcroExch.Document.11">
                  <p:embed/>
                </p:oleObj>
              </mc:Choice>
              <mc:Fallback>
                <p:oleObj name="Acrobat Document" r:id="rId6" imgW="5667139" imgH="8019997" progId="AcroExch.Document.11">
                  <p:embed/>
                  <p:pic>
                    <p:nvPicPr>
                      <p:cNvPr id="5" name="Объект 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983454" y="2296414"/>
                        <a:ext cx="4208546" cy="4956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3948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840192"/>
          </a:xfrm>
        </p:spPr>
        <p:txBody>
          <a:bodyPr>
            <a:noAutofit/>
          </a:bodyPr>
          <a:lstStyle/>
          <a:p>
            <a:pPr algn="just"/>
            <a:r>
              <a:rPr lang="ru-RU" sz="3200" b="1" dirty="0"/>
              <a:t>Положительные отзывы родителей, широкое информирование с использованием различных информационных систем позволили увеличить количество </a:t>
            </a:r>
            <a:r>
              <a:rPr lang="ru-RU" sz="3200" b="1" dirty="0" smtClean="0"/>
              <a:t>           обращений </a:t>
            </a:r>
            <a:r>
              <a:rPr lang="ru-RU" sz="3200" b="1" dirty="0"/>
              <a:t>граждан.</a:t>
            </a:r>
          </a:p>
        </p:txBody>
      </p:sp>
      <p:pic>
        <p:nvPicPr>
          <p:cNvPr id="4" name="Picture 2" descr="C:\Users\Николай\Desktop\отзывы 2 464.jpg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071" y="2205318"/>
            <a:ext cx="4374776" cy="4052047"/>
          </a:xfrm>
          <a:prstGeom prst="rect">
            <a:avLst/>
          </a:prstGeom>
          <a:noFill/>
          <a:extLst/>
        </p:spPr>
      </p:pic>
      <p:pic>
        <p:nvPicPr>
          <p:cNvPr id="5" name="Picture 3" descr="C:\Users\Николай\Desktop\46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53" y="2689412"/>
            <a:ext cx="4805082" cy="3962400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4002983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54827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519954"/>
            <a:ext cx="12192000" cy="633804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600" b="1" dirty="0" smtClean="0"/>
              <a:t>«… </a:t>
            </a:r>
            <a:r>
              <a:rPr lang="ru-RU" sz="6600" b="1" dirty="0"/>
              <a:t>воспитывать… самая трудная вещь. Думаешь: ну, все теперь кончилось! Не тут-то было: только начинается!»</a:t>
            </a:r>
          </a:p>
          <a:p>
            <a:pPr marL="0" indent="0" algn="ctr">
              <a:buNone/>
            </a:pPr>
            <a:r>
              <a:rPr lang="ru-RU" sz="6600" b="1" dirty="0"/>
              <a:t>  </a:t>
            </a:r>
            <a:r>
              <a:rPr lang="ru-RU" sz="6600" b="1" dirty="0" smtClean="0"/>
              <a:t>                    </a:t>
            </a:r>
            <a:r>
              <a:rPr lang="ru-RU" sz="6600" b="1" dirty="0" err="1"/>
              <a:t>М.Ю.Лермонтов</a:t>
            </a:r>
            <a:r>
              <a:rPr lang="ru-RU" sz="6600" b="1" dirty="0"/>
              <a:t>.</a:t>
            </a:r>
          </a:p>
          <a:p>
            <a:r>
              <a:rPr lang="ru-RU" dirty="0"/>
              <a:t> </a:t>
            </a:r>
            <a:endParaRPr lang="ru-RU" sz="3200" dirty="0"/>
          </a:p>
          <a:p>
            <a:pPr marL="0" indent="0">
              <a:buNone/>
            </a:pP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382569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47700"/>
            <a:ext cx="10515600" cy="559407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200" dirty="0" smtClean="0"/>
          </a:p>
          <a:p>
            <a:pPr marL="0" indent="0" algn="ctr">
              <a:buNone/>
            </a:pPr>
            <a:r>
              <a:rPr lang="ru-RU" sz="3200" b="1" dirty="0" smtClean="0"/>
              <a:t>Наши планы до 2024 года:</a:t>
            </a:r>
            <a:endParaRPr lang="ru-RU" sz="3200" b="1" dirty="0"/>
          </a:p>
          <a:p>
            <a:pPr marL="0" indent="0" algn="just">
              <a:buNone/>
            </a:pPr>
            <a:r>
              <a:rPr lang="ru-RU" sz="3200" b="1" dirty="0" smtClean="0"/>
              <a:t>Пройти всем специалистам Консультационного центра </a:t>
            </a:r>
            <a:r>
              <a:rPr lang="ru-RU" sz="3200" b="1" dirty="0"/>
              <a:t>курсы повышения квалификации по теме: «Навигация, консультирование родителей, воспитывающих детей с разными образовательными потребностями, и оказание им информационно-методической помощи»</a:t>
            </a:r>
          </a:p>
          <a:p>
            <a:pPr marL="0" indent="0" algn="just">
              <a:buNone/>
            </a:pPr>
            <a:r>
              <a:rPr lang="ru-RU" sz="3200" b="1" dirty="0"/>
              <a:t>Считаем, что данный опыт позволит повысить уровень компетенции родителей, получить высокопрофессиональных педагогов, а учреждению – стать конкурентоспособным.</a:t>
            </a:r>
          </a:p>
          <a:p>
            <a:pPr marL="0" indent="0" algn="just">
              <a:buNone/>
            </a:pP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93932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sz="6600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ru-RU" sz="6600" dirty="0" smtClean="0">
                <a:solidFill>
                  <a:srgbClr val="FF0000"/>
                </a:solidFill>
              </a:rPr>
              <a:t>СПАСИБО ЗА ВНИМАНИЕ!</a:t>
            </a:r>
            <a:endParaRPr lang="ru-RU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60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517</Words>
  <Application>Microsoft Office PowerPoint</Application>
  <PresentationFormat>Произвольный</PresentationFormat>
  <Paragraphs>35</Paragraphs>
  <Slides>21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Тема Office</vt:lpstr>
      <vt:lpstr>Acrobat Document</vt:lpstr>
      <vt:lpstr>ОРГАНИЗАЦИЯ РАБОТЫ С РОДИТЕЛЯМИ В РАМКАХ КОНСУЛЬТАЦИОННОГО ЦЕНТРА</vt:lpstr>
      <vt:lpstr>Презентация PowerPoint</vt:lpstr>
      <vt:lpstr>Семья- важнейшее пространство развития и социализации ребенка дошкольного возраста. В связи с этим особую значимость приобретает проблема повышения психолого-педагогической культуры родителей, уровня их ответственности за воспитание и образование своих  детей.</vt:lpstr>
      <vt:lpstr>Презентация PowerPoint</vt:lpstr>
      <vt:lpstr>С мая 2018 г. на базе нашего учреждения  был открыт консультационный центр, где осуществляется бесплатное оказание психолого-педагогических, методических, консультативных услуг родителям (законным представителям) детей от 2 месяцев до 7 лет.</vt:lpstr>
      <vt:lpstr>Презентация PowerPoint</vt:lpstr>
      <vt:lpstr>В рамках краевой программы «Дети Кубани» в нашем поселке было выделено около 800 квартир   детям-сиротам и детям, оставшимся без попечения родителей. В основном все уже имеют свои семьи. 75% семей имеют по 1-2 ребенка, по 3 и более детей имеют 25% семей. </vt:lpstr>
      <vt:lpstr>Перед нами стояла задача заинтересовать и вовлечь наших молодых «трудных» родителей.</vt:lpstr>
      <vt:lpstr>Презентация PowerPoint</vt:lpstr>
      <vt:lpstr>Занятия семейного клуба «Мы вместе»</vt:lpstr>
      <vt:lpstr>Эти занятия  сплотили  родительский коллектив,   сделали союзниками родителей и педагогов. </vt:lpstr>
      <vt:lpstr>Мы активно используем формы работы: индивидуальное консультирование родителя; групповое консультирование родителей со сходными запросами; индивидуальное консультирование родителя с ребенком, а при необходимости специалисты проводят консультирование вне ДОУ.  </vt:lpstr>
      <vt:lpstr>Если родитель пришел на консультацию с ребенком, то на время получения консультации ребенок находится в игровой комнате. </vt:lpstr>
      <vt:lpstr>В детском саду  созданы безопасные  комфортные условия для игр.</vt:lpstr>
      <vt:lpstr>По инициативе родителей мы стали проводить семейные конкурсы «Мамины помощники», «Играем дома», «Книга-лучший друг» и др. </vt:lpstr>
      <vt:lpstr>Такая форма работы мотивирует родителей на занятия с детьми дома</vt:lpstr>
      <vt:lpstr>Короновирусная инфекция и связанные с ней меры предосторожности внесли коррективы в работу и нашей образовательной организации. В период ограничительных мер  педагоги  вели активно дистанционное общение с воспитанниками и родителями с сайта ДОУ. Многие  создали собственные сайты на канале ютуб, на которых проводили видео консультации, практикумы, занятия и т.д.  </vt:lpstr>
      <vt:lpstr>Положительные отзывы родителей, широкое информирование с использованием различных информационных систем позволили увеличить количество            обращений граждан.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Николай</cp:lastModifiedBy>
  <cp:revision>22</cp:revision>
  <dcterms:created xsi:type="dcterms:W3CDTF">2021-03-24T05:14:56Z</dcterms:created>
  <dcterms:modified xsi:type="dcterms:W3CDTF">2021-04-11T13:08:11Z</dcterms:modified>
</cp:coreProperties>
</file>