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64" r:id="rId3"/>
    <p:sldId id="267" r:id="rId4"/>
    <p:sldId id="261" r:id="rId5"/>
    <p:sldId id="268" r:id="rId6"/>
    <p:sldId id="257" r:id="rId7"/>
    <p:sldId id="259" r:id="rId8"/>
    <p:sldId id="258" r:id="rId9"/>
    <p:sldId id="272" r:id="rId10"/>
    <p:sldId id="279" r:id="rId11"/>
    <p:sldId id="278" r:id="rId12"/>
    <p:sldId id="260" r:id="rId13"/>
    <p:sldId id="276" r:id="rId14"/>
    <p:sldId id="281" r:id="rId15"/>
    <p:sldId id="282" r:id="rId16"/>
    <p:sldId id="263" r:id="rId17"/>
    <p:sldId id="269" r:id="rId18"/>
    <p:sldId id="280" r:id="rId19"/>
    <p:sldId id="274" r:id="rId20"/>
    <p:sldId id="271" r:id="rId21"/>
    <p:sldId id="266" r:id="rId22"/>
    <p:sldId id="283" r:id="rId23"/>
  </p:sldIdLst>
  <p:sldSz cx="9144000" cy="5143500" type="screen16x9"/>
  <p:notesSz cx="9144000" cy="51435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-1644" y="-6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892552493438334E-2"/>
          <c:y val="2.4216347956505468E-2"/>
          <c:w val="0.64452935878001072"/>
          <c:h val="0.8085315238388532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технические 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80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коммуникативные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30</c:v>
                </c:pt>
                <c:pt idx="1">
                  <c:v>70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творческие навыки</c:v>
                </c:pt>
              </c:strCache>
            </c:strRef>
          </c:tx>
          <c:dLbls>
            <c:showVal val="1"/>
          </c:dLbls>
          <c:cat>
            <c:strRef>
              <c:f>Лист1!$A$2:$A$5</c:f>
              <c:strCache>
                <c:ptCount val="2"/>
                <c:pt idx="0">
                  <c:v>начало года</c:v>
                </c:pt>
                <c:pt idx="1">
                  <c:v>конец года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</c:ser>
        <c:axId val="123356288"/>
        <c:axId val="123357824"/>
      </c:barChart>
      <c:catAx>
        <c:axId val="123356288"/>
        <c:scaling>
          <c:orientation val="minMax"/>
        </c:scaling>
        <c:axPos val="b"/>
        <c:tickLblPos val="nextTo"/>
        <c:crossAx val="123357824"/>
        <c:crosses val="autoZero"/>
        <c:auto val="1"/>
        <c:lblAlgn val="ctr"/>
        <c:lblOffset val="100"/>
      </c:catAx>
      <c:valAx>
        <c:axId val="123357824"/>
        <c:scaling>
          <c:orientation val="minMax"/>
        </c:scaling>
        <c:axPos val="l"/>
        <c:majorGridlines/>
        <c:numFmt formatCode="General" sourceLinked="1"/>
        <c:tickLblPos val="nextTo"/>
        <c:crossAx val="123356288"/>
        <c:crosses val="autoZero"/>
        <c:crossBetween val="between"/>
      </c:valAx>
    </c:plotArea>
    <c:legend>
      <c:legendPos val="r"/>
    </c:legend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5E21A-CC4F-4D51-A122-E43A05FA24FA}" type="datetimeFigureOut">
              <a:rPr lang="ru-RU" smtClean="0"/>
              <a:pPr/>
              <a:t>19.02.2025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2443163"/>
            <a:ext cx="7315200" cy="2314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884738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4884738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950BB5-42C5-4684-BEBC-B14BE36DA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1413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950BB5-42C5-4684-BEBC-B14BE36DAE7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1630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C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4049" y="2037764"/>
            <a:ext cx="7535901" cy="5308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CCD8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7356" y="1748787"/>
            <a:ext cx="4473575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89623" y="1348373"/>
            <a:ext cx="4015740" cy="29324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11" Type="http://schemas.openxmlformats.org/officeDocument/2006/relationships/image" Target="../media/image51.pn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video-220912218_456239022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vk.com/video-220912218_456239024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vk.com/video-220912218_456239026" TargetMode="External"/><Relationship Id="rId5" Type="http://schemas.openxmlformats.org/officeDocument/2006/relationships/hyperlink" Target="https://vk.com/video-220912218_456239020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2037764"/>
            <a:ext cx="8762999" cy="9509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800" b="1" smtClean="0">
                <a:solidFill>
                  <a:schemeClr val="bg1"/>
                </a:solidFill>
                <a:latin typeface="Book Antiqua" pitchFamily="18" charset="0"/>
              </a:rPr>
              <a:t>         </a:t>
            </a:r>
            <a:r>
              <a:rPr lang="ru-RU" sz="2800" b="1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Программа </a:t>
            </a:r>
            <a:r>
              <a:rPr lang="ru-RU" sz="2800" b="1" smtClean="0">
                <a:solidFill>
                  <a:schemeClr val="bg1"/>
                </a:solidFill>
                <a:latin typeface="Book Antiqua" pitchFamily="18" charset="0"/>
              </a:rPr>
              <a:t>дополнительного образования </a:t>
            </a:r>
            <a:r>
              <a:rPr lang="ru-RU" sz="2800" b="1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endParaRPr lang="ru-RU" sz="280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Book Antiqua" pitchFamily="18" charset="0"/>
              </a:rPr>
              <a:t>                                         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«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</a:rPr>
              <a:t>Мультяшка</a:t>
            </a:r>
            <a:endParaRPr sz="3200" b="1" dirty="0">
              <a:solidFill>
                <a:schemeClr val="bg1"/>
              </a:solidFill>
              <a:latin typeface="Roboto"/>
              <a:cs typeface="Robo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2382" y="2826144"/>
            <a:ext cx="7014394" cy="122212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ru-RU" sz="1500" spc="-15" dirty="0" smtClean="0">
              <a:solidFill>
                <a:srgbClr val="FFFFFF"/>
              </a:solidFill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ru-RU" sz="1500" spc="-15" dirty="0" smtClean="0">
              <a:solidFill>
                <a:srgbClr val="FFFFFF"/>
              </a:solidFill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ru-RU" sz="1500" spc="-15" dirty="0" smtClean="0">
              <a:solidFill>
                <a:srgbClr val="FFFFFF"/>
              </a:solidFill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500" b="1" spc="-15" dirty="0" err="1" smtClean="0">
                <a:solidFill>
                  <a:srgbClr val="FFFFFF"/>
                </a:solidFill>
                <a:latin typeface="Book Antiqua" pitchFamily="18" charset="0"/>
                <a:cs typeface="Roboto"/>
              </a:rPr>
              <a:t>Студия</a:t>
            </a:r>
            <a:r>
              <a:rPr sz="1500" b="1" spc="5" dirty="0" smtClean="0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для</a:t>
            </a:r>
            <a:r>
              <a:rPr sz="1500" b="1" spc="10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spc="-5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раскрытия</a:t>
            </a:r>
            <a:r>
              <a:rPr sz="1500" b="1" spc="15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творческого</a:t>
            </a:r>
            <a:r>
              <a:rPr sz="1500" b="1" spc="5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 потенциала</a:t>
            </a:r>
            <a:r>
              <a:rPr sz="1500" b="1" spc="10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spc="-15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детей</a:t>
            </a:r>
            <a:r>
              <a:rPr sz="1500" b="1" spc="10" dirty="0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err="1">
                <a:solidFill>
                  <a:srgbClr val="FFFFFF"/>
                </a:solidFill>
                <a:latin typeface="Book Antiqua" pitchFamily="18" charset="0"/>
                <a:cs typeface="Roboto"/>
              </a:rPr>
              <a:t>через</a:t>
            </a:r>
            <a:r>
              <a:rPr sz="1500" b="1" spc="5">
                <a:solidFill>
                  <a:srgbClr val="FFFFFF"/>
                </a:solidFill>
                <a:latin typeface="Book Antiqua" pitchFamily="18" charset="0"/>
                <a:cs typeface="Roboto"/>
              </a:rPr>
              <a:t> </a:t>
            </a:r>
            <a:r>
              <a:rPr sz="1500" b="1" spc="10" smtClean="0">
                <a:solidFill>
                  <a:srgbClr val="FFFFFF"/>
                </a:solidFill>
                <a:latin typeface="Book Antiqua" pitchFamily="18" charset="0"/>
                <a:cs typeface="Roboto"/>
              </a:rPr>
              <a:t>анимацию</a:t>
            </a:r>
            <a:endParaRPr lang="ru-RU" sz="1500" b="1" spc="10" dirty="0" smtClean="0">
              <a:solidFill>
                <a:srgbClr val="FFFFFF"/>
              </a:solidFill>
              <a:latin typeface="Book Antiqua" pitchFamily="18" charset="0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z="1500" b="1" spc="10" dirty="0" smtClean="0">
                <a:solidFill>
                  <a:srgbClr val="FFFFFF"/>
                </a:solidFill>
                <a:latin typeface="Book Antiqua" pitchFamily="18" charset="0"/>
                <a:cs typeface="Roboto"/>
              </a:rPr>
              <a:t>                                                                 Руководитель Ахмедова Л.В.</a:t>
            </a:r>
            <a:endParaRPr sz="1500" b="1" dirty="0">
              <a:latin typeface="Book Antiqua" pitchFamily="18" charset="0"/>
              <a:cs typeface="Roboto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52233" y="530712"/>
            <a:ext cx="2232278" cy="1136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787E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81161" cy="108506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7356" y="1748787"/>
            <a:ext cx="456564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Каждый</a:t>
            </a:r>
            <a:r>
              <a:rPr spc="-35" dirty="0"/>
              <a:t> </a:t>
            </a:r>
            <a:r>
              <a:rPr spc="5" dirty="0"/>
              <a:t>ребёнок</a:t>
            </a:r>
            <a:r>
              <a:rPr spc="-30" dirty="0"/>
              <a:t> </a:t>
            </a:r>
            <a:r>
              <a:rPr spc="-5" dirty="0"/>
              <a:t>заслуживает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7356" y="2053587"/>
            <a:ext cx="4709160" cy="17440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FFFFFF"/>
                </a:solidFill>
                <a:latin typeface="Roboto"/>
                <a:cs typeface="Roboto"/>
              </a:rPr>
              <a:t>возможность </a:t>
            </a:r>
            <a:r>
              <a:rPr sz="2000" b="1" spc="-20" dirty="0">
                <a:solidFill>
                  <a:srgbClr val="FFFFFF"/>
                </a:solidFill>
                <a:latin typeface="Roboto"/>
                <a:cs typeface="Roboto"/>
              </a:rPr>
              <a:t>развивать </a:t>
            </a:r>
            <a:r>
              <a:rPr sz="2000" b="1" dirty="0">
                <a:solidFill>
                  <a:srgbClr val="FFFFFF"/>
                </a:solidFill>
                <a:latin typeface="Roboto"/>
                <a:cs typeface="Roboto"/>
              </a:rPr>
              <a:t>свои </a:t>
            </a:r>
            <a:r>
              <a:rPr sz="2000" b="1" spc="-15" dirty="0">
                <a:solidFill>
                  <a:srgbClr val="FFFFFF"/>
                </a:solidFill>
                <a:latin typeface="Roboto"/>
                <a:cs typeface="Roboto"/>
              </a:rPr>
              <a:t>таланты </a:t>
            </a:r>
            <a:r>
              <a:rPr sz="2000" b="1" spc="-484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Roboto"/>
                <a:cs typeface="Roboto"/>
              </a:rPr>
              <a:t>через</a:t>
            </a:r>
            <a:r>
              <a:rPr sz="2000" b="1" spc="-10" dirty="0">
                <a:solidFill>
                  <a:srgbClr val="FFFFFF"/>
                </a:solidFill>
                <a:latin typeface="Roboto"/>
                <a:cs typeface="Roboto"/>
              </a:rPr>
              <a:t> творчество</a:t>
            </a:r>
            <a:r>
              <a:rPr sz="20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2000" b="1" spc="5" dirty="0">
                <a:solidFill>
                  <a:srgbClr val="FFFFFF"/>
                </a:solidFill>
                <a:latin typeface="Roboto"/>
                <a:cs typeface="Roboto"/>
              </a:rPr>
              <a:t>и</a:t>
            </a:r>
            <a:r>
              <a:rPr sz="20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Roboto"/>
                <a:cs typeface="Roboto"/>
              </a:rPr>
              <a:t>образование.</a:t>
            </a:r>
            <a:endParaRPr sz="200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50"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</a:pPr>
            <a:r>
              <a:rPr sz="1500" b="1" i="1" spc="70" dirty="0">
                <a:solidFill>
                  <a:srgbClr val="FFFFFF"/>
                </a:solidFill>
                <a:latin typeface="Roboto Cn"/>
                <a:cs typeface="Roboto Cn"/>
              </a:rPr>
              <a:t>Луиза</a:t>
            </a:r>
            <a:r>
              <a:rPr sz="1500" b="1" i="1" spc="25" dirty="0">
                <a:solidFill>
                  <a:srgbClr val="FFFFFF"/>
                </a:solidFill>
                <a:latin typeface="Roboto Cn"/>
                <a:cs typeface="Roboto Cn"/>
              </a:rPr>
              <a:t> </a:t>
            </a:r>
            <a:r>
              <a:rPr sz="1500" b="1" i="1" spc="75" dirty="0">
                <a:solidFill>
                  <a:srgbClr val="FFFFFF"/>
                </a:solidFill>
                <a:latin typeface="Roboto Cn"/>
                <a:cs typeface="Roboto Cn"/>
              </a:rPr>
              <a:t>Ахмедова,</a:t>
            </a:r>
            <a:r>
              <a:rPr sz="1500" b="1" i="1" spc="30" dirty="0">
                <a:solidFill>
                  <a:srgbClr val="FFFFFF"/>
                </a:solidFill>
                <a:latin typeface="Roboto Cn"/>
                <a:cs typeface="Roboto Cn"/>
              </a:rPr>
              <a:t> </a:t>
            </a:r>
            <a:r>
              <a:rPr sz="1500" b="1" i="1" spc="80" dirty="0">
                <a:solidFill>
                  <a:srgbClr val="FFFFFF"/>
                </a:solidFill>
                <a:latin typeface="Roboto Cn"/>
                <a:cs typeface="Roboto Cn"/>
              </a:rPr>
              <a:t>инициатор</a:t>
            </a:r>
            <a:r>
              <a:rPr sz="1500" b="1" i="1" spc="35" dirty="0">
                <a:solidFill>
                  <a:srgbClr val="FFFFFF"/>
                </a:solidFill>
                <a:latin typeface="Roboto Cn"/>
                <a:cs typeface="Roboto Cn"/>
              </a:rPr>
              <a:t> </a:t>
            </a:r>
            <a:r>
              <a:rPr sz="1500" b="1" i="1" spc="75" dirty="0">
                <a:solidFill>
                  <a:srgbClr val="FFFFFF"/>
                </a:solidFill>
                <a:latin typeface="Roboto Cn"/>
                <a:cs typeface="Roboto Cn"/>
              </a:rPr>
              <a:t>проекта</a:t>
            </a:r>
            <a:endParaRPr sz="1500">
              <a:latin typeface="Roboto Cn"/>
              <a:cs typeface="Roboto C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5450" y="894812"/>
            <a:ext cx="555625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0" b="1" spc="-3510" dirty="0">
                <a:solidFill>
                  <a:srgbClr val="FFFFFF"/>
                </a:solidFill>
                <a:latin typeface="Roboto Bk"/>
                <a:cs typeface="Roboto Bk"/>
              </a:rPr>
              <a:t>“</a:t>
            </a:r>
            <a:endParaRPr sz="10000">
              <a:latin typeface="Roboto Bk"/>
              <a:cs typeface="Roboto Bk"/>
            </a:endParaRPr>
          </a:p>
        </p:txBody>
      </p:sp>
      <p:pic>
        <p:nvPicPr>
          <p:cNvPr id="3074" name="Picture 2" descr="C:\Users\User\Downloads\IMG_86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90550"/>
            <a:ext cx="2495549" cy="37372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929190" y="1071552"/>
            <a:ext cx="3288029" cy="1305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Roboto"/>
                <a:cs typeface="Roboto"/>
              </a:rPr>
              <a:t>Программа </a:t>
            </a:r>
            <a:r>
              <a:rPr sz="1400" spc="-15" dirty="0">
                <a:latin typeface="Roboto"/>
                <a:cs typeface="Roboto"/>
              </a:rPr>
              <a:t>способствует </a:t>
            </a:r>
            <a:r>
              <a:rPr sz="1400" spc="-10" dirty="0">
                <a:latin typeface="Roboto"/>
                <a:cs typeface="Roboto"/>
              </a:rPr>
              <a:t> интеллектуальному </a:t>
            </a:r>
            <a:r>
              <a:rPr sz="1400" spc="-15" dirty="0">
                <a:latin typeface="Roboto"/>
                <a:cs typeface="Roboto"/>
              </a:rPr>
              <a:t>развитию через 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15" dirty="0">
                <a:latin typeface="Roboto"/>
                <a:cs typeface="Roboto"/>
              </a:rPr>
              <a:t>разнообразные</a:t>
            </a:r>
            <a:r>
              <a:rPr sz="1400" spc="-5" dirty="0">
                <a:latin typeface="Roboto"/>
                <a:cs typeface="Roboto"/>
              </a:rPr>
              <a:t> </a:t>
            </a:r>
            <a:r>
              <a:rPr sz="1400" spc="-15" dirty="0">
                <a:latin typeface="Roboto"/>
                <a:cs typeface="Roboto"/>
              </a:rPr>
              <a:t>виды</a:t>
            </a:r>
            <a:r>
              <a:rPr sz="1400" spc="-5" dirty="0">
                <a:latin typeface="Roboto"/>
                <a:cs typeface="Roboto"/>
              </a:rPr>
              <a:t> </a:t>
            </a:r>
            <a:r>
              <a:rPr sz="1400" spc="-20" dirty="0">
                <a:latin typeface="Roboto"/>
                <a:cs typeface="Roboto"/>
              </a:rPr>
              <a:t>деятельности</a:t>
            </a:r>
            <a:r>
              <a:rPr sz="1400" spc="-5" dirty="0">
                <a:latin typeface="Roboto"/>
                <a:cs typeface="Roboto"/>
              </a:rPr>
              <a:t> </a:t>
            </a:r>
            <a:r>
              <a:rPr sz="1400" spc="10" dirty="0">
                <a:latin typeface="Roboto"/>
                <a:cs typeface="Roboto"/>
              </a:rPr>
              <a:t>и </a:t>
            </a:r>
            <a:r>
              <a:rPr sz="1400" spc="15" dirty="0">
                <a:latin typeface="Roboto"/>
                <a:cs typeface="Roboto"/>
              </a:rPr>
              <a:t> </a:t>
            </a:r>
            <a:r>
              <a:rPr sz="1400" spc="-5" dirty="0">
                <a:latin typeface="Roboto"/>
                <a:cs typeface="Roboto"/>
              </a:rPr>
              <a:t>использования</a:t>
            </a:r>
            <a:r>
              <a:rPr sz="1400" spc="-15" dirty="0">
                <a:latin typeface="Roboto"/>
                <a:cs typeface="Roboto"/>
              </a:rPr>
              <a:t> </a:t>
            </a:r>
            <a:r>
              <a:rPr sz="1400" spc="-10" dirty="0">
                <a:latin typeface="Roboto"/>
                <a:cs typeface="Roboto"/>
              </a:rPr>
              <a:t>технологии,</a:t>
            </a:r>
            <a:r>
              <a:rPr sz="1400" spc="-15" dirty="0">
                <a:latin typeface="Roboto"/>
                <a:cs typeface="Roboto"/>
              </a:rPr>
              <a:t> </a:t>
            </a:r>
            <a:r>
              <a:rPr sz="1400" spc="-30" dirty="0">
                <a:latin typeface="Roboto"/>
                <a:cs typeface="Roboto"/>
              </a:rPr>
              <a:t>что</a:t>
            </a:r>
            <a:r>
              <a:rPr sz="1400" spc="-15" dirty="0">
                <a:latin typeface="Roboto"/>
                <a:cs typeface="Roboto"/>
              </a:rPr>
              <a:t> делает </a:t>
            </a:r>
            <a:r>
              <a:rPr sz="1400" spc="-335" dirty="0">
                <a:latin typeface="Roboto"/>
                <a:cs typeface="Roboto"/>
              </a:rPr>
              <a:t> </a:t>
            </a:r>
            <a:r>
              <a:rPr sz="1400" spc="-25" dirty="0">
                <a:latin typeface="Roboto"/>
                <a:cs typeface="Roboto"/>
              </a:rPr>
              <a:t>занятия </a:t>
            </a:r>
            <a:r>
              <a:rPr sz="1400" spc="-5" dirty="0">
                <a:latin typeface="Roboto"/>
                <a:cs typeface="Roboto"/>
              </a:rPr>
              <a:t>уникальными </a:t>
            </a:r>
            <a:r>
              <a:rPr sz="1400" spc="10" dirty="0">
                <a:latin typeface="Roboto"/>
                <a:cs typeface="Roboto"/>
              </a:rPr>
              <a:t>и </a:t>
            </a:r>
            <a:r>
              <a:rPr sz="1400" dirty="0">
                <a:latin typeface="Roboto"/>
                <a:cs typeface="Roboto"/>
              </a:rPr>
              <a:t>ценно </a:t>
            </a:r>
            <a:r>
              <a:rPr sz="1400" spc="5" dirty="0">
                <a:latin typeface="Roboto"/>
                <a:cs typeface="Roboto"/>
              </a:rPr>
              <a:t> </a:t>
            </a:r>
            <a:r>
              <a:rPr sz="1400" spc="-15" dirty="0">
                <a:latin typeface="Roboto"/>
                <a:cs typeface="Roboto"/>
              </a:rPr>
              <a:t>обогащает образовательный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5" dirty="0">
                <a:latin typeface="Roboto"/>
                <a:cs typeface="Roboto"/>
              </a:rPr>
              <a:t>процесс.</a:t>
            </a:r>
            <a:endParaRPr sz="1400">
              <a:latin typeface="Roboto"/>
              <a:cs typeface="Robo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29190" y="2571750"/>
            <a:ext cx="3293110" cy="17620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621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Roboto"/>
                <a:cs typeface="Roboto"/>
              </a:rPr>
              <a:t>Фокус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5" dirty="0">
                <a:latin typeface="Roboto"/>
                <a:cs typeface="Roboto"/>
              </a:rPr>
              <a:t>на </a:t>
            </a:r>
            <a:r>
              <a:rPr sz="1400" spc="-40" dirty="0">
                <a:latin typeface="Roboto"/>
                <a:cs typeface="Roboto"/>
              </a:rPr>
              <a:t>мультфильмах</a:t>
            </a:r>
            <a:r>
              <a:rPr sz="1400" spc="-10" dirty="0">
                <a:latin typeface="Roboto"/>
                <a:cs typeface="Roboto"/>
              </a:rPr>
              <a:t> помогает </a:t>
            </a:r>
            <a:r>
              <a:rPr sz="1400" spc="-5" dirty="0">
                <a:latin typeface="Roboto"/>
                <a:cs typeface="Roboto"/>
              </a:rPr>
              <a:t> </a:t>
            </a:r>
            <a:r>
              <a:rPr sz="1400" spc="-15" dirty="0">
                <a:latin typeface="Roboto"/>
                <a:cs typeface="Roboto"/>
              </a:rPr>
              <a:t>развивать </a:t>
            </a:r>
            <a:r>
              <a:rPr sz="1400" spc="-20" dirty="0">
                <a:latin typeface="Roboto"/>
                <a:cs typeface="Roboto"/>
              </a:rPr>
              <a:t>чувство</a:t>
            </a:r>
            <a:r>
              <a:rPr sz="1400" spc="-15" dirty="0">
                <a:latin typeface="Roboto"/>
                <a:cs typeface="Roboto"/>
              </a:rPr>
              <a:t> творчества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45" dirty="0">
                <a:latin typeface="Roboto"/>
                <a:cs typeface="Roboto"/>
              </a:rPr>
              <a:t>у</a:t>
            </a:r>
            <a:r>
              <a:rPr sz="1400" spc="-15" dirty="0">
                <a:latin typeface="Roboto"/>
                <a:cs typeface="Roboto"/>
              </a:rPr>
              <a:t> </a:t>
            </a:r>
            <a:r>
              <a:rPr sz="1400" spc="-25" dirty="0">
                <a:latin typeface="Roboto"/>
                <a:cs typeface="Roboto"/>
              </a:rPr>
              <a:t>детей, </a:t>
            </a:r>
            <a:r>
              <a:rPr sz="1400" spc="-335" dirty="0">
                <a:latin typeface="Roboto"/>
                <a:cs typeface="Roboto"/>
              </a:rPr>
              <a:t> </a:t>
            </a:r>
            <a:r>
              <a:rPr sz="1400" spc="-30" dirty="0">
                <a:latin typeface="Roboto"/>
                <a:cs typeface="Roboto"/>
              </a:rPr>
              <a:t>что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20" dirty="0">
                <a:latin typeface="Roboto"/>
                <a:cs typeface="Roboto"/>
              </a:rPr>
              <a:t>стимулирует</a:t>
            </a:r>
            <a:r>
              <a:rPr sz="1400" spc="-10" dirty="0">
                <a:latin typeface="Roboto"/>
                <a:cs typeface="Roboto"/>
              </a:rPr>
              <a:t> </a:t>
            </a:r>
            <a:r>
              <a:rPr sz="1400" spc="-5" dirty="0">
                <a:latin typeface="Roboto"/>
                <a:cs typeface="Roboto"/>
              </a:rPr>
              <a:t>их</a:t>
            </a:r>
            <a:r>
              <a:rPr sz="1400" spc="-10" dirty="0">
                <a:latin typeface="Roboto"/>
                <a:cs typeface="Roboto"/>
              </a:rPr>
              <a:t> интуитивное </a:t>
            </a:r>
            <a:r>
              <a:rPr sz="1400" spc="10" dirty="0">
                <a:latin typeface="Roboto"/>
                <a:cs typeface="Roboto"/>
              </a:rPr>
              <a:t>и </a:t>
            </a:r>
            <a:r>
              <a:rPr sz="1400" spc="15" dirty="0">
                <a:latin typeface="Roboto"/>
                <a:cs typeface="Roboto"/>
              </a:rPr>
              <a:t> </a:t>
            </a:r>
            <a:r>
              <a:rPr sz="1400" spc="-10" dirty="0">
                <a:latin typeface="Roboto"/>
                <a:cs typeface="Roboto"/>
              </a:rPr>
              <a:t>критическое </a:t>
            </a:r>
            <a:r>
              <a:rPr sz="1400" dirty="0">
                <a:latin typeface="Roboto"/>
                <a:cs typeface="Roboto"/>
              </a:rPr>
              <a:t>мышление, </a:t>
            </a:r>
            <a:r>
              <a:rPr sz="1400" spc="-15" dirty="0">
                <a:latin typeface="Roboto"/>
                <a:cs typeface="Roboto"/>
              </a:rPr>
              <a:t>предоставляя </a:t>
            </a:r>
            <a:r>
              <a:rPr sz="1400" spc="-335" dirty="0">
                <a:latin typeface="Roboto"/>
                <a:cs typeface="Roboto"/>
              </a:rPr>
              <a:t> </a:t>
            </a:r>
            <a:r>
              <a:rPr sz="1400" spc="-5" dirty="0">
                <a:latin typeface="Roboto"/>
                <a:cs typeface="Roboto"/>
              </a:rPr>
              <a:t>возможности </a:t>
            </a:r>
            <a:r>
              <a:rPr sz="1400" spc="-15" dirty="0">
                <a:latin typeface="Roboto"/>
                <a:cs typeface="Roboto"/>
              </a:rPr>
              <a:t>для </a:t>
            </a:r>
            <a:r>
              <a:rPr sz="1400" spc="-5" dirty="0">
                <a:latin typeface="Roboto"/>
                <a:cs typeface="Roboto"/>
              </a:rPr>
              <a:t>самовыражения </a:t>
            </a:r>
            <a:r>
              <a:rPr sz="1400" spc="10" dirty="0">
                <a:latin typeface="Roboto"/>
                <a:cs typeface="Roboto"/>
              </a:rPr>
              <a:t>и </a:t>
            </a:r>
            <a:r>
              <a:rPr sz="1400" spc="15" dirty="0">
                <a:latin typeface="Roboto"/>
                <a:cs typeface="Roboto"/>
              </a:rPr>
              <a:t> </a:t>
            </a:r>
            <a:r>
              <a:rPr sz="1400" spc="-15">
                <a:latin typeface="Roboto"/>
                <a:cs typeface="Roboto"/>
              </a:rPr>
              <a:t>роста</a:t>
            </a:r>
            <a:r>
              <a:rPr sz="1400" spc="-15" smtClean="0">
                <a:latin typeface="Roboto"/>
                <a:cs typeface="Roboto"/>
              </a:rPr>
              <a:t>.</a:t>
            </a:r>
            <a:r>
              <a:rPr lang="ru-RU" sz="1400" spc="-10" dirty="0" smtClean="0">
                <a:latin typeface="Roboto"/>
                <a:cs typeface="Roboto"/>
              </a:rPr>
              <a:t> </a:t>
            </a:r>
          </a:p>
          <a:p>
            <a:pPr marL="12700" marR="156210">
              <a:lnSpc>
                <a:spcPct val="100000"/>
              </a:lnSpc>
              <a:spcBef>
                <a:spcPts val="100"/>
              </a:spcBef>
            </a:pPr>
            <a:endParaRPr lang="ru-RU" sz="1400" spc="-10" dirty="0" smtClean="0">
              <a:latin typeface="Roboto"/>
              <a:cs typeface="Roboto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400">
              <a:latin typeface="Roboto"/>
              <a:cs typeface="Robo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29124" y="1571618"/>
            <a:ext cx="29147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smtClean="0">
                <a:latin typeface="Roboto"/>
                <a:cs typeface="Roboto"/>
              </a:rPr>
              <a:t>01</a:t>
            </a:r>
            <a:endParaRPr sz="1500">
              <a:latin typeface="Roboto"/>
              <a:cs typeface="Roboto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4500562" y="214296"/>
            <a:ext cx="4286280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500" b="0" spc="20" smtClean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lang="ru-RU" sz="2500" b="0" spc="-10" dirty="0" smtClean="0">
                <a:solidFill>
                  <a:srgbClr val="000000"/>
                </a:solidFill>
                <a:latin typeface="Roboto Lt"/>
                <a:cs typeface="Roboto Lt"/>
              </a:rPr>
              <a:t>А</a:t>
            </a:r>
            <a:r>
              <a:rPr sz="2500" b="0" spc="-10" smtClean="0">
                <a:solidFill>
                  <a:srgbClr val="000000"/>
                </a:solidFill>
                <a:latin typeface="Roboto Lt"/>
                <a:cs typeface="Roboto Lt"/>
              </a:rPr>
              <a:t>ктуальность</a:t>
            </a:r>
            <a:r>
              <a:rPr lang="ru-RU" sz="2500" b="0" spc="-10" dirty="0" smtClean="0">
                <a:solidFill>
                  <a:srgbClr val="000000"/>
                </a:solidFill>
                <a:latin typeface="Roboto Lt"/>
                <a:cs typeface="Roboto Lt"/>
              </a:rPr>
              <a:t> и новизна </a:t>
            </a:r>
            <a:endParaRPr sz="2500">
              <a:latin typeface="Roboto Lt"/>
              <a:cs typeface="Roboto L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9125" y="3816583"/>
            <a:ext cx="1794874" cy="1326916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14810" y="2857502"/>
            <a:ext cx="676433" cy="687166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4429124" y="3071816"/>
            <a:ext cx="2438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latin typeface="Roboto"/>
                <a:cs typeface="Roboto"/>
              </a:rPr>
              <a:t>02</a:t>
            </a:r>
            <a:endParaRPr sz="1500">
              <a:latin typeface="Roboto"/>
              <a:cs typeface="Roboto"/>
            </a:endParaRPr>
          </a:p>
        </p:txBody>
      </p: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410386" cy="845932"/>
          </a:xfrm>
          <a:prstGeom prst="rect">
            <a:avLst/>
          </a:prstGeom>
        </p:spPr>
      </p:pic>
      <p:pic>
        <p:nvPicPr>
          <p:cNvPr id="16" name="Рисунок 15" descr="C:\Users\User\Downloads\NBDUyURZ4f0B0te1OLkCspMmxz7GSRn96DBFQhnhAVbvimKqsLRbgjRe7SdB2oiFJVh0ItTsVdz3msuwbGfZTzTL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22966"/>
            <a:ext cx="2480818" cy="2091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C:\Users\User\Downloads\2022-12-29 17.21.4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571750"/>
            <a:ext cx="3175192" cy="2285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A1E1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" y="4"/>
            <a:ext cx="1326921" cy="179487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85720" y="627897"/>
            <a:ext cx="4939638" cy="11669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500" b="0" spc="-10" dirty="0" smtClean="0">
                <a:solidFill>
                  <a:srgbClr val="000000"/>
                </a:solidFill>
                <a:latin typeface="Roboto Lt"/>
                <a:cs typeface="Roboto Lt"/>
              </a:rPr>
              <a:t>   </a:t>
            </a:r>
            <a:r>
              <a:rPr sz="2500" spc="-10" dirty="0" err="1" smtClean="0">
                <a:solidFill>
                  <a:srgbClr val="000000"/>
                </a:solidFill>
                <a:latin typeface="Roboto Lt"/>
                <a:cs typeface="Roboto Lt"/>
              </a:rPr>
              <a:t>Преимущества</a:t>
            </a:r>
            <a:r>
              <a:rPr sz="2500" spc="-10" dirty="0" smtClean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spc="-25" dirty="0">
                <a:solidFill>
                  <a:srgbClr val="000000"/>
                </a:solidFill>
                <a:latin typeface="Roboto Lt"/>
                <a:cs typeface="Roboto Lt"/>
              </a:rPr>
              <a:t>занятий </a:t>
            </a:r>
            <a:r>
              <a:rPr sz="2500" spc="5" dirty="0">
                <a:solidFill>
                  <a:srgbClr val="000000"/>
                </a:solidFill>
                <a:latin typeface="Roboto Lt"/>
                <a:cs typeface="Roboto Lt"/>
              </a:rPr>
              <a:t>в </a:t>
            </a:r>
            <a:r>
              <a:rPr sz="2500" spc="-610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spc="-15" dirty="0" err="1">
                <a:solidFill>
                  <a:srgbClr val="000000"/>
                </a:solidFill>
                <a:latin typeface="Roboto Lt"/>
                <a:cs typeface="Roboto Lt"/>
              </a:rPr>
              <a:t>мультипликационной</a:t>
            </a:r>
            <a:r>
              <a:rPr sz="2500" spc="-15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lang="ru-RU" sz="2500" spc="-15" dirty="0" smtClean="0">
                <a:solidFill>
                  <a:srgbClr val="000000"/>
                </a:solidFill>
                <a:latin typeface="Roboto Lt"/>
                <a:cs typeface="Roboto Lt"/>
              </a:rPr>
              <a:t/>
            </a:r>
            <a:br>
              <a:rPr lang="ru-RU" sz="2500" spc="-15" dirty="0" smtClean="0">
                <a:solidFill>
                  <a:srgbClr val="000000"/>
                </a:solidFill>
                <a:latin typeface="Roboto Lt"/>
                <a:cs typeface="Roboto Lt"/>
              </a:rPr>
            </a:br>
            <a:r>
              <a:rPr sz="2500" spc="-10" dirty="0" smtClean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spc="-40" dirty="0">
                <a:solidFill>
                  <a:srgbClr val="000000"/>
                </a:solidFill>
                <a:latin typeface="Roboto Lt"/>
                <a:cs typeface="Roboto Lt"/>
              </a:rPr>
              <a:t>студии</a:t>
            </a:r>
            <a:endParaRPr sz="2500" dirty="0">
              <a:latin typeface="Roboto Lt"/>
              <a:cs typeface="Roboto L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5720" y="1794883"/>
            <a:ext cx="3812781" cy="3709990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>
              <a:buClr>
                <a:srgbClr val="7030A0"/>
              </a:buClr>
              <a:buNone/>
            </a:pPr>
            <a:r>
              <a:rPr lang="ru-RU" sz="2000" b="1" dirty="0">
                <a:latin typeface="Book Antiqua" pitchFamily="18" charset="0"/>
              </a:rPr>
              <a:t>Педагогическая целесообразность и ценность программы определяется её направленностью на раскрытие творческих способностей детей и формирование ключевых компетенций через создание мультипликационных фильмов.</a:t>
            </a:r>
            <a:r>
              <a:rPr lang="ru-RU" dirty="0">
                <a:latin typeface="Book Antiqua" pitchFamily="18" charset="0"/>
              </a:rPr>
              <a:t> </a:t>
            </a:r>
          </a:p>
          <a:p>
            <a:pPr>
              <a:lnSpc>
                <a:spcPct val="100000"/>
              </a:lnSpc>
            </a:pPr>
            <a:endParaRPr dirty="0"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1400" dirty="0">
              <a:latin typeface="Roboto"/>
              <a:cs typeface="Roboto"/>
            </a:endParaRPr>
          </a:p>
        </p:txBody>
      </p:sp>
      <p:pic>
        <p:nvPicPr>
          <p:cNvPr id="9" name="Рисунок 8" descr="C:\Users\User\Downloads\мультяшка\2023-01-11 10.46.21.JPG"/>
          <p:cNvPicPr/>
          <p:nvPr/>
        </p:nvPicPr>
        <p:blipFill rotWithShape="1">
          <a:blip r:embed="rId3" cstate="print"/>
          <a:srcRect l="8405" t="15333"/>
          <a:stretch/>
        </p:blipFill>
        <p:spPr bwMode="auto">
          <a:xfrm>
            <a:off x="4932040" y="267494"/>
            <a:ext cx="1963022" cy="2419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User\Downloads\мультяшка\2023-01-24 16.00.31.jpg"/>
          <p:cNvPicPr/>
          <p:nvPr/>
        </p:nvPicPr>
        <p:blipFill rotWithShape="1">
          <a:blip r:embed="rId4" cstate="print"/>
          <a:srcRect l="15280" t="8201" b="8089"/>
          <a:stretch/>
        </p:blipFill>
        <p:spPr bwMode="auto">
          <a:xfrm rot="5400000">
            <a:off x="6838772" y="581996"/>
            <a:ext cx="2429227" cy="1800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User\Downloads\мультяшка\2023-01-11 09.26.31.jpg"/>
          <p:cNvPicPr/>
          <p:nvPr/>
        </p:nvPicPr>
        <p:blipFill rotWithShape="1">
          <a:blip r:embed="rId5" cstate="print"/>
          <a:srcRect t="13559" r="13877"/>
          <a:stretch/>
        </p:blipFill>
        <p:spPr bwMode="auto">
          <a:xfrm>
            <a:off x="5511087" y="2931790"/>
            <a:ext cx="2581270" cy="1943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12038" y="4273199"/>
            <a:ext cx="731961" cy="8703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768950" y="1632862"/>
            <a:ext cx="2842895" cy="3307715"/>
            <a:chOff x="768950" y="1632862"/>
            <a:chExt cx="2842895" cy="3307715"/>
          </a:xfrm>
        </p:grpSpPr>
        <p:sp>
          <p:nvSpPr>
            <p:cNvPr id="5" name="object 5"/>
            <p:cNvSpPr/>
            <p:nvPr/>
          </p:nvSpPr>
          <p:spPr>
            <a:xfrm>
              <a:off x="768950" y="1632862"/>
              <a:ext cx="2842895" cy="3307715"/>
            </a:xfrm>
            <a:custGeom>
              <a:avLst/>
              <a:gdLst/>
              <a:ahLst/>
              <a:cxnLst/>
              <a:rect l="l" t="t" r="r" b="b"/>
              <a:pathLst>
                <a:path w="2842895" h="3307715">
                  <a:moveTo>
                    <a:pt x="2274089" y="3307287"/>
                  </a:moveTo>
                  <a:lnTo>
                    <a:pt x="568522" y="3307287"/>
                  </a:lnTo>
                  <a:lnTo>
                    <a:pt x="0" y="0"/>
                  </a:lnTo>
                  <a:lnTo>
                    <a:pt x="2842612" y="0"/>
                  </a:lnTo>
                  <a:lnTo>
                    <a:pt x="2274089" y="3307287"/>
                  </a:lnTo>
                  <a:close/>
                </a:path>
              </a:pathLst>
            </a:custGeom>
            <a:solidFill>
              <a:srgbClr val="FCCB6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01740" y="2450746"/>
              <a:ext cx="2579370" cy="1677035"/>
            </a:xfrm>
            <a:custGeom>
              <a:avLst/>
              <a:gdLst/>
              <a:ahLst/>
              <a:cxnLst/>
              <a:rect l="l" t="t" r="r" b="b"/>
              <a:pathLst>
                <a:path w="2579370" h="1677035">
                  <a:moveTo>
                    <a:pt x="290295" y="1676615"/>
                  </a:moveTo>
                  <a:lnTo>
                    <a:pt x="2288595" y="1676615"/>
                  </a:lnTo>
                </a:path>
                <a:path w="2579370" h="1677035">
                  <a:moveTo>
                    <a:pt x="149391" y="838315"/>
                  </a:moveTo>
                  <a:lnTo>
                    <a:pt x="2432691" y="838315"/>
                  </a:lnTo>
                </a:path>
                <a:path w="2579370" h="1677035">
                  <a:moveTo>
                    <a:pt x="0" y="0"/>
                  </a:moveTo>
                  <a:lnTo>
                    <a:pt x="2578800" y="0"/>
                  </a:lnTo>
                </a:path>
              </a:pathLst>
            </a:custGeom>
            <a:ln w="761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135296" y="3586681"/>
            <a:ext cx="1231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-60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35461" y="2748372"/>
            <a:ext cx="1231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-6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1801" y="1910063"/>
            <a:ext cx="9017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-320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95037" y="4164259"/>
            <a:ext cx="4304665" cy="44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200" spc="-30" dirty="0">
                <a:latin typeface="Roboto"/>
                <a:cs typeface="Roboto"/>
              </a:rPr>
              <a:t>Занятия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в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25" dirty="0">
                <a:latin typeface="Roboto"/>
                <a:cs typeface="Roboto"/>
              </a:rPr>
              <a:t>студии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предоставляют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40" dirty="0">
                <a:latin typeface="Roboto"/>
                <a:cs typeface="Roboto"/>
              </a:rPr>
              <a:t>платформу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для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0" dirty="0">
                <a:latin typeface="Roboto"/>
                <a:cs typeface="Roboto"/>
              </a:rPr>
              <a:t>глубокого </a:t>
            </a:r>
            <a:r>
              <a:rPr sz="1200" spc="-280" dirty="0">
                <a:latin typeface="Roboto"/>
                <a:cs typeface="Roboto"/>
              </a:rPr>
              <a:t> </a:t>
            </a:r>
            <a:r>
              <a:rPr sz="1200" spc="-5" dirty="0">
                <a:latin typeface="Roboto"/>
                <a:cs typeface="Roboto"/>
              </a:rPr>
              <a:t>вовлечения всех </a:t>
            </a:r>
            <a:r>
              <a:rPr sz="1200" spc="-15" dirty="0">
                <a:latin typeface="Roboto"/>
                <a:cs typeface="Roboto"/>
              </a:rPr>
              <a:t>аспектов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развития.</a:t>
            </a:r>
            <a:endParaRPr sz="1200">
              <a:latin typeface="Roboto"/>
              <a:cs typeface="Robo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56212" y="3271272"/>
            <a:ext cx="4297680" cy="656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200" spc="-20" dirty="0">
                <a:latin typeface="Roboto"/>
                <a:cs typeface="Roboto"/>
              </a:rPr>
              <a:t>Работа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над</a:t>
            </a:r>
            <a:r>
              <a:rPr sz="1200" dirty="0">
                <a:latin typeface="Roboto"/>
                <a:cs typeface="Roboto"/>
              </a:rPr>
              <a:t> </a:t>
            </a:r>
            <a:r>
              <a:rPr sz="1200" spc="-30" dirty="0">
                <a:latin typeface="Roboto"/>
                <a:cs typeface="Roboto"/>
              </a:rPr>
              <a:t>мультфильмами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0" dirty="0">
                <a:latin typeface="Roboto"/>
                <a:cs typeface="Roboto"/>
              </a:rPr>
              <a:t>расширяет</a:t>
            </a:r>
            <a:r>
              <a:rPr sz="1200" dirty="0">
                <a:latin typeface="Roboto"/>
                <a:cs typeface="Roboto"/>
              </a:rPr>
              <a:t> </a:t>
            </a:r>
            <a:r>
              <a:rPr sz="1200" spc="-5" dirty="0">
                <a:latin typeface="Roboto"/>
                <a:cs typeface="Roboto"/>
              </a:rPr>
              <a:t>лексический</a:t>
            </a:r>
            <a:r>
              <a:rPr sz="1200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запас, </a:t>
            </a:r>
            <a:r>
              <a:rPr sz="1200" spc="-285" dirty="0">
                <a:latin typeface="Roboto"/>
                <a:cs typeface="Roboto"/>
              </a:rPr>
              <a:t> </a:t>
            </a:r>
            <a:r>
              <a:rPr sz="1200" spc="-20" dirty="0">
                <a:latin typeface="Roboto"/>
                <a:cs typeface="Roboto"/>
              </a:rPr>
              <a:t>улучшает</a:t>
            </a:r>
            <a:r>
              <a:rPr sz="1200" spc="-5" dirty="0">
                <a:latin typeface="Roboto"/>
                <a:cs typeface="Roboto"/>
              </a:rPr>
              <a:t> социальные</a:t>
            </a:r>
            <a:r>
              <a:rPr sz="1200" dirty="0">
                <a:latin typeface="Roboto"/>
                <a:cs typeface="Roboto"/>
              </a:rPr>
              <a:t> </a:t>
            </a:r>
            <a:r>
              <a:rPr sz="1200" spc="-10" dirty="0">
                <a:latin typeface="Roboto"/>
                <a:cs typeface="Roboto"/>
              </a:rPr>
              <a:t>навыки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10" dirty="0">
                <a:latin typeface="Roboto"/>
                <a:cs typeface="Roboto"/>
              </a:rPr>
              <a:t>и</a:t>
            </a:r>
            <a:r>
              <a:rPr sz="1200" dirty="0">
                <a:latin typeface="Roboto"/>
                <a:cs typeface="Roboto"/>
              </a:rPr>
              <a:t> </a:t>
            </a:r>
            <a:r>
              <a:rPr sz="1200" spc="-20" dirty="0">
                <a:latin typeface="Roboto"/>
                <a:cs typeface="Roboto"/>
              </a:rPr>
              <a:t>профессиональную </a:t>
            </a:r>
            <a:r>
              <a:rPr sz="1200" spc="-15" dirty="0">
                <a:latin typeface="Roboto"/>
                <a:cs typeface="Roboto"/>
              </a:rPr>
              <a:t> </a:t>
            </a:r>
            <a:r>
              <a:rPr sz="1200" spc="-10" dirty="0">
                <a:latin typeface="Roboto"/>
                <a:cs typeface="Roboto"/>
              </a:rPr>
              <a:t>ориентацию.</a:t>
            </a:r>
            <a:endParaRPr sz="1200">
              <a:latin typeface="Roboto"/>
              <a:cs typeface="Robo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18624" y="2433184"/>
            <a:ext cx="4530725" cy="44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200" spc="-10" dirty="0">
                <a:latin typeface="Roboto"/>
                <a:cs typeface="Roboto"/>
              </a:rPr>
              <a:t>Мультипликация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провоцирует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более </a:t>
            </a:r>
            <a:r>
              <a:rPr sz="1200" spc="-10" dirty="0">
                <a:latin typeface="Roboto"/>
                <a:cs typeface="Roboto"/>
              </a:rPr>
              <a:t>активное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участие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25" dirty="0">
                <a:latin typeface="Roboto"/>
                <a:cs typeface="Roboto"/>
              </a:rPr>
              <a:t>детей</a:t>
            </a:r>
            <a:r>
              <a:rPr sz="1200" dirty="0">
                <a:latin typeface="Roboto"/>
                <a:cs typeface="Roboto"/>
              </a:rPr>
              <a:t> в </a:t>
            </a:r>
            <a:r>
              <a:rPr sz="1200" spc="-28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создании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10" dirty="0">
                <a:latin typeface="Roboto"/>
                <a:cs typeface="Roboto"/>
              </a:rPr>
              <a:t>и</a:t>
            </a:r>
            <a:r>
              <a:rPr sz="1200" spc="-5" dirty="0">
                <a:latin typeface="Roboto"/>
                <a:cs typeface="Roboto"/>
              </a:rPr>
              <a:t> обсуждении своих </a:t>
            </a:r>
            <a:r>
              <a:rPr sz="1200" spc="-15" dirty="0">
                <a:latin typeface="Roboto"/>
                <a:cs typeface="Roboto"/>
              </a:rPr>
              <a:t>проектов.</a:t>
            </a:r>
            <a:endParaRPr sz="1200">
              <a:latin typeface="Roboto"/>
              <a:cs typeface="Robo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70087" y="1595096"/>
            <a:ext cx="4541520" cy="44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200" spc="-5" dirty="0">
                <a:latin typeface="Roboto"/>
                <a:cs typeface="Roboto"/>
              </a:rPr>
              <a:t>Домашние</a:t>
            </a:r>
            <a:r>
              <a:rPr sz="1200" spc="-10" dirty="0">
                <a:latin typeface="Roboto"/>
                <a:cs typeface="Roboto"/>
              </a:rPr>
              <a:t> экраны</a:t>
            </a:r>
            <a:r>
              <a:rPr sz="1200" spc="-15" dirty="0">
                <a:latin typeface="Roboto"/>
                <a:cs typeface="Roboto"/>
              </a:rPr>
              <a:t> уменьшают</a:t>
            </a:r>
            <a:r>
              <a:rPr sz="1200" spc="-10" dirty="0">
                <a:latin typeface="Roboto"/>
                <a:cs typeface="Roboto"/>
              </a:rPr>
              <a:t> время </a:t>
            </a:r>
            <a:r>
              <a:rPr sz="1200" spc="-15" dirty="0">
                <a:latin typeface="Roboto"/>
                <a:cs typeface="Roboto"/>
              </a:rPr>
              <a:t>взаимодействия</a:t>
            </a:r>
            <a:r>
              <a:rPr sz="1200" spc="-10" dirty="0">
                <a:latin typeface="Roboto"/>
                <a:cs typeface="Roboto"/>
              </a:rPr>
              <a:t> </a:t>
            </a:r>
            <a:r>
              <a:rPr sz="1200" spc="-25" dirty="0">
                <a:latin typeface="Roboto"/>
                <a:cs typeface="Roboto"/>
              </a:rPr>
              <a:t>детей</a:t>
            </a:r>
            <a:r>
              <a:rPr sz="1200" spc="-10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с </a:t>
            </a:r>
            <a:r>
              <a:rPr sz="1200" spc="-280" dirty="0">
                <a:latin typeface="Roboto"/>
                <a:cs typeface="Roboto"/>
              </a:rPr>
              <a:t> </a:t>
            </a:r>
            <a:r>
              <a:rPr sz="1200" spc="-5" dirty="0">
                <a:latin typeface="Roboto"/>
                <a:cs typeface="Roboto"/>
              </a:rPr>
              <a:t>семьёй </a:t>
            </a:r>
            <a:r>
              <a:rPr sz="1200" spc="10" dirty="0">
                <a:latin typeface="Roboto"/>
                <a:cs typeface="Roboto"/>
              </a:rPr>
              <a:t>и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менее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5" dirty="0">
                <a:latin typeface="Roboto"/>
                <a:cs typeface="Roboto"/>
              </a:rPr>
              <a:t>развивают</a:t>
            </a:r>
            <a:r>
              <a:rPr sz="1200" spc="-5" dirty="0">
                <a:latin typeface="Roboto"/>
                <a:cs typeface="Roboto"/>
              </a:rPr>
              <a:t> их </a:t>
            </a:r>
            <a:r>
              <a:rPr sz="1200" spc="-10" dirty="0">
                <a:latin typeface="Roboto"/>
                <a:cs typeface="Roboto"/>
              </a:rPr>
              <a:t>речевые</a:t>
            </a:r>
            <a:r>
              <a:rPr sz="1200" spc="-5" dirty="0">
                <a:latin typeface="Roboto"/>
                <a:cs typeface="Roboto"/>
              </a:rPr>
              <a:t> </a:t>
            </a:r>
            <a:r>
              <a:rPr sz="1200" spc="-10" dirty="0">
                <a:latin typeface="Roboto"/>
                <a:cs typeface="Roboto"/>
              </a:rPr>
              <a:t>навыки.</a:t>
            </a:r>
            <a:endParaRPr sz="1200">
              <a:latin typeface="Roboto"/>
              <a:cs typeface="Robo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27291" y="4424991"/>
            <a:ext cx="13970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65" dirty="0">
                <a:solidFill>
                  <a:srgbClr val="FFFFFF"/>
                </a:solidFill>
                <a:latin typeface="Tahoma"/>
                <a:cs typeface="Tahoma"/>
              </a:rPr>
              <a:t>4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357422" y="500048"/>
            <a:ext cx="4955447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5" dirty="0">
                <a:solidFill>
                  <a:srgbClr val="000000"/>
                </a:solidFill>
              </a:rPr>
              <a:t>Проблема</a:t>
            </a:r>
            <a:r>
              <a:rPr sz="2800" spc="-25" dirty="0">
                <a:solidFill>
                  <a:srgbClr val="000000"/>
                </a:solidFill>
              </a:rPr>
              <a:t> </a:t>
            </a:r>
            <a:r>
              <a:rPr sz="2800" spc="5" dirty="0">
                <a:solidFill>
                  <a:srgbClr val="000000"/>
                </a:solidFill>
              </a:rPr>
              <a:t>и</a:t>
            </a:r>
            <a:r>
              <a:rPr sz="2800" spc="-20" dirty="0">
                <a:solidFill>
                  <a:srgbClr val="000000"/>
                </a:solidFill>
              </a:rPr>
              <a:t> </a:t>
            </a:r>
            <a:r>
              <a:rPr sz="2800" spc="45" dirty="0">
                <a:solidFill>
                  <a:srgbClr val="000000"/>
                </a:solidFill>
              </a:rPr>
              <a:t>её</a:t>
            </a:r>
            <a:r>
              <a:rPr sz="2800" spc="-20" dirty="0">
                <a:solidFill>
                  <a:srgbClr val="000000"/>
                </a:solidFill>
              </a:rPr>
              <a:t> </a:t>
            </a:r>
            <a:r>
              <a:rPr sz="2800" spc="15" dirty="0">
                <a:solidFill>
                  <a:srgbClr val="000000"/>
                </a:solidFill>
              </a:rPr>
              <a:t>решение</a:t>
            </a:r>
            <a:endParaRPr sz="2800"/>
          </a:p>
        </p:txBody>
      </p:sp>
      <p:sp>
        <p:nvSpPr>
          <p:cNvPr id="16" name="object 16"/>
          <p:cNvSpPr/>
          <p:nvPr/>
        </p:nvSpPr>
        <p:spPr>
          <a:xfrm>
            <a:off x="766137" y="1632362"/>
            <a:ext cx="2852420" cy="3327400"/>
          </a:xfrm>
          <a:custGeom>
            <a:avLst/>
            <a:gdLst/>
            <a:ahLst/>
            <a:cxnLst/>
            <a:rect l="l" t="t" r="r" b="b"/>
            <a:pathLst>
              <a:path w="2852420" h="3327400">
                <a:moveTo>
                  <a:pt x="0" y="0"/>
                </a:moveTo>
                <a:lnTo>
                  <a:pt x="572999" y="3326999"/>
                </a:lnTo>
              </a:path>
              <a:path w="2852420" h="3327400">
                <a:moveTo>
                  <a:pt x="2851947" y="0"/>
                </a:moveTo>
                <a:lnTo>
                  <a:pt x="2279247" y="3326999"/>
                </a:lnTo>
              </a:path>
            </a:pathLst>
          </a:custGeom>
          <a:ln w="19049">
            <a:solidFill>
              <a:srgbClr val="FFDC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106237"/>
            <a:ext cx="1251273" cy="1037262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4524375" y="0"/>
            <a:ext cx="583565" cy="5143500"/>
          </a:xfrm>
          <a:custGeom>
            <a:avLst/>
            <a:gdLst/>
            <a:ahLst/>
            <a:cxnLst/>
            <a:rect l="l" t="t" r="r" b="b"/>
            <a:pathLst>
              <a:path w="583564" h="5143500">
                <a:moveTo>
                  <a:pt x="5834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583499" y="0"/>
                </a:lnTo>
                <a:lnTo>
                  <a:pt x="5834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14282" y="714362"/>
            <a:ext cx="278193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800" dirty="0">
                <a:solidFill>
                  <a:schemeClr val="tx1"/>
                </a:solidFill>
                <a:latin typeface="Book Antiqua" pitchFamily="18" charset="0"/>
              </a:rPr>
              <a:t>Цель:</a:t>
            </a:r>
            <a:endParaRPr sz="2500" dirty="0">
              <a:solidFill>
                <a:schemeClr val="tx1"/>
              </a:solidFill>
              <a:latin typeface="Roboto Lt"/>
              <a:cs typeface="Roboto L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3089" y="1419622"/>
            <a:ext cx="4195445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/>
            <a:r>
              <a:rPr lang="ru-RU" sz="2400" b="1" dirty="0" smtClean="0">
                <a:latin typeface="Book Antiqua" pitchFamily="18" charset="0"/>
              </a:rPr>
              <a:t>приобщение </a:t>
            </a:r>
            <a:r>
              <a:rPr lang="ru-RU" sz="2400" b="1" dirty="0">
                <a:latin typeface="Book Antiqua" pitchFamily="18" charset="0"/>
              </a:rPr>
              <a:t>детей старшего дошкольного возраста к техническому творчеству через создание собственного </a:t>
            </a:r>
            <a:r>
              <a:rPr lang="ru-RU" sz="2400" b="1" dirty="0" err="1">
                <a:latin typeface="Book Antiqua" pitchFamily="18" charset="0"/>
              </a:rPr>
              <a:t>медиапродукта</a:t>
            </a:r>
            <a:r>
              <a:rPr lang="ru-RU" sz="2400" b="1" dirty="0">
                <a:latin typeface="Book Antiqua" pitchFamily="18" charset="0"/>
              </a:rPr>
              <a:t> (мультфильма</a:t>
            </a:r>
            <a:r>
              <a:rPr lang="ru-RU" sz="2400" b="1" dirty="0" smtClean="0">
                <a:latin typeface="Book Antiqua" pitchFamily="18" charset="0"/>
              </a:rPr>
              <a:t>)</a:t>
            </a:r>
            <a:endParaRPr lang="ru-RU" sz="2400" b="1" dirty="0">
              <a:latin typeface="Book Antiqua" pitchFamily="18" charset="0"/>
              <a:cs typeface="Arial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79648" y="0"/>
            <a:ext cx="2076275" cy="881551"/>
          </a:xfrm>
          <a:prstGeom prst="rect">
            <a:avLst/>
          </a:prstGeom>
        </p:spPr>
      </p:pic>
      <p:pic>
        <p:nvPicPr>
          <p:cNvPr id="10" name="Рисунок 9" descr="C:\Users\User\Downloads\YrE5VI4wwfTMllE77YFU6OC5Jec05Qw-JWOhvoP2UfT0R-0LA9VvrtRb_o5X2njU3jAn7Opfq6Pmm9pVc9F93CYH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071552"/>
            <a:ext cx="4214842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E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22288" y="0"/>
            <a:ext cx="821711" cy="57601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94789" y="340774"/>
            <a:ext cx="4796611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500" spc="-40" dirty="0">
                <a:solidFill>
                  <a:srgbClr val="000000"/>
                </a:solidFill>
              </a:rPr>
              <a:t>З</a:t>
            </a:r>
            <a:r>
              <a:rPr sz="2500" spc="-40" dirty="0" smtClean="0">
                <a:solidFill>
                  <a:srgbClr val="000000"/>
                </a:solidFill>
              </a:rPr>
              <a:t>адачи</a:t>
            </a:r>
            <a:r>
              <a:rPr sz="2500" spc="-20" dirty="0" smtClean="0">
                <a:solidFill>
                  <a:srgbClr val="000000"/>
                </a:solidFill>
              </a:rPr>
              <a:t> </a:t>
            </a:r>
            <a:r>
              <a:rPr sz="2500" spc="-10" dirty="0">
                <a:solidFill>
                  <a:srgbClr val="000000"/>
                </a:solidFill>
              </a:rPr>
              <a:t>программы</a:t>
            </a:r>
            <a:endParaRPr sz="2500" dirty="0"/>
          </a:p>
        </p:txBody>
      </p:sp>
      <p:grpSp>
        <p:nvGrpSpPr>
          <p:cNvPr id="5" name="object 5"/>
          <p:cNvGrpSpPr/>
          <p:nvPr/>
        </p:nvGrpSpPr>
        <p:grpSpPr>
          <a:xfrm>
            <a:off x="4460157" y="1330369"/>
            <a:ext cx="309880" cy="3435350"/>
            <a:chOff x="4460157" y="1330369"/>
            <a:chExt cx="309880" cy="3435350"/>
          </a:xfrm>
        </p:grpSpPr>
        <p:sp>
          <p:nvSpPr>
            <p:cNvPr id="6" name="object 6"/>
            <p:cNvSpPr/>
            <p:nvPr/>
          </p:nvSpPr>
          <p:spPr>
            <a:xfrm>
              <a:off x="4460157" y="2370243"/>
              <a:ext cx="309880" cy="315595"/>
            </a:xfrm>
            <a:custGeom>
              <a:avLst/>
              <a:gdLst/>
              <a:ahLst/>
              <a:cxnLst/>
              <a:rect l="l" t="t" r="r" b="b"/>
              <a:pathLst>
                <a:path w="309879" h="315594">
                  <a:moveTo>
                    <a:pt x="154799" y="315299"/>
                  </a:moveTo>
                  <a:lnTo>
                    <a:pt x="105871" y="307262"/>
                  </a:lnTo>
                  <a:lnTo>
                    <a:pt x="63377" y="284882"/>
                  </a:lnTo>
                  <a:lnTo>
                    <a:pt x="29867" y="250755"/>
                  </a:lnTo>
                  <a:lnTo>
                    <a:pt x="7891" y="207479"/>
                  </a:lnTo>
                  <a:lnTo>
                    <a:pt x="0" y="157649"/>
                  </a:lnTo>
                  <a:lnTo>
                    <a:pt x="7891" y="107820"/>
                  </a:lnTo>
                  <a:lnTo>
                    <a:pt x="29867" y="64543"/>
                  </a:lnTo>
                  <a:lnTo>
                    <a:pt x="63377" y="30417"/>
                  </a:lnTo>
                  <a:lnTo>
                    <a:pt x="105871" y="8037"/>
                  </a:lnTo>
                  <a:lnTo>
                    <a:pt x="154799" y="0"/>
                  </a:lnTo>
                  <a:lnTo>
                    <a:pt x="185141" y="3057"/>
                  </a:lnTo>
                  <a:lnTo>
                    <a:pt x="214039" y="12000"/>
                  </a:lnTo>
                  <a:lnTo>
                    <a:pt x="240683" y="26486"/>
                  </a:lnTo>
                  <a:lnTo>
                    <a:pt x="262156" y="44417"/>
                  </a:lnTo>
                  <a:lnTo>
                    <a:pt x="154799" y="44417"/>
                  </a:lnTo>
                  <a:lnTo>
                    <a:pt x="111834" y="53316"/>
                  </a:lnTo>
                  <a:lnTo>
                    <a:pt x="76748" y="77582"/>
                  </a:lnTo>
                  <a:lnTo>
                    <a:pt x="53092" y="113575"/>
                  </a:lnTo>
                  <a:lnTo>
                    <a:pt x="44418" y="157649"/>
                  </a:lnTo>
                  <a:lnTo>
                    <a:pt x="53092" y="201724"/>
                  </a:lnTo>
                  <a:lnTo>
                    <a:pt x="76748" y="237716"/>
                  </a:lnTo>
                  <a:lnTo>
                    <a:pt x="111834" y="261983"/>
                  </a:lnTo>
                  <a:lnTo>
                    <a:pt x="154799" y="270881"/>
                  </a:lnTo>
                  <a:lnTo>
                    <a:pt x="259970" y="270881"/>
                  </a:lnTo>
                  <a:lnTo>
                    <a:pt x="246222" y="284882"/>
                  </a:lnTo>
                  <a:lnTo>
                    <a:pt x="203728" y="307262"/>
                  </a:lnTo>
                  <a:lnTo>
                    <a:pt x="154799" y="315299"/>
                  </a:lnTo>
                  <a:close/>
                </a:path>
                <a:path w="309879" h="315594">
                  <a:moveTo>
                    <a:pt x="259970" y="270881"/>
                  </a:moveTo>
                  <a:lnTo>
                    <a:pt x="154799" y="270881"/>
                  </a:lnTo>
                  <a:lnTo>
                    <a:pt x="197765" y="261983"/>
                  </a:lnTo>
                  <a:lnTo>
                    <a:pt x="232851" y="237716"/>
                  </a:lnTo>
                  <a:lnTo>
                    <a:pt x="256507" y="201724"/>
                  </a:lnTo>
                  <a:lnTo>
                    <a:pt x="265181" y="157649"/>
                  </a:lnTo>
                  <a:lnTo>
                    <a:pt x="256507" y="113575"/>
                  </a:lnTo>
                  <a:lnTo>
                    <a:pt x="232851" y="77582"/>
                  </a:lnTo>
                  <a:lnTo>
                    <a:pt x="197765" y="53316"/>
                  </a:lnTo>
                  <a:lnTo>
                    <a:pt x="154799" y="44417"/>
                  </a:lnTo>
                  <a:lnTo>
                    <a:pt x="262156" y="44417"/>
                  </a:lnTo>
                  <a:lnTo>
                    <a:pt x="297816" y="97319"/>
                  </a:lnTo>
                  <a:lnTo>
                    <a:pt x="309599" y="157649"/>
                  </a:lnTo>
                  <a:lnTo>
                    <a:pt x="301708" y="207479"/>
                  </a:lnTo>
                  <a:lnTo>
                    <a:pt x="279732" y="250755"/>
                  </a:lnTo>
                  <a:lnTo>
                    <a:pt x="259970" y="270881"/>
                  </a:lnTo>
                  <a:close/>
                </a:path>
              </a:pathLst>
            </a:custGeom>
            <a:solidFill>
              <a:srgbClr val="C1D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460157" y="1330369"/>
              <a:ext cx="309880" cy="315595"/>
            </a:xfrm>
            <a:custGeom>
              <a:avLst/>
              <a:gdLst/>
              <a:ahLst/>
              <a:cxnLst/>
              <a:rect l="l" t="t" r="r" b="b"/>
              <a:pathLst>
                <a:path w="309879" h="315594">
                  <a:moveTo>
                    <a:pt x="154799" y="315300"/>
                  </a:moveTo>
                  <a:lnTo>
                    <a:pt x="105871" y="307262"/>
                  </a:lnTo>
                  <a:lnTo>
                    <a:pt x="63377" y="284882"/>
                  </a:lnTo>
                  <a:lnTo>
                    <a:pt x="29867" y="250756"/>
                  </a:lnTo>
                  <a:lnTo>
                    <a:pt x="7891" y="207479"/>
                  </a:lnTo>
                  <a:lnTo>
                    <a:pt x="0" y="157649"/>
                  </a:lnTo>
                  <a:lnTo>
                    <a:pt x="7891" y="107820"/>
                  </a:lnTo>
                  <a:lnTo>
                    <a:pt x="29867" y="64543"/>
                  </a:lnTo>
                  <a:lnTo>
                    <a:pt x="63377" y="30417"/>
                  </a:lnTo>
                  <a:lnTo>
                    <a:pt x="105871" y="8037"/>
                  </a:lnTo>
                  <a:lnTo>
                    <a:pt x="154799" y="0"/>
                  </a:lnTo>
                  <a:lnTo>
                    <a:pt x="185141" y="3057"/>
                  </a:lnTo>
                  <a:lnTo>
                    <a:pt x="214039" y="12000"/>
                  </a:lnTo>
                  <a:lnTo>
                    <a:pt x="240683" y="26487"/>
                  </a:lnTo>
                  <a:lnTo>
                    <a:pt x="262156" y="44418"/>
                  </a:lnTo>
                  <a:lnTo>
                    <a:pt x="154799" y="44418"/>
                  </a:lnTo>
                  <a:lnTo>
                    <a:pt x="111834" y="53316"/>
                  </a:lnTo>
                  <a:lnTo>
                    <a:pt x="76748" y="77583"/>
                  </a:lnTo>
                  <a:lnTo>
                    <a:pt x="53092" y="113575"/>
                  </a:lnTo>
                  <a:lnTo>
                    <a:pt x="44418" y="157649"/>
                  </a:lnTo>
                  <a:lnTo>
                    <a:pt x="53092" y="201724"/>
                  </a:lnTo>
                  <a:lnTo>
                    <a:pt x="76748" y="237716"/>
                  </a:lnTo>
                  <a:lnTo>
                    <a:pt x="111834" y="261983"/>
                  </a:lnTo>
                  <a:lnTo>
                    <a:pt x="154799" y="270881"/>
                  </a:lnTo>
                  <a:lnTo>
                    <a:pt x="259970" y="270881"/>
                  </a:lnTo>
                  <a:lnTo>
                    <a:pt x="246222" y="284882"/>
                  </a:lnTo>
                  <a:lnTo>
                    <a:pt x="203728" y="307262"/>
                  </a:lnTo>
                  <a:lnTo>
                    <a:pt x="154799" y="315300"/>
                  </a:lnTo>
                  <a:close/>
                </a:path>
                <a:path w="309879" h="315594">
                  <a:moveTo>
                    <a:pt x="259970" y="270881"/>
                  </a:moveTo>
                  <a:lnTo>
                    <a:pt x="154799" y="270881"/>
                  </a:lnTo>
                  <a:lnTo>
                    <a:pt x="197765" y="261983"/>
                  </a:lnTo>
                  <a:lnTo>
                    <a:pt x="232851" y="237716"/>
                  </a:lnTo>
                  <a:lnTo>
                    <a:pt x="256507" y="201724"/>
                  </a:lnTo>
                  <a:lnTo>
                    <a:pt x="265181" y="157649"/>
                  </a:lnTo>
                  <a:lnTo>
                    <a:pt x="256507" y="113575"/>
                  </a:lnTo>
                  <a:lnTo>
                    <a:pt x="232851" y="77583"/>
                  </a:lnTo>
                  <a:lnTo>
                    <a:pt x="197765" y="53316"/>
                  </a:lnTo>
                  <a:lnTo>
                    <a:pt x="154799" y="44418"/>
                  </a:lnTo>
                  <a:lnTo>
                    <a:pt x="262156" y="44418"/>
                  </a:lnTo>
                  <a:lnTo>
                    <a:pt x="297816" y="97319"/>
                  </a:lnTo>
                  <a:lnTo>
                    <a:pt x="309599" y="157649"/>
                  </a:lnTo>
                  <a:lnTo>
                    <a:pt x="301708" y="207479"/>
                  </a:lnTo>
                  <a:lnTo>
                    <a:pt x="279732" y="250756"/>
                  </a:lnTo>
                  <a:lnTo>
                    <a:pt x="259970" y="270881"/>
                  </a:lnTo>
                  <a:close/>
                </a:path>
              </a:pathLst>
            </a:custGeom>
            <a:solidFill>
              <a:srgbClr val="FFCD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14957" y="1645669"/>
              <a:ext cx="0" cy="724535"/>
            </a:xfrm>
            <a:custGeom>
              <a:avLst/>
              <a:gdLst/>
              <a:ahLst/>
              <a:cxnLst/>
              <a:rect l="l" t="t" r="r" b="b"/>
              <a:pathLst>
                <a:path h="724535">
                  <a:moveTo>
                    <a:pt x="0" y="0"/>
                  </a:moveTo>
                  <a:lnTo>
                    <a:pt x="0" y="724499"/>
                  </a:lnTo>
                </a:path>
              </a:pathLst>
            </a:custGeom>
            <a:ln w="28574">
              <a:solidFill>
                <a:srgbClr val="6B4D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460157" y="3410143"/>
              <a:ext cx="309880" cy="315595"/>
            </a:xfrm>
            <a:custGeom>
              <a:avLst/>
              <a:gdLst/>
              <a:ahLst/>
              <a:cxnLst/>
              <a:rect l="l" t="t" r="r" b="b"/>
              <a:pathLst>
                <a:path w="309879" h="315595">
                  <a:moveTo>
                    <a:pt x="154799" y="315299"/>
                  </a:moveTo>
                  <a:lnTo>
                    <a:pt x="105871" y="307262"/>
                  </a:lnTo>
                  <a:lnTo>
                    <a:pt x="63377" y="284882"/>
                  </a:lnTo>
                  <a:lnTo>
                    <a:pt x="29867" y="250756"/>
                  </a:lnTo>
                  <a:lnTo>
                    <a:pt x="7891" y="207479"/>
                  </a:lnTo>
                  <a:lnTo>
                    <a:pt x="0" y="157649"/>
                  </a:lnTo>
                  <a:lnTo>
                    <a:pt x="7891" y="107820"/>
                  </a:lnTo>
                  <a:lnTo>
                    <a:pt x="29867" y="64544"/>
                  </a:lnTo>
                  <a:lnTo>
                    <a:pt x="63377" y="30417"/>
                  </a:lnTo>
                  <a:lnTo>
                    <a:pt x="105871" y="8037"/>
                  </a:lnTo>
                  <a:lnTo>
                    <a:pt x="154799" y="0"/>
                  </a:lnTo>
                  <a:lnTo>
                    <a:pt x="185141" y="3057"/>
                  </a:lnTo>
                  <a:lnTo>
                    <a:pt x="214039" y="12000"/>
                  </a:lnTo>
                  <a:lnTo>
                    <a:pt x="240683" y="26487"/>
                  </a:lnTo>
                  <a:lnTo>
                    <a:pt x="262157" y="44418"/>
                  </a:lnTo>
                  <a:lnTo>
                    <a:pt x="154799" y="44418"/>
                  </a:lnTo>
                  <a:lnTo>
                    <a:pt x="111834" y="53316"/>
                  </a:lnTo>
                  <a:lnTo>
                    <a:pt x="76748" y="77583"/>
                  </a:lnTo>
                  <a:lnTo>
                    <a:pt x="53092" y="113575"/>
                  </a:lnTo>
                  <a:lnTo>
                    <a:pt x="44418" y="157649"/>
                  </a:lnTo>
                  <a:lnTo>
                    <a:pt x="53092" y="201724"/>
                  </a:lnTo>
                  <a:lnTo>
                    <a:pt x="76748" y="237716"/>
                  </a:lnTo>
                  <a:lnTo>
                    <a:pt x="111834" y="261983"/>
                  </a:lnTo>
                  <a:lnTo>
                    <a:pt x="154799" y="270881"/>
                  </a:lnTo>
                  <a:lnTo>
                    <a:pt x="259970" y="270881"/>
                  </a:lnTo>
                  <a:lnTo>
                    <a:pt x="246222" y="284882"/>
                  </a:lnTo>
                  <a:lnTo>
                    <a:pt x="203728" y="307262"/>
                  </a:lnTo>
                  <a:lnTo>
                    <a:pt x="154799" y="315299"/>
                  </a:lnTo>
                  <a:close/>
                </a:path>
                <a:path w="309879" h="315595">
                  <a:moveTo>
                    <a:pt x="259970" y="270881"/>
                  </a:moveTo>
                  <a:lnTo>
                    <a:pt x="154799" y="270881"/>
                  </a:lnTo>
                  <a:lnTo>
                    <a:pt x="197765" y="261983"/>
                  </a:lnTo>
                  <a:lnTo>
                    <a:pt x="232851" y="237716"/>
                  </a:lnTo>
                  <a:lnTo>
                    <a:pt x="256507" y="201724"/>
                  </a:lnTo>
                  <a:lnTo>
                    <a:pt x="265181" y="157649"/>
                  </a:lnTo>
                  <a:lnTo>
                    <a:pt x="256507" y="113575"/>
                  </a:lnTo>
                  <a:lnTo>
                    <a:pt x="232851" y="77583"/>
                  </a:lnTo>
                  <a:lnTo>
                    <a:pt x="197765" y="53316"/>
                  </a:lnTo>
                  <a:lnTo>
                    <a:pt x="154799" y="44418"/>
                  </a:lnTo>
                  <a:lnTo>
                    <a:pt x="262157" y="44418"/>
                  </a:lnTo>
                  <a:lnTo>
                    <a:pt x="297816" y="97319"/>
                  </a:lnTo>
                  <a:lnTo>
                    <a:pt x="309599" y="157649"/>
                  </a:lnTo>
                  <a:lnTo>
                    <a:pt x="301708" y="207479"/>
                  </a:lnTo>
                  <a:lnTo>
                    <a:pt x="279732" y="250756"/>
                  </a:lnTo>
                  <a:lnTo>
                    <a:pt x="259970" y="270881"/>
                  </a:lnTo>
                  <a:close/>
                </a:path>
              </a:pathLst>
            </a:custGeom>
            <a:solidFill>
              <a:srgbClr val="EBA7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614957" y="2685543"/>
              <a:ext cx="0" cy="724535"/>
            </a:xfrm>
            <a:custGeom>
              <a:avLst/>
              <a:gdLst/>
              <a:ahLst/>
              <a:cxnLst/>
              <a:rect l="l" t="t" r="r" b="b"/>
              <a:pathLst>
                <a:path h="724535">
                  <a:moveTo>
                    <a:pt x="0" y="0"/>
                  </a:moveTo>
                  <a:lnTo>
                    <a:pt x="0" y="724499"/>
                  </a:lnTo>
                </a:path>
              </a:pathLst>
            </a:custGeom>
            <a:ln w="28574">
              <a:solidFill>
                <a:srgbClr val="6B4D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460157" y="4450030"/>
              <a:ext cx="309880" cy="315595"/>
            </a:xfrm>
            <a:custGeom>
              <a:avLst/>
              <a:gdLst/>
              <a:ahLst/>
              <a:cxnLst/>
              <a:rect l="l" t="t" r="r" b="b"/>
              <a:pathLst>
                <a:path w="309879" h="315595">
                  <a:moveTo>
                    <a:pt x="154799" y="315299"/>
                  </a:moveTo>
                  <a:lnTo>
                    <a:pt x="105871" y="307262"/>
                  </a:lnTo>
                  <a:lnTo>
                    <a:pt x="63377" y="284882"/>
                  </a:lnTo>
                  <a:lnTo>
                    <a:pt x="29867" y="250756"/>
                  </a:lnTo>
                  <a:lnTo>
                    <a:pt x="7891" y="207479"/>
                  </a:lnTo>
                  <a:lnTo>
                    <a:pt x="0" y="157649"/>
                  </a:lnTo>
                  <a:lnTo>
                    <a:pt x="7891" y="107820"/>
                  </a:lnTo>
                  <a:lnTo>
                    <a:pt x="29867" y="64544"/>
                  </a:lnTo>
                  <a:lnTo>
                    <a:pt x="63377" y="30417"/>
                  </a:lnTo>
                  <a:lnTo>
                    <a:pt x="105871" y="8037"/>
                  </a:lnTo>
                  <a:lnTo>
                    <a:pt x="154799" y="0"/>
                  </a:lnTo>
                  <a:lnTo>
                    <a:pt x="185141" y="3057"/>
                  </a:lnTo>
                  <a:lnTo>
                    <a:pt x="214039" y="12000"/>
                  </a:lnTo>
                  <a:lnTo>
                    <a:pt x="240683" y="26487"/>
                  </a:lnTo>
                  <a:lnTo>
                    <a:pt x="262157" y="44418"/>
                  </a:lnTo>
                  <a:lnTo>
                    <a:pt x="154799" y="44418"/>
                  </a:lnTo>
                  <a:lnTo>
                    <a:pt x="111834" y="53316"/>
                  </a:lnTo>
                  <a:lnTo>
                    <a:pt x="76748" y="77583"/>
                  </a:lnTo>
                  <a:lnTo>
                    <a:pt x="53092" y="113575"/>
                  </a:lnTo>
                  <a:lnTo>
                    <a:pt x="44418" y="157649"/>
                  </a:lnTo>
                  <a:lnTo>
                    <a:pt x="53092" y="201725"/>
                  </a:lnTo>
                  <a:lnTo>
                    <a:pt x="76748" y="237717"/>
                  </a:lnTo>
                  <a:lnTo>
                    <a:pt x="111834" y="261983"/>
                  </a:lnTo>
                  <a:lnTo>
                    <a:pt x="154799" y="270882"/>
                  </a:lnTo>
                  <a:lnTo>
                    <a:pt x="259970" y="270882"/>
                  </a:lnTo>
                  <a:lnTo>
                    <a:pt x="246222" y="284882"/>
                  </a:lnTo>
                  <a:lnTo>
                    <a:pt x="203728" y="307262"/>
                  </a:lnTo>
                  <a:lnTo>
                    <a:pt x="154799" y="315299"/>
                  </a:lnTo>
                  <a:close/>
                </a:path>
                <a:path w="309879" h="315595">
                  <a:moveTo>
                    <a:pt x="259970" y="270882"/>
                  </a:moveTo>
                  <a:lnTo>
                    <a:pt x="154799" y="270882"/>
                  </a:lnTo>
                  <a:lnTo>
                    <a:pt x="197765" y="261983"/>
                  </a:lnTo>
                  <a:lnTo>
                    <a:pt x="232851" y="237717"/>
                  </a:lnTo>
                  <a:lnTo>
                    <a:pt x="256507" y="201725"/>
                  </a:lnTo>
                  <a:lnTo>
                    <a:pt x="265181" y="157649"/>
                  </a:lnTo>
                  <a:lnTo>
                    <a:pt x="256507" y="113575"/>
                  </a:lnTo>
                  <a:lnTo>
                    <a:pt x="232851" y="77583"/>
                  </a:lnTo>
                  <a:lnTo>
                    <a:pt x="197765" y="53316"/>
                  </a:lnTo>
                  <a:lnTo>
                    <a:pt x="154799" y="44418"/>
                  </a:lnTo>
                  <a:lnTo>
                    <a:pt x="262157" y="44418"/>
                  </a:lnTo>
                  <a:lnTo>
                    <a:pt x="297816" y="97320"/>
                  </a:lnTo>
                  <a:lnTo>
                    <a:pt x="309599" y="157649"/>
                  </a:lnTo>
                  <a:lnTo>
                    <a:pt x="301708" y="207479"/>
                  </a:lnTo>
                  <a:lnTo>
                    <a:pt x="279732" y="250756"/>
                  </a:lnTo>
                  <a:lnTo>
                    <a:pt x="259970" y="270882"/>
                  </a:lnTo>
                  <a:close/>
                </a:path>
              </a:pathLst>
            </a:custGeom>
            <a:solidFill>
              <a:srgbClr val="646E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614957" y="3725443"/>
              <a:ext cx="0" cy="724535"/>
            </a:xfrm>
            <a:custGeom>
              <a:avLst/>
              <a:gdLst/>
              <a:ahLst/>
              <a:cxnLst/>
              <a:rect l="l" t="t" r="r" b="b"/>
              <a:pathLst>
                <a:path h="724535">
                  <a:moveTo>
                    <a:pt x="0" y="0"/>
                  </a:moveTo>
                  <a:lnTo>
                    <a:pt x="0" y="724499"/>
                  </a:lnTo>
                </a:path>
              </a:pathLst>
            </a:custGeom>
            <a:ln w="28574">
              <a:solidFill>
                <a:srgbClr val="6B4D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556547" y="1170620"/>
            <a:ext cx="3529965" cy="1515218"/>
            <a:chOff x="556547" y="1170620"/>
            <a:chExt cx="3529965" cy="1018540"/>
          </a:xfrm>
        </p:grpSpPr>
        <p:sp>
          <p:nvSpPr>
            <p:cNvPr id="14" name="object 14"/>
            <p:cNvSpPr/>
            <p:nvPr/>
          </p:nvSpPr>
          <p:spPr>
            <a:xfrm>
              <a:off x="556547" y="1170620"/>
              <a:ext cx="3529965" cy="1018540"/>
            </a:xfrm>
            <a:custGeom>
              <a:avLst/>
              <a:gdLst/>
              <a:ahLst/>
              <a:cxnLst/>
              <a:rect l="l" t="t" r="r" b="b"/>
              <a:pathLst>
                <a:path w="3529965" h="1018539">
                  <a:moveTo>
                    <a:pt x="3360096" y="1018199"/>
                  </a:moveTo>
                  <a:lnTo>
                    <a:pt x="169703" y="1018199"/>
                  </a:lnTo>
                  <a:lnTo>
                    <a:pt x="124589" y="1012138"/>
                  </a:lnTo>
                  <a:lnTo>
                    <a:pt x="84050" y="995030"/>
                  </a:lnTo>
                  <a:lnTo>
                    <a:pt x="49704" y="968494"/>
                  </a:lnTo>
                  <a:lnTo>
                    <a:pt x="23169" y="934149"/>
                  </a:lnTo>
                  <a:lnTo>
                    <a:pt x="6061" y="893610"/>
                  </a:lnTo>
                  <a:lnTo>
                    <a:pt x="0" y="848496"/>
                  </a:lnTo>
                  <a:lnTo>
                    <a:pt x="0" y="169703"/>
                  </a:lnTo>
                  <a:lnTo>
                    <a:pt x="6061" y="124589"/>
                  </a:lnTo>
                  <a:lnTo>
                    <a:pt x="23169" y="84050"/>
                  </a:lnTo>
                  <a:lnTo>
                    <a:pt x="49704" y="49704"/>
                  </a:lnTo>
                  <a:lnTo>
                    <a:pt x="84050" y="23169"/>
                  </a:lnTo>
                  <a:lnTo>
                    <a:pt x="124589" y="6061"/>
                  </a:lnTo>
                  <a:lnTo>
                    <a:pt x="169703" y="0"/>
                  </a:lnTo>
                  <a:lnTo>
                    <a:pt x="3360096" y="0"/>
                  </a:lnTo>
                  <a:lnTo>
                    <a:pt x="3425039" y="12917"/>
                  </a:lnTo>
                  <a:lnTo>
                    <a:pt x="3480095" y="49704"/>
                  </a:lnTo>
                  <a:lnTo>
                    <a:pt x="3516882" y="104760"/>
                  </a:lnTo>
                  <a:lnTo>
                    <a:pt x="3529800" y="169703"/>
                  </a:lnTo>
                  <a:lnTo>
                    <a:pt x="3529800" y="848496"/>
                  </a:lnTo>
                  <a:lnTo>
                    <a:pt x="3523738" y="893610"/>
                  </a:lnTo>
                  <a:lnTo>
                    <a:pt x="3506630" y="934149"/>
                  </a:lnTo>
                  <a:lnTo>
                    <a:pt x="3480095" y="968494"/>
                  </a:lnTo>
                  <a:lnTo>
                    <a:pt x="3445749" y="995030"/>
                  </a:lnTo>
                  <a:lnTo>
                    <a:pt x="3405210" y="1012138"/>
                  </a:lnTo>
                  <a:lnTo>
                    <a:pt x="3360096" y="1018199"/>
                  </a:lnTo>
                  <a:close/>
                </a:path>
              </a:pathLst>
            </a:custGeom>
            <a:solidFill>
              <a:srgbClr val="FFDC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201633" y="1170620"/>
              <a:ext cx="885190" cy="1018540"/>
            </a:xfrm>
            <a:custGeom>
              <a:avLst/>
              <a:gdLst/>
              <a:ahLst/>
              <a:cxnLst/>
              <a:rect l="l" t="t" r="r" b="b"/>
              <a:pathLst>
                <a:path w="885189" h="1018539">
                  <a:moveTo>
                    <a:pt x="737246" y="1018199"/>
                  </a:moveTo>
                  <a:lnTo>
                    <a:pt x="147452" y="1018199"/>
                  </a:lnTo>
                  <a:lnTo>
                    <a:pt x="100846" y="1010682"/>
                  </a:lnTo>
                  <a:lnTo>
                    <a:pt x="60369" y="989750"/>
                  </a:lnTo>
                  <a:lnTo>
                    <a:pt x="28449" y="957830"/>
                  </a:lnTo>
                  <a:lnTo>
                    <a:pt x="7517" y="917353"/>
                  </a:lnTo>
                  <a:lnTo>
                    <a:pt x="0" y="870746"/>
                  </a:lnTo>
                  <a:lnTo>
                    <a:pt x="0" y="147452"/>
                  </a:lnTo>
                  <a:lnTo>
                    <a:pt x="7517" y="100846"/>
                  </a:lnTo>
                  <a:lnTo>
                    <a:pt x="28449" y="60369"/>
                  </a:lnTo>
                  <a:lnTo>
                    <a:pt x="60369" y="28449"/>
                  </a:lnTo>
                  <a:lnTo>
                    <a:pt x="100846" y="7517"/>
                  </a:lnTo>
                  <a:lnTo>
                    <a:pt x="147452" y="0"/>
                  </a:lnTo>
                  <a:lnTo>
                    <a:pt x="737246" y="0"/>
                  </a:lnTo>
                  <a:lnTo>
                    <a:pt x="793674" y="11224"/>
                  </a:lnTo>
                  <a:lnTo>
                    <a:pt x="841511" y="43187"/>
                  </a:lnTo>
                  <a:lnTo>
                    <a:pt x="873475" y="91025"/>
                  </a:lnTo>
                  <a:lnTo>
                    <a:pt x="884700" y="147452"/>
                  </a:lnTo>
                  <a:lnTo>
                    <a:pt x="884700" y="870746"/>
                  </a:lnTo>
                  <a:lnTo>
                    <a:pt x="877182" y="917353"/>
                  </a:lnTo>
                  <a:lnTo>
                    <a:pt x="856250" y="957830"/>
                  </a:lnTo>
                  <a:lnTo>
                    <a:pt x="824330" y="989750"/>
                  </a:lnTo>
                  <a:lnTo>
                    <a:pt x="783853" y="1010682"/>
                  </a:lnTo>
                  <a:lnTo>
                    <a:pt x="737246" y="1018199"/>
                  </a:lnTo>
                  <a:close/>
                </a:path>
              </a:pathLst>
            </a:custGeom>
            <a:solidFill>
              <a:srgbClr val="FFCD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5078683" y="1178671"/>
            <a:ext cx="3529965" cy="1439579"/>
            <a:chOff x="5057755" y="2067003"/>
            <a:chExt cx="3529965" cy="1018540"/>
          </a:xfrm>
        </p:grpSpPr>
        <p:sp>
          <p:nvSpPr>
            <p:cNvPr id="17" name="object 17"/>
            <p:cNvSpPr/>
            <p:nvPr/>
          </p:nvSpPr>
          <p:spPr>
            <a:xfrm>
              <a:off x="5057755" y="2067003"/>
              <a:ext cx="3529965" cy="1018540"/>
            </a:xfrm>
            <a:custGeom>
              <a:avLst/>
              <a:gdLst/>
              <a:ahLst/>
              <a:cxnLst/>
              <a:rect l="l" t="t" r="r" b="b"/>
              <a:pathLst>
                <a:path w="3529965" h="1018539">
                  <a:moveTo>
                    <a:pt x="3360096" y="1018199"/>
                  </a:moveTo>
                  <a:lnTo>
                    <a:pt x="169703" y="1018199"/>
                  </a:lnTo>
                  <a:lnTo>
                    <a:pt x="124589" y="1012138"/>
                  </a:lnTo>
                  <a:lnTo>
                    <a:pt x="84051" y="995030"/>
                  </a:lnTo>
                  <a:lnTo>
                    <a:pt x="49705" y="968495"/>
                  </a:lnTo>
                  <a:lnTo>
                    <a:pt x="23169" y="934149"/>
                  </a:lnTo>
                  <a:lnTo>
                    <a:pt x="6061" y="893610"/>
                  </a:lnTo>
                  <a:lnTo>
                    <a:pt x="0" y="848496"/>
                  </a:lnTo>
                  <a:lnTo>
                    <a:pt x="0" y="169703"/>
                  </a:lnTo>
                  <a:lnTo>
                    <a:pt x="6061" y="124589"/>
                  </a:lnTo>
                  <a:lnTo>
                    <a:pt x="23169" y="84050"/>
                  </a:lnTo>
                  <a:lnTo>
                    <a:pt x="49705" y="49704"/>
                  </a:lnTo>
                  <a:lnTo>
                    <a:pt x="84051" y="23169"/>
                  </a:lnTo>
                  <a:lnTo>
                    <a:pt x="124589" y="6061"/>
                  </a:lnTo>
                  <a:lnTo>
                    <a:pt x="169703" y="0"/>
                  </a:lnTo>
                  <a:lnTo>
                    <a:pt x="3360096" y="0"/>
                  </a:lnTo>
                  <a:lnTo>
                    <a:pt x="3425039" y="12917"/>
                  </a:lnTo>
                  <a:lnTo>
                    <a:pt x="3480094" y="49704"/>
                  </a:lnTo>
                  <a:lnTo>
                    <a:pt x="3516882" y="104760"/>
                  </a:lnTo>
                  <a:lnTo>
                    <a:pt x="3529800" y="169703"/>
                  </a:lnTo>
                  <a:lnTo>
                    <a:pt x="3529800" y="848496"/>
                  </a:lnTo>
                  <a:lnTo>
                    <a:pt x="3523738" y="893610"/>
                  </a:lnTo>
                  <a:lnTo>
                    <a:pt x="3506630" y="934149"/>
                  </a:lnTo>
                  <a:lnTo>
                    <a:pt x="3480095" y="968495"/>
                  </a:lnTo>
                  <a:lnTo>
                    <a:pt x="3445749" y="995030"/>
                  </a:lnTo>
                  <a:lnTo>
                    <a:pt x="3405210" y="1012138"/>
                  </a:lnTo>
                  <a:lnTo>
                    <a:pt x="3360096" y="1018199"/>
                  </a:lnTo>
                  <a:close/>
                </a:path>
              </a:pathLst>
            </a:custGeom>
            <a:solidFill>
              <a:srgbClr val="CCD8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057755" y="2067003"/>
              <a:ext cx="829310" cy="1018540"/>
            </a:xfrm>
            <a:custGeom>
              <a:avLst/>
              <a:gdLst/>
              <a:ahLst/>
              <a:cxnLst/>
              <a:rect l="l" t="t" r="r" b="b"/>
              <a:pathLst>
                <a:path w="829310" h="1018539">
                  <a:moveTo>
                    <a:pt x="690997" y="1018199"/>
                  </a:moveTo>
                  <a:lnTo>
                    <a:pt x="138202" y="1018199"/>
                  </a:lnTo>
                  <a:lnTo>
                    <a:pt x="94519" y="1011154"/>
                  </a:lnTo>
                  <a:lnTo>
                    <a:pt x="56582" y="991534"/>
                  </a:lnTo>
                  <a:lnTo>
                    <a:pt x="26665" y="961617"/>
                  </a:lnTo>
                  <a:lnTo>
                    <a:pt x="7045" y="923679"/>
                  </a:lnTo>
                  <a:lnTo>
                    <a:pt x="0" y="879997"/>
                  </a:lnTo>
                  <a:lnTo>
                    <a:pt x="0" y="138202"/>
                  </a:lnTo>
                  <a:lnTo>
                    <a:pt x="7045" y="94519"/>
                  </a:lnTo>
                  <a:lnTo>
                    <a:pt x="26665" y="56581"/>
                  </a:lnTo>
                  <a:lnTo>
                    <a:pt x="56582" y="26665"/>
                  </a:lnTo>
                  <a:lnTo>
                    <a:pt x="94519" y="7045"/>
                  </a:lnTo>
                  <a:lnTo>
                    <a:pt x="138202" y="0"/>
                  </a:lnTo>
                  <a:lnTo>
                    <a:pt x="690997" y="0"/>
                  </a:lnTo>
                  <a:lnTo>
                    <a:pt x="743885" y="10520"/>
                  </a:lnTo>
                  <a:lnTo>
                    <a:pt x="788721" y="40478"/>
                  </a:lnTo>
                  <a:lnTo>
                    <a:pt x="818680" y="85314"/>
                  </a:lnTo>
                  <a:lnTo>
                    <a:pt x="829199" y="138202"/>
                  </a:lnTo>
                  <a:lnTo>
                    <a:pt x="829199" y="879997"/>
                  </a:lnTo>
                  <a:lnTo>
                    <a:pt x="822154" y="923679"/>
                  </a:lnTo>
                  <a:lnTo>
                    <a:pt x="802534" y="961617"/>
                  </a:lnTo>
                  <a:lnTo>
                    <a:pt x="772618" y="991534"/>
                  </a:lnTo>
                  <a:lnTo>
                    <a:pt x="734680" y="1011154"/>
                  </a:lnTo>
                  <a:lnTo>
                    <a:pt x="690997" y="1018199"/>
                  </a:lnTo>
                  <a:close/>
                </a:path>
              </a:pathLst>
            </a:custGeom>
            <a:solidFill>
              <a:srgbClr val="C1D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5075607" y="3023034"/>
            <a:ext cx="3529965" cy="1404817"/>
            <a:chOff x="5057751" y="3800809"/>
            <a:chExt cx="3529965" cy="1018540"/>
          </a:xfrm>
        </p:grpSpPr>
        <p:sp>
          <p:nvSpPr>
            <p:cNvPr id="20" name="object 20"/>
            <p:cNvSpPr/>
            <p:nvPr/>
          </p:nvSpPr>
          <p:spPr>
            <a:xfrm>
              <a:off x="5057751" y="3800809"/>
              <a:ext cx="3529965" cy="1018540"/>
            </a:xfrm>
            <a:custGeom>
              <a:avLst/>
              <a:gdLst/>
              <a:ahLst/>
              <a:cxnLst/>
              <a:rect l="l" t="t" r="r" b="b"/>
              <a:pathLst>
                <a:path w="3529965" h="1018539">
                  <a:moveTo>
                    <a:pt x="3360096" y="1018199"/>
                  </a:moveTo>
                  <a:lnTo>
                    <a:pt x="169703" y="1018199"/>
                  </a:lnTo>
                  <a:lnTo>
                    <a:pt x="124589" y="1012138"/>
                  </a:lnTo>
                  <a:lnTo>
                    <a:pt x="84050" y="995030"/>
                  </a:lnTo>
                  <a:lnTo>
                    <a:pt x="49704" y="968495"/>
                  </a:lnTo>
                  <a:lnTo>
                    <a:pt x="23169" y="934149"/>
                  </a:lnTo>
                  <a:lnTo>
                    <a:pt x="6061" y="893610"/>
                  </a:lnTo>
                  <a:lnTo>
                    <a:pt x="0" y="848496"/>
                  </a:lnTo>
                  <a:lnTo>
                    <a:pt x="0" y="169703"/>
                  </a:lnTo>
                  <a:lnTo>
                    <a:pt x="6061" y="124589"/>
                  </a:lnTo>
                  <a:lnTo>
                    <a:pt x="23169" y="84051"/>
                  </a:lnTo>
                  <a:lnTo>
                    <a:pt x="49704" y="49705"/>
                  </a:lnTo>
                  <a:lnTo>
                    <a:pt x="84050" y="23169"/>
                  </a:lnTo>
                  <a:lnTo>
                    <a:pt x="124589" y="6061"/>
                  </a:lnTo>
                  <a:lnTo>
                    <a:pt x="169703" y="0"/>
                  </a:lnTo>
                  <a:lnTo>
                    <a:pt x="3360096" y="0"/>
                  </a:lnTo>
                  <a:lnTo>
                    <a:pt x="3425039" y="12917"/>
                  </a:lnTo>
                  <a:lnTo>
                    <a:pt x="3480094" y="49705"/>
                  </a:lnTo>
                  <a:lnTo>
                    <a:pt x="3516881" y="104760"/>
                  </a:lnTo>
                  <a:lnTo>
                    <a:pt x="3529799" y="169703"/>
                  </a:lnTo>
                  <a:lnTo>
                    <a:pt x="3529799" y="848496"/>
                  </a:lnTo>
                  <a:lnTo>
                    <a:pt x="3523737" y="893610"/>
                  </a:lnTo>
                  <a:lnTo>
                    <a:pt x="3506630" y="934149"/>
                  </a:lnTo>
                  <a:lnTo>
                    <a:pt x="3480094" y="968495"/>
                  </a:lnTo>
                  <a:lnTo>
                    <a:pt x="3445748" y="995030"/>
                  </a:lnTo>
                  <a:lnTo>
                    <a:pt x="3405210" y="1012138"/>
                  </a:lnTo>
                  <a:lnTo>
                    <a:pt x="3360096" y="1018199"/>
                  </a:lnTo>
                  <a:close/>
                </a:path>
              </a:pathLst>
            </a:custGeom>
            <a:solidFill>
              <a:srgbClr val="787EA4">
                <a:alpha val="6862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057751" y="3800809"/>
              <a:ext cx="829310" cy="1018540"/>
            </a:xfrm>
            <a:custGeom>
              <a:avLst/>
              <a:gdLst/>
              <a:ahLst/>
              <a:cxnLst/>
              <a:rect l="l" t="t" r="r" b="b"/>
              <a:pathLst>
                <a:path w="829310" h="1018539">
                  <a:moveTo>
                    <a:pt x="690997" y="1018199"/>
                  </a:moveTo>
                  <a:lnTo>
                    <a:pt x="138202" y="1018199"/>
                  </a:lnTo>
                  <a:lnTo>
                    <a:pt x="94519" y="1011154"/>
                  </a:lnTo>
                  <a:lnTo>
                    <a:pt x="56581" y="991534"/>
                  </a:lnTo>
                  <a:lnTo>
                    <a:pt x="26665" y="961618"/>
                  </a:lnTo>
                  <a:lnTo>
                    <a:pt x="7045" y="923680"/>
                  </a:lnTo>
                  <a:lnTo>
                    <a:pt x="0" y="879997"/>
                  </a:lnTo>
                  <a:lnTo>
                    <a:pt x="0" y="138202"/>
                  </a:lnTo>
                  <a:lnTo>
                    <a:pt x="7045" y="94520"/>
                  </a:lnTo>
                  <a:lnTo>
                    <a:pt x="26665" y="56582"/>
                  </a:lnTo>
                  <a:lnTo>
                    <a:pt x="56581" y="26665"/>
                  </a:lnTo>
                  <a:lnTo>
                    <a:pt x="94519" y="7045"/>
                  </a:lnTo>
                  <a:lnTo>
                    <a:pt x="138202" y="0"/>
                  </a:lnTo>
                  <a:lnTo>
                    <a:pt x="690997" y="0"/>
                  </a:lnTo>
                  <a:lnTo>
                    <a:pt x="743884" y="10520"/>
                  </a:lnTo>
                  <a:lnTo>
                    <a:pt x="788721" y="40478"/>
                  </a:lnTo>
                  <a:lnTo>
                    <a:pt x="818679" y="85315"/>
                  </a:lnTo>
                  <a:lnTo>
                    <a:pt x="829199" y="138202"/>
                  </a:lnTo>
                  <a:lnTo>
                    <a:pt x="829199" y="879997"/>
                  </a:lnTo>
                  <a:lnTo>
                    <a:pt x="822154" y="923680"/>
                  </a:lnTo>
                  <a:lnTo>
                    <a:pt x="802534" y="961618"/>
                  </a:lnTo>
                  <a:lnTo>
                    <a:pt x="772617" y="991534"/>
                  </a:lnTo>
                  <a:lnTo>
                    <a:pt x="734679" y="1011154"/>
                  </a:lnTo>
                  <a:lnTo>
                    <a:pt x="690997" y="1018199"/>
                  </a:lnTo>
                  <a:close/>
                </a:path>
              </a:pathLst>
            </a:custGeom>
            <a:solidFill>
              <a:srgbClr val="646E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3525337" y="1545100"/>
            <a:ext cx="2374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FFFFFF"/>
                </a:solidFill>
                <a:latin typeface="Arial"/>
                <a:cs typeface="Arial"/>
              </a:rPr>
              <a:t>01</a:t>
            </a:r>
            <a:endParaRPr sz="15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353709" y="1587253"/>
            <a:ext cx="2374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FFFFFF"/>
                </a:solidFill>
                <a:latin typeface="Arial"/>
                <a:cs typeface="Arial"/>
              </a:rPr>
              <a:t>02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53704" y="4175290"/>
            <a:ext cx="2374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FFFFFF"/>
                </a:solidFill>
                <a:latin typeface="Arial"/>
                <a:cs typeface="Arial"/>
              </a:rPr>
              <a:t>04</a:t>
            </a:r>
            <a:endParaRPr sz="1500">
              <a:latin typeface="Arial"/>
              <a:cs typeface="Aria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56964" y="3030823"/>
            <a:ext cx="3529965" cy="1389238"/>
            <a:chOff x="556546" y="2913052"/>
            <a:chExt cx="3529965" cy="1018540"/>
          </a:xfrm>
        </p:grpSpPr>
        <p:sp>
          <p:nvSpPr>
            <p:cNvPr id="26" name="object 26"/>
            <p:cNvSpPr/>
            <p:nvPr/>
          </p:nvSpPr>
          <p:spPr>
            <a:xfrm>
              <a:off x="556546" y="2913052"/>
              <a:ext cx="3529965" cy="1018540"/>
            </a:xfrm>
            <a:custGeom>
              <a:avLst/>
              <a:gdLst/>
              <a:ahLst/>
              <a:cxnLst/>
              <a:rect l="l" t="t" r="r" b="b"/>
              <a:pathLst>
                <a:path w="3529965" h="1018539">
                  <a:moveTo>
                    <a:pt x="3360096" y="1018199"/>
                  </a:moveTo>
                  <a:lnTo>
                    <a:pt x="169703" y="1018199"/>
                  </a:lnTo>
                  <a:lnTo>
                    <a:pt x="124589" y="1012138"/>
                  </a:lnTo>
                  <a:lnTo>
                    <a:pt x="84050" y="995030"/>
                  </a:lnTo>
                  <a:lnTo>
                    <a:pt x="49704" y="968494"/>
                  </a:lnTo>
                  <a:lnTo>
                    <a:pt x="23169" y="934149"/>
                  </a:lnTo>
                  <a:lnTo>
                    <a:pt x="6061" y="893610"/>
                  </a:lnTo>
                  <a:lnTo>
                    <a:pt x="0" y="848496"/>
                  </a:lnTo>
                  <a:lnTo>
                    <a:pt x="0" y="169703"/>
                  </a:lnTo>
                  <a:lnTo>
                    <a:pt x="6061" y="124589"/>
                  </a:lnTo>
                  <a:lnTo>
                    <a:pt x="23169" y="84050"/>
                  </a:lnTo>
                  <a:lnTo>
                    <a:pt x="49704" y="49704"/>
                  </a:lnTo>
                  <a:lnTo>
                    <a:pt x="84050" y="23169"/>
                  </a:lnTo>
                  <a:lnTo>
                    <a:pt x="124589" y="6061"/>
                  </a:lnTo>
                  <a:lnTo>
                    <a:pt x="169703" y="0"/>
                  </a:lnTo>
                  <a:lnTo>
                    <a:pt x="3360096" y="0"/>
                  </a:lnTo>
                  <a:lnTo>
                    <a:pt x="3425039" y="12917"/>
                  </a:lnTo>
                  <a:lnTo>
                    <a:pt x="3480095" y="49704"/>
                  </a:lnTo>
                  <a:lnTo>
                    <a:pt x="3516882" y="104760"/>
                  </a:lnTo>
                  <a:lnTo>
                    <a:pt x="3529799" y="169703"/>
                  </a:lnTo>
                  <a:lnTo>
                    <a:pt x="3529799" y="848496"/>
                  </a:lnTo>
                  <a:lnTo>
                    <a:pt x="3523738" y="893610"/>
                  </a:lnTo>
                  <a:lnTo>
                    <a:pt x="3506630" y="934149"/>
                  </a:lnTo>
                  <a:lnTo>
                    <a:pt x="3480095" y="968494"/>
                  </a:lnTo>
                  <a:lnTo>
                    <a:pt x="3445749" y="995030"/>
                  </a:lnTo>
                  <a:lnTo>
                    <a:pt x="3405210" y="1012138"/>
                  </a:lnTo>
                  <a:lnTo>
                    <a:pt x="3360096" y="1018199"/>
                  </a:lnTo>
                  <a:close/>
                </a:path>
              </a:pathLst>
            </a:custGeom>
            <a:solidFill>
              <a:srgbClr val="E6B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201739" y="2913052"/>
              <a:ext cx="885190" cy="1018540"/>
            </a:xfrm>
            <a:custGeom>
              <a:avLst/>
              <a:gdLst/>
              <a:ahLst/>
              <a:cxnLst/>
              <a:rect l="l" t="t" r="r" b="b"/>
              <a:pathLst>
                <a:path w="885189" h="1018539">
                  <a:moveTo>
                    <a:pt x="737246" y="1018199"/>
                  </a:moveTo>
                  <a:lnTo>
                    <a:pt x="147452" y="1018199"/>
                  </a:lnTo>
                  <a:lnTo>
                    <a:pt x="100846" y="1010682"/>
                  </a:lnTo>
                  <a:lnTo>
                    <a:pt x="60369" y="989750"/>
                  </a:lnTo>
                  <a:lnTo>
                    <a:pt x="28449" y="957830"/>
                  </a:lnTo>
                  <a:lnTo>
                    <a:pt x="7517" y="917353"/>
                  </a:lnTo>
                  <a:lnTo>
                    <a:pt x="0" y="870746"/>
                  </a:lnTo>
                  <a:lnTo>
                    <a:pt x="0" y="147452"/>
                  </a:lnTo>
                  <a:lnTo>
                    <a:pt x="7517" y="100846"/>
                  </a:lnTo>
                  <a:lnTo>
                    <a:pt x="28449" y="60369"/>
                  </a:lnTo>
                  <a:lnTo>
                    <a:pt x="60369" y="28449"/>
                  </a:lnTo>
                  <a:lnTo>
                    <a:pt x="100846" y="7517"/>
                  </a:lnTo>
                  <a:lnTo>
                    <a:pt x="147452" y="0"/>
                  </a:lnTo>
                  <a:lnTo>
                    <a:pt x="737246" y="0"/>
                  </a:lnTo>
                  <a:lnTo>
                    <a:pt x="793674" y="11224"/>
                  </a:lnTo>
                  <a:lnTo>
                    <a:pt x="841511" y="43187"/>
                  </a:lnTo>
                  <a:lnTo>
                    <a:pt x="873475" y="91025"/>
                  </a:lnTo>
                  <a:lnTo>
                    <a:pt x="884700" y="147452"/>
                  </a:lnTo>
                  <a:lnTo>
                    <a:pt x="884700" y="870746"/>
                  </a:lnTo>
                  <a:lnTo>
                    <a:pt x="877182" y="917353"/>
                  </a:lnTo>
                  <a:lnTo>
                    <a:pt x="856250" y="957830"/>
                  </a:lnTo>
                  <a:lnTo>
                    <a:pt x="824330" y="989750"/>
                  </a:lnTo>
                  <a:lnTo>
                    <a:pt x="783853" y="1010682"/>
                  </a:lnTo>
                  <a:lnTo>
                    <a:pt x="737246" y="1018199"/>
                  </a:lnTo>
                  <a:close/>
                </a:path>
              </a:pathLst>
            </a:custGeom>
            <a:solidFill>
              <a:srgbClr val="EBA7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3525442" y="3287532"/>
            <a:ext cx="23749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15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96874" y="1304309"/>
            <a:ext cx="2391558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latin typeface="Roboto"/>
                <a:cs typeface="Roboto"/>
              </a:rPr>
              <a:t>Обучить </a:t>
            </a:r>
            <a:r>
              <a:rPr sz="1400" b="1" spc="-20" dirty="0">
                <a:latin typeface="Roboto"/>
                <a:cs typeface="Roboto"/>
              </a:rPr>
              <a:t>детей </a:t>
            </a:r>
            <a:r>
              <a:rPr sz="1400" b="1" spc="-5" dirty="0">
                <a:latin typeface="Roboto"/>
                <a:cs typeface="Roboto"/>
              </a:rPr>
              <a:t>основным </a:t>
            </a:r>
            <a:r>
              <a:rPr sz="1400" b="1" spc="-15" dirty="0">
                <a:latin typeface="Roboto"/>
                <a:cs typeface="Roboto"/>
              </a:rPr>
              <a:t>техникам 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15" dirty="0">
                <a:latin typeface="Roboto"/>
                <a:cs typeface="Roboto"/>
              </a:rPr>
              <a:t>создания </a:t>
            </a:r>
            <a:r>
              <a:rPr sz="1400" b="1" spc="-5" dirty="0">
                <a:latin typeface="Roboto"/>
                <a:cs typeface="Roboto"/>
              </a:rPr>
              <a:t>анимации </a:t>
            </a:r>
            <a:r>
              <a:rPr sz="1400" b="1" dirty="0">
                <a:latin typeface="Roboto"/>
                <a:cs typeface="Roboto"/>
              </a:rPr>
              <a:t>с </a:t>
            </a:r>
            <a:r>
              <a:rPr sz="1400" b="1" spc="-5" dirty="0" err="1">
                <a:latin typeface="Roboto"/>
                <a:cs typeface="Roboto"/>
              </a:rPr>
              <a:t>применением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235" dirty="0">
                <a:latin typeface="Roboto"/>
                <a:cs typeface="Roboto"/>
              </a:rPr>
              <a:t> </a:t>
            </a:r>
            <a:r>
              <a:rPr sz="1400" b="1" spc="-15" dirty="0" err="1" smtClean="0">
                <a:latin typeface="Roboto"/>
                <a:cs typeface="Roboto"/>
              </a:rPr>
              <a:t>художественных</a:t>
            </a:r>
            <a:r>
              <a:rPr lang="ru-RU" sz="1400" b="1" spc="-10" dirty="0">
                <a:latin typeface="Roboto"/>
                <a:cs typeface="Roboto"/>
              </a:rPr>
              <a:t> </a:t>
            </a:r>
            <a:r>
              <a:rPr sz="1400" b="1" spc="-10" dirty="0" err="1" smtClean="0">
                <a:latin typeface="Roboto"/>
                <a:cs typeface="Roboto"/>
              </a:rPr>
              <a:t>материалов</a:t>
            </a:r>
            <a:endParaRPr sz="1200" b="1" dirty="0">
              <a:latin typeface="Roboto"/>
              <a:cs typeface="Roboto"/>
            </a:endParaRPr>
          </a:p>
        </p:txBody>
      </p:sp>
      <p:pic>
        <p:nvPicPr>
          <p:cNvPr id="30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4088600"/>
            <a:ext cx="1156481" cy="1054899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788035" y="3106872"/>
            <a:ext cx="2336165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latin typeface="Roboto"/>
                <a:cs typeface="Roboto"/>
              </a:rPr>
              <a:t>Развить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15" dirty="0">
                <a:latin typeface="Roboto"/>
                <a:cs typeface="Roboto"/>
              </a:rPr>
              <a:t>интерес</a:t>
            </a:r>
            <a:r>
              <a:rPr sz="1400" b="1" spc="-10" dirty="0">
                <a:latin typeface="Roboto"/>
                <a:cs typeface="Roboto"/>
              </a:rPr>
              <a:t> к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25" dirty="0">
                <a:latin typeface="Roboto"/>
                <a:cs typeface="Roboto"/>
              </a:rPr>
              <a:t>профессиям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dirty="0">
                <a:latin typeface="Roboto"/>
                <a:cs typeface="Roboto"/>
              </a:rPr>
              <a:t>в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5" dirty="0">
                <a:latin typeface="Roboto"/>
                <a:cs typeface="Roboto"/>
              </a:rPr>
              <a:t>мире </a:t>
            </a:r>
            <a:r>
              <a:rPr sz="1400" b="1" spc="-229" dirty="0">
                <a:latin typeface="Roboto"/>
                <a:cs typeface="Roboto"/>
              </a:rPr>
              <a:t> </a:t>
            </a:r>
            <a:r>
              <a:rPr sz="1400" b="1" spc="-5" dirty="0">
                <a:latin typeface="Roboto"/>
                <a:cs typeface="Roboto"/>
              </a:rPr>
              <a:t>анимации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5" dirty="0">
                <a:latin typeface="Roboto"/>
                <a:cs typeface="Roboto"/>
              </a:rPr>
              <a:t>и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10" dirty="0" err="1" smtClean="0">
                <a:latin typeface="Roboto"/>
                <a:cs typeface="Roboto"/>
              </a:rPr>
              <a:t>мультипликации</a:t>
            </a:r>
            <a:endParaRPr sz="1400" b="1" dirty="0">
              <a:latin typeface="Roboto"/>
              <a:cs typeface="Roboto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036288" y="1359331"/>
            <a:ext cx="2319655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25" dirty="0">
                <a:latin typeface="Roboto"/>
                <a:cs typeface="Roboto"/>
              </a:rPr>
              <a:t>Сформировать</a:t>
            </a:r>
            <a:r>
              <a:rPr sz="1400" b="1" spc="-10" dirty="0">
                <a:latin typeface="Roboto"/>
                <a:cs typeface="Roboto"/>
              </a:rPr>
              <a:t> навыки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15" dirty="0">
                <a:latin typeface="Roboto"/>
                <a:cs typeface="Roboto"/>
              </a:rPr>
              <a:t>работы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dirty="0">
                <a:latin typeface="Roboto"/>
                <a:cs typeface="Roboto"/>
              </a:rPr>
              <a:t>с </a:t>
            </a:r>
            <a:r>
              <a:rPr sz="1400" b="1" spc="5" dirty="0">
                <a:latin typeface="Roboto"/>
                <a:cs typeface="Roboto"/>
              </a:rPr>
              <a:t> </a:t>
            </a:r>
            <a:r>
              <a:rPr sz="1400" b="1" spc="-15" dirty="0">
                <a:latin typeface="Roboto"/>
                <a:cs typeface="Roboto"/>
              </a:rPr>
              <a:t>мультимедийным</a:t>
            </a:r>
            <a:r>
              <a:rPr sz="1400" b="1" dirty="0">
                <a:latin typeface="Roboto"/>
                <a:cs typeface="Roboto"/>
              </a:rPr>
              <a:t> </a:t>
            </a:r>
            <a:r>
              <a:rPr sz="1400" b="1" spc="-15" dirty="0">
                <a:latin typeface="Roboto"/>
                <a:cs typeface="Roboto"/>
              </a:rPr>
              <a:t>оборудованием</a:t>
            </a:r>
            <a:r>
              <a:rPr sz="1400" b="1" dirty="0">
                <a:latin typeface="Roboto"/>
                <a:cs typeface="Roboto"/>
              </a:rPr>
              <a:t> </a:t>
            </a:r>
            <a:r>
              <a:rPr sz="1400" b="1" spc="-5" dirty="0">
                <a:latin typeface="Roboto"/>
                <a:cs typeface="Roboto"/>
              </a:rPr>
              <a:t>при </a:t>
            </a:r>
            <a:r>
              <a:rPr sz="1400" b="1" spc="-235" dirty="0">
                <a:latin typeface="Roboto"/>
                <a:cs typeface="Roboto"/>
              </a:rPr>
              <a:t> </a:t>
            </a:r>
            <a:r>
              <a:rPr sz="1400" b="1" spc="-10" dirty="0" err="1">
                <a:latin typeface="Roboto"/>
                <a:cs typeface="Roboto"/>
              </a:rPr>
              <a:t>создании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5" dirty="0" err="1" smtClean="0">
                <a:latin typeface="Roboto"/>
                <a:cs typeface="Roboto"/>
              </a:rPr>
              <a:t>анимации</a:t>
            </a:r>
            <a:endParaRPr sz="1400" b="1" dirty="0">
              <a:latin typeface="Roboto"/>
              <a:cs typeface="Roboto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053115" y="3072995"/>
            <a:ext cx="2286000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latin typeface="Roboto"/>
                <a:cs typeface="Roboto"/>
              </a:rPr>
              <a:t>Воспитывать ответственность </a:t>
            </a:r>
            <a:r>
              <a:rPr sz="1400" b="1" spc="5" dirty="0">
                <a:latin typeface="Roboto"/>
                <a:cs typeface="Roboto"/>
              </a:rPr>
              <a:t>и </a:t>
            </a:r>
            <a:r>
              <a:rPr sz="1400" b="1" spc="-235" dirty="0">
                <a:latin typeface="Roboto"/>
                <a:cs typeface="Roboto"/>
              </a:rPr>
              <a:t> </a:t>
            </a:r>
            <a:r>
              <a:rPr sz="1400" b="1" spc="-10" dirty="0">
                <a:latin typeface="Roboto"/>
                <a:cs typeface="Roboto"/>
              </a:rPr>
              <a:t>доброжелательность, </a:t>
            </a:r>
            <a:r>
              <a:rPr sz="1400" b="1" spc="-15" dirty="0">
                <a:latin typeface="Roboto"/>
                <a:cs typeface="Roboto"/>
              </a:rPr>
              <a:t>развивая </a:t>
            </a:r>
            <a:r>
              <a:rPr sz="1400" b="1" spc="-10" dirty="0">
                <a:latin typeface="Roboto"/>
                <a:cs typeface="Roboto"/>
              </a:rPr>
              <a:t> коммуникативные</a:t>
            </a:r>
            <a:r>
              <a:rPr sz="1400" b="1" spc="-15" dirty="0">
                <a:latin typeface="Roboto"/>
                <a:cs typeface="Roboto"/>
              </a:rPr>
              <a:t> </a:t>
            </a:r>
            <a:r>
              <a:rPr sz="1400" b="1" spc="-10" dirty="0">
                <a:latin typeface="Roboto"/>
                <a:cs typeface="Roboto"/>
              </a:rPr>
              <a:t>навыки</a:t>
            </a:r>
            <a:r>
              <a:rPr sz="1400" spc="-10" dirty="0">
                <a:latin typeface="Roboto"/>
                <a:cs typeface="Roboto"/>
              </a:rPr>
              <a:t>.</a:t>
            </a:r>
            <a:endParaRPr sz="1400" dirty="0">
              <a:latin typeface="Roboto"/>
              <a:cs typeface="Roboto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40686" y="4793663"/>
            <a:ext cx="1276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Roboto"/>
                <a:cs typeface="Roboto"/>
              </a:rPr>
              <a:t>4</a:t>
            </a:r>
            <a:endParaRPr sz="1400">
              <a:latin typeface="Roboto"/>
              <a:cs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263" y="246792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B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17079" y="4"/>
            <a:ext cx="1326920" cy="179487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0"/>
            <a:ext cx="861060" cy="690245"/>
          </a:xfrm>
          <a:custGeom>
            <a:avLst/>
            <a:gdLst/>
            <a:ahLst/>
            <a:cxnLst/>
            <a:rect l="l" t="t" r="r" b="b"/>
            <a:pathLst>
              <a:path w="861060" h="690245">
                <a:moveTo>
                  <a:pt x="3152" y="689890"/>
                </a:moveTo>
                <a:lnTo>
                  <a:pt x="0" y="689866"/>
                </a:lnTo>
                <a:lnTo>
                  <a:pt x="0" y="0"/>
                </a:lnTo>
                <a:lnTo>
                  <a:pt x="778412" y="0"/>
                </a:lnTo>
                <a:lnTo>
                  <a:pt x="824382" y="62958"/>
                </a:lnTo>
                <a:lnTo>
                  <a:pt x="846480" y="109391"/>
                </a:lnTo>
                <a:lnTo>
                  <a:pt x="861050" y="161692"/>
                </a:lnTo>
                <a:lnTo>
                  <a:pt x="861050" y="225399"/>
                </a:lnTo>
                <a:lnTo>
                  <a:pt x="850236" y="264888"/>
                </a:lnTo>
                <a:lnTo>
                  <a:pt x="835340" y="302283"/>
                </a:lnTo>
                <a:lnTo>
                  <a:pt x="816409" y="337362"/>
                </a:lnTo>
                <a:lnTo>
                  <a:pt x="793491" y="369907"/>
                </a:lnTo>
                <a:lnTo>
                  <a:pt x="766635" y="399696"/>
                </a:lnTo>
                <a:lnTo>
                  <a:pt x="735890" y="426509"/>
                </a:lnTo>
                <a:lnTo>
                  <a:pt x="701304" y="450127"/>
                </a:lnTo>
                <a:lnTo>
                  <a:pt x="662924" y="470329"/>
                </a:lnTo>
                <a:lnTo>
                  <a:pt x="620801" y="486895"/>
                </a:lnTo>
                <a:lnTo>
                  <a:pt x="574981" y="499604"/>
                </a:lnTo>
                <a:lnTo>
                  <a:pt x="529891" y="507473"/>
                </a:lnTo>
                <a:lnTo>
                  <a:pt x="355711" y="507473"/>
                </a:lnTo>
                <a:lnTo>
                  <a:pt x="331679" y="536454"/>
                </a:lnTo>
                <a:lnTo>
                  <a:pt x="304079" y="564787"/>
                </a:lnTo>
                <a:lnTo>
                  <a:pt x="272820" y="591817"/>
                </a:lnTo>
                <a:lnTo>
                  <a:pt x="237806" y="616888"/>
                </a:lnTo>
                <a:lnTo>
                  <a:pt x="198945" y="639343"/>
                </a:lnTo>
                <a:lnTo>
                  <a:pt x="156143" y="658527"/>
                </a:lnTo>
                <a:lnTo>
                  <a:pt x="109305" y="673783"/>
                </a:lnTo>
                <a:lnTo>
                  <a:pt x="58340" y="684456"/>
                </a:lnTo>
                <a:lnTo>
                  <a:pt x="3152" y="689890"/>
                </a:lnTo>
                <a:close/>
              </a:path>
              <a:path w="861060" h="690245">
                <a:moveTo>
                  <a:pt x="472448" y="512572"/>
                </a:moveTo>
                <a:lnTo>
                  <a:pt x="415831" y="512391"/>
                </a:lnTo>
                <a:lnTo>
                  <a:pt x="355711" y="507473"/>
                </a:lnTo>
                <a:lnTo>
                  <a:pt x="529891" y="507473"/>
                </a:lnTo>
                <a:lnTo>
                  <a:pt x="525514" y="508237"/>
                </a:lnTo>
                <a:lnTo>
                  <a:pt x="472448" y="512572"/>
                </a:lnTo>
                <a:close/>
              </a:path>
            </a:pathLst>
          </a:custGeom>
          <a:solidFill>
            <a:srgbClr val="FFE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42499" y="0"/>
            <a:ext cx="583565" cy="5143500"/>
          </a:xfrm>
          <a:custGeom>
            <a:avLst/>
            <a:gdLst/>
            <a:ahLst/>
            <a:cxnLst/>
            <a:rect l="l" t="t" r="r" b="b"/>
            <a:pathLst>
              <a:path w="583564" h="5143500">
                <a:moveTo>
                  <a:pt x="5834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583499" y="0"/>
                </a:lnTo>
                <a:lnTo>
                  <a:pt x="583499" y="5143499"/>
                </a:lnTo>
                <a:close/>
              </a:path>
            </a:pathLst>
          </a:custGeom>
          <a:solidFill>
            <a:srgbClr val="FFB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429124" y="648970"/>
            <a:ext cx="3919978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spc="5" dirty="0">
                <a:solidFill>
                  <a:srgbClr val="000000"/>
                </a:solidFill>
                <a:latin typeface="Roboto Lt"/>
                <a:cs typeface="Roboto Lt"/>
              </a:rPr>
              <a:t>Ожидаемые</a:t>
            </a:r>
            <a:r>
              <a:rPr sz="2500" spc="-30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spc="-55" dirty="0">
                <a:solidFill>
                  <a:srgbClr val="000000"/>
                </a:solidFill>
                <a:latin typeface="Roboto Lt"/>
                <a:cs typeface="Roboto Lt"/>
              </a:rPr>
              <a:t>результаты</a:t>
            </a:r>
            <a:endParaRPr sz="2500">
              <a:latin typeface="Roboto Lt"/>
              <a:cs typeface="Roboto L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47939" y="1197521"/>
            <a:ext cx="4688557" cy="37702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24840">
              <a:lnSpc>
                <a:spcPct val="100000"/>
              </a:lnSpc>
              <a:spcBef>
                <a:spcPts val="100"/>
              </a:spcBef>
            </a:pPr>
            <a:r>
              <a:rPr sz="2000" b="1" spc="-20" dirty="0" err="1" smtClean="0">
                <a:latin typeface="Roboto"/>
                <a:cs typeface="Roboto"/>
              </a:rPr>
              <a:t>Дети</a:t>
            </a:r>
            <a:r>
              <a:rPr lang="ru-RU" sz="2000" b="1" spc="-20" dirty="0" smtClean="0">
                <a:latin typeface="Roboto"/>
                <a:cs typeface="Roboto"/>
              </a:rPr>
              <a:t> </a:t>
            </a:r>
            <a:r>
              <a:rPr sz="2000" b="1" spc="-10" dirty="0" smtClean="0">
                <a:latin typeface="Roboto"/>
                <a:cs typeface="Roboto"/>
              </a:rPr>
              <a:t> </a:t>
            </a:r>
            <a:r>
              <a:rPr sz="2000" b="1" spc="-30" dirty="0" err="1" smtClean="0">
                <a:latin typeface="Roboto"/>
                <a:cs typeface="Roboto"/>
              </a:rPr>
              <a:t>научатся</a:t>
            </a:r>
            <a:r>
              <a:rPr lang="ru-RU" sz="2000" b="1" spc="-30" dirty="0" smtClean="0">
                <a:latin typeface="Roboto"/>
                <a:cs typeface="Roboto"/>
              </a:rPr>
              <a:t>:</a:t>
            </a:r>
            <a:r>
              <a:rPr sz="2000" b="1" spc="-10" dirty="0" smtClean="0">
                <a:latin typeface="Roboto"/>
                <a:cs typeface="Roboto"/>
              </a:rPr>
              <a:t> </a:t>
            </a:r>
            <a:endParaRPr lang="ru-RU" sz="2000" b="1" spc="-10" dirty="0" smtClean="0">
              <a:latin typeface="Roboto"/>
              <a:cs typeface="Roboto"/>
            </a:endParaRPr>
          </a:p>
          <a:p>
            <a:pPr marL="298450" marR="624840" indent="-285750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•"/>
            </a:pPr>
            <a:r>
              <a:rPr lang="ru-RU" sz="2000" b="1" spc="-10" dirty="0" smtClean="0">
                <a:latin typeface="Roboto"/>
                <a:cs typeface="Roboto"/>
              </a:rPr>
              <a:t> </a:t>
            </a:r>
            <a:r>
              <a:rPr sz="2000" b="1" spc="-20" dirty="0" err="1" smtClean="0">
                <a:latin typeface="Roboto"/>
                <a:cs typeface="Roboto"/>
              </a:rPr>
              <a:t>разрабатывать</a:t>
            </a:r>
            <a:r>
              <a:rPr sz="2000" b="1" spc="-10" dirty="0" smtClean="0">
                <a:latin typeface="Roboto"/>
                <a:cs typeface="Roboto"/>
              </a:rPr>
              <a:t> </a:t>
            </a:r>
            <a:r>
              <a:rPr lang="ru-RU" sz="2000" b="1" spc="-10" dirty="0" smtClean="0">
                <a:latin typeface="Roboto"/>
                <a:cs typeface="Roboto"/>
              </a:rPr>
              <a:t> </a:t>
            </a:r>
            <a:r>
              <a:rPr sz="2000" b="1" spc="-5" dirty="0" err="1" smtClean="0">
                <a:latin typeface="Roboto"/>
                <a:cs typeface="Roboto"/>
              </a:rPr>
              <a:t>сценарии</a:t>
            </a:r>
            <a:r>
              <a:rPr sz="2000" b="1" spc="-5" dirty="0" smtClean="0">
                <a:latin typeface="Roboto"/>
                <a:cs typeface="Roboto"/>
              </a:rPr>
              <a:t>,</a:t>
            </a:r>
            <a:endParaRPr lang="ru-RU" sz="2000" b="1" spc="-5" dirty="0" smtClean="0">
              <a:latin typeface="Roboto"/>
              <a:cs typeface="Roboto"/>
            </a:endParaRPr>
          </a:p>
          <a:p>
            <a:pPr marL="298450" marR="624840" indent="-285750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•"/>
            </a:pPr>
            <a:r>
              <a:rPr sz="2000" b="1" spc="-25" dirty="0" err="1" smtClean="0">
                <a:latin typeface="Roboto"/>
                <a:cs typeface="Roboto"/>
              </a:rPr>
              <a:t>создавать</a:t>
            </a:r>
            <a:r>
              <a:rPr sz="2000" b="1" spc="-10" dirty="0" smtClean="0">
                <a:latin typeface="Roboto"/>
                <a:cs typeface="Roboto"/>
              </a:rPr>
              <a:t> </a:t>
            </a:r>
            <a:r>
              <a:rPr lang="ru-RU" sz="2000" b="1" spc="-10" dirty="0" smtClean="0">
                <a:latin typeface="Roboto"/>
                <a:cs typeface="Roboto"/>
              </a:rPr>
              <a:t> </a:t>
            </a:r>
            <a:r>
              <a:rPr sz="2000" b="1" spc="-10" dirty="0" err="1" smtClean="0">
                <a:latin typeface="Roboto"/>
                <a:cs typeface="Roboto"/>
              </a:rPr>
              <a:t>декорации</a:t>
            </a:r>
            <a:r>
              <a:rPr sz="2000" b="1" spc="-10" dirty="0">
                <a:latin typeface="Roboto"/>
                <a:cs typeface="Roboto"/>
              </a:rPr>
              <a:t>,</a:t>
            </a:r>
            <a:r>
              <a:rPr sz="2000" b="1" spc="-5" dirty="0">
                <a:latin typeface="Roboto"/>
                <a:cs typeface="Roboto"/>
              </a:rPr>
              <a:t> </a:t>
            </a:r>
            <a:endParaRPr lang="ru-RU" sz="2000" b="1" spc="-5" dirty="0" smtClean="0">
              <a:latin typeface="Roboto"/>
              <a:cs typeface="Roboto"/>
            </a:endParaRPr>
          </a:p>
          <a:p>
            <a:pPr marL="298450" marR="624840" indent="-285750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•"/>
            </a:pPr>
            <a:r>
              <a:rPr sz="2000" b="1" spc="-15" dirty="0" err="1" smtClean="0">
                <a:latin typeface="Roboto"/>
                <a:cs typeface="Roboto"/>
              </a:rPr>
              <a:t>изготавливать</a:t>
            </a:r>
            <a:r>
              <a:rPr sz="2000" b="1" spc="-15" dirty="0" smtClean="0">
                <a:latin typeface="Roboto"/>
                <a:cs typeface="Roboto"/>
              </a:rPr>
              <a:t> </a:t>
            </a:r>
            <a:r>
              <a:rPr lang="ru-RU" sz="2000" b="1" spc="-15" dirty="0" smtClean="0">
                <a:latin typeface="Roboto"/>
                <a:cs typeface="Roboto"/>
              </a:rPr>
              <a:t> </a:t>
            </a:r>
            <a:r>
              <a:rPr sz="2000" b="1" spc="-10" dirty="0" smtClean="0">
                <a:latin typeface="Roboto"/>
                <a:cs typeface="Roboto"/>
              </a:rPr>
              <a:t> </a:t>
            </a:r>
            <a:r>
              <a:rPr sz="2000" b="1" spc="-10" dirty="0" err="1" smtClean="0">
                <a:latin typeface="Roboto"/>
                <a:cs typeface="Roboto"/>
              </a:rPr>
              <a:t>мультперсонажей</a:t>
            </a:r>
            <a:endParaRPr lang="ru-RU" sz="2000" b="1" spc="-10" dirty="0">
              <a:latin typeface="Roboto"/>
              <a:cs typeface="Roboto"/>
            </a:endParaRPr>
          </a:p>
          <a:p>
            <a:pPr marL="298450" marR="624840" indent="-285750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•"/>
            </a:pPr>
            <a:r>
              <a:rPr sz="2000" b="1" spc="-25" dirty="0" err="1" smtClean="0">
                <a:latin typeface="Roboto"/>
                <a:cs typeface="Roboto"/>
              </a:rPr>
              <a:t>работать</a:t>
            </a:r>
            <a:r>
              <a:rPr sz="2000" b="1" spc="-5" dirty="0" smtClean="0">
                <a:latin typeface="Roboto"/>
                <a:cs typeface="Roboto"/>
              </a:rPr>
              <a:t> </a:t>
            </a:r>
            <a:r>
              <a:rPr sz="2000" b="1" spc="-5" dirty="0">
                <a:latin typeface="Roboto"/>
                <a:cs typeface="Roboto"/>
              </a:rPr>
              <a:t>со </a:t>
            </a:r>
            <a:r>
              <a:rPr sz="2000" b="1" spc="-20" dirty="0">
                <a:latin typeface="Roboto"/>
                <a:cs typeface="Roboto"/>
              </a:rPr>
              <a:t>звуком,</a:t>
            </a:r>
            <a:r>
              <a:rPr sz="2000" b="1" spc="-5" dirty="0">
                <a:latin typeface="Roboto"/>
                <a:cs typeface="Roboto"/>
              </a:rPr>
              <a:t> </a:t>
            </a:r>
            <a:endParaRPr lang="ru-RU" sz="2000" b="1" spc="-5" dirty="0" smtClean="0">
              <a:latin typeface="Roboto"/>
              <a:cs typeface="Roboto"/>
            </a:endParaRPr>
          </a:p>
          <a:p>
            <a:pPr marL="298450" marR="624840" indent="-285750">
              <a:spcBef>
                <a:spcPts val="100"/>
              </a:spcBef>
              <a:buFont typeface="Arial" pitchFamily="34" charset="0"/>
              <a:buChar char="•"/>
            </a:pPr>
            <a:r>
              <a:rPr sz="2000" b="1" spc="-20" dirty="0" err="1" smtClean="0">
                <a:latin typeface="Roboto"/>
                <a:cs typeface="Roboto"/>
              </a:rPr>
              <a:t>приобретут</a:t>
            </a:r>
            <a:r>
              <a:rPr sz="2000" b="1" dirty="0" smtClean="0">
                <a:latin typeface="Roboto"/>
                <a:cs typeface="Roboto"/>
              </a:rPr>
              <a:t> </a:t>
            </a:r>
            <a:r>
              <a:rPr sz="2000" b="1" spc="-10" dirty="0">
                <a:latin typeface="Roboto"/>
                <a:cs typeface="Roboto"/>
              </a:rPr>
              <a:t>навыки</a:t>
            </a:r>
            <a:r>
              <a:rPr sz="2000" b="1" spc="-5" dirty="0">
                <a:latin typeface="Roboto"/>
                <a:cs typeface="Roboto"/>
              </a:rPr>
              <a:t> </a:t>
            </a:r>
            <a:r>
              <a:rPr sz="2000" b="1" spc="-20" dirty="0">
                <a:latin typeface="Roboto"/>
                <a:cs typeface="Roboto"/>
              </a:rPr>
              <a:t>работы</a:t>
            </a:r>
            <a:r>
              <a:rPr sz="2000" b="1" dirty="0">
                <a:latin typeface="Roboto"/>
                <a:cs typeface="Roboto"/>
              </a:rPr>
              <a:t> с </a:t>
            </a:r>
            <a:r>
              <a:rPr sz="2000" b="1" spc="-335" dirty="0">
                <a:latin typeface="Roboto"/>
                <a:cs typeface="Roboto"/>
              </a:rPr>
              <a:t> </a:t>
            </a:r>
            <a:r>
              <a:rPr sz="2000" b="1" spc="-15" dirty="0">
                <a:latin typeface="Roboto"/>
                <a:cs typeface="Roboto"/>
              </a:rPr>
              <a:t>мультимедийным оборудованием</a:t>
            </a:r>
            <a:r>
              <a:rPr sz="2000" b="1" spc="-10" dirty="0">
                <a:latin typeface="Roboto"/>
                <a:cs typeface="Roboto"/>
              </a:rPr>
              <a:t> </a:t>
            </a:r>
            <a:r>
              <a:rPr sz="2000" b="1" spc="10" dirty="0">
                <a:latin typeface="Roboto"/>
                <a:cs typeface="Roboto"/>
              </a:rPr>
              <a:t>и </a:t>
            </a:r>
            <a:r>
              <a:rPr sz="2000" b="1" spc="15" dirty="0">
                <a:latin typeface="Roboto"/>
                <a:cs typeface="Roboto"/>
              </a:rPr>
              <a:t> </a:t>
            </a:r>
            <a:r>
              <a:rPr sz="2000" b="1" spc="-10" dirty="0">
                <a:latin typeface="Roboto"/>
                <a:cs typeface="Roboto"/>
              </a:rPr>
              <a:t>программами, </a:t>
            </a:r>
            <a:r>
              <a:rPr sz="2000" b="1" spc="-15" dirty="0" err="1">
                <a:latin typeface="Roboto"/>
                <a:cs typeface="Roboto"/>
              </a:rPr>
              <a:t>такими</a:t>
            </a:r>
            <a:r>
              <a:rPr sz="2000" b="1" spc="-5" dirty="0">
                <a:latin typeface="Roboto"/>
                <a:cs typeface="Roboto"/>
              </a:rPr>
              <a:t> </a:t>
            </a:r>
            <a:r>
              <a:rPr sz="2000" b="1" spc="-15" dirty="0" smtClean="0">
                <a:latin typeface="Roboto"/>
                <a:cs typeface="Roboto"/>
              </a:rPr>
              <a:t>как</a:t>
            </a:r>
            <a:r>
              <a:rPr lang="ru-RU" sz="2000" b="1" spc="-15" dirty="0" smtClean="0">
                <a:latin typeface="Roboto"/>
                <a:cs typeface="Roboto"/>
              </a:rPr>
              <a:t> </a:t>
            </a:r>
            <a:r>
              <a:rPr lang="en-US" sz="2000" b="1" spc="-35" dirty="0" smtClean="0">
                <a:latin typeface="Roboto"/>
                <a:cs typeface="Roboto"/>
              </a:rPr>
              <a:t>stop-motion</a:t>
            </a:r>
            <a:endParaRPr sz="2000" dirty="0">
              <a:latin typeface="Roboto"/>
              <a:cs typeface="Roboto"/>
            </a:endParaRPr>
          </a:p>
          <a:p>
            <a:pPr marR="5080" algn="r">
              <a:lnSpc>
                <a:spcPct val="100000"/>
              </a:lnSpc>
            </a:pPr>
            <a:endParaRPr sz="2000" dirty="0">
              <a:latin typeface="Roboto"/>
              <a:cs typeface="Roboto"/>
            </a:endParaRPr>
          </a:p>
        </p:txBody>
      </p:sp>
      <p:pic>
        <p:nvPicPr>
          <p:cNvPr id="12" name="Рисунок 11" descr="C:\Users\User\Downloads\2023-05-31 12.22.36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071552"/>
            <a:ext cx="4071966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B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17079" y="4"/>
            <a:ext cx="1326920" cy="179487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0"/>
            <a:ext cx="861060" cy="690245"/>
          </a:xfrm>
          <a:custGeom>
            <a:avLst/>
            <a:gdLst/>
            <a:ahLst/>
            <a:cxnLst/>
            <a:rect l="l" t="t" r="r" b="b"/>
            <a:pathLst>
              <a:path w="861060" h="690245">
                <a:moveTo>
                  <a:pt x="3152" y="689890"/>
                </a:moveTo>
                <a:lnTo>
                  <a:pt x="0" y="689866"/>
                </a:lnTo>
                <a:lnTo>
                  <a:pt x="0" y="0"/>
                </a:lnTo>
                <a:lnTo>
                  <a:pt x="778412" y="0"/>
                </a:lnTo>
                <a:lnTo>
                  <a:pt x="824382" y="62958"/>
                </a:lnTo>
                <a:lnTo>
                  <a:pt x="846480" y="109391"/>
                </a:lnTo>
                <a:lnTo>
                  <a:pt x="861050" y="161692"/>
                </a:lnTo>
                <a:lnTo>
                  <a:pt x="861050" y="225399"/>
                </a:lnTo>
                <a:lnTo>
                  <a:pt x="850236" y="264888"/>
                </a:lnTo>
                <a:lnTo>
                  <a:pt x="835340" y="302283"/>
                </a:lnTo>
                <a:lnTo>
                  <a:pt x="816409" y="337362"/>
                </a:lnTo>
                <a:lnTo>
                  <a:pt x="793491" y="369907"/>
                </a:lnTo>
                <a:lnTo>
                  <a:pt x="766635" y="399696"/>
                </a:lnTo>
                <a:lnTo>
                  <a:pt x="735890" y="426509"/>
                </a:lnTo>
                <a:lnTo>
                  <a:pt x="701304" y="450127"/>
                </a:lnTo>
                <a:lnTo>
                  <a:pt x="662924" y="470329"/>
                </a:lnTo>
                <a:lnTo>
                  <a:pt x="620801" y="486895"/>
                </a:lnTo>
                <a:lnTo>
                  <a:pt x="574981" y="499604"/>
                </a:lnTo>
                <a:lnTo>
                  <a:pt x="529891" y="507473"/>
                </a:lnTo>
                <a:lnTo>
                  <a:pt x="355711" y="507473"/>
                </a:lnTo>
                <a:lnTo>
                  <a:pt x="331679" y="536454"/>
                </a:lnTo>
                <a:lnTo>
                  <a:pt x="304079" y="564787"/>
                </a:lnTo>
                <a:lnTo>
                  <a:pt x="272820" y="591817"/>
                </a:lnTo>
                <a:lnTo>
                  <a:pt x="237806" y="616888"/>
                </a:lnTo>
                <a:lnTo>
                  <a:pt x="198945" y="639343"/>
                </a:lnTo>
                <a:lnTo>
                  <a:pt x="156143" y="658527"/>
                </a:lnTo>
                <a:lnTo>
                  <a:pt x="109305" y="673783"/>
                </a:lnTo>
                <a:lnTo>
                  <a:pt x="58340" y="684456"/>
                </a:lnTo>
                <a:lnTo>
                  <a:pt x="3152" y="689890"/>
                </a:lnTo>
                <a:close/>
              </a:path>
              <a:path w="861060" h="690245">
                <a:moveTo>
                  <a:pt x="472448" y="512572"/>
                </a:moveTo>
                <a:lnTo>
                  <a:pt x="415831" y="512391"/>
                </a:lnTo>
                <a:lnTo>
                  <a:pt x="355711" y="507473"/>
                </a:lnTo>
                <a:lnTo>
                  <a:pt x="529891" y="507473"/>
                </a:lnTo>
                <a:lnTo>
                  <a:pt x="525514" y="508237"/>
                </a:lnTo>
                <a:lnTo>
                  <a:pt x="472448" y="512572"/>
                </a:lnTo>
                <a:close/>
              </a:path>
            </a:pathLst>
          </a:custGeom>
          <a:solidFill>
            <a:srgbClr val="FFE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42499" y="0"/>
            <a:ext cx="583565" cy="5143500"/>
          </a:xfrm>
          <a:custGeom>
            <a:avLst/>
            <a:gdLst/>
            <a:ahLst/>
            <a:cxnLst/>
            <a:rect l="l" t="t" r="r" b="b"/>
            <a:pathLst>
              <a:path w="583564" h="5143500">
                <a:moveTo>
                  <a:pt x="5834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583499" y="0"/>
                </a:lnTo>
                <a:lnTo>
                  <a:pt x="583499" y="5143499"/>
                </a:lnTo>
                <a:close/>
              </a:path>
            </a:pathLst>
          </a:custGeom>
          <a:solidFill>
            <a:srgbClr val="FFBD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15616" y="136450"/>
            <a:ext cx="6000792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500" spc="-10" dirty="0" smtClean="0">
                <a:solidFill>
                  <a:srgbClr val="000000"/>
                </a:solidFill>
                <a:latin typeface="Roboto Lt"/>
                <a:cs typeface="Roboto Lt"/>
              </a:rPr>
              <a:t>                Реализация проекта </a:t>
            </a:r>
            <a:br>
              <a:rPr lang="ru-RU" sz="2500" spc="-10" dirty="0" smtClean="0">
                <a:solidFill>
                  <a:srgbClr val="000000"/>
                </a:solidFill>
                <a:latin typeface="Roboto Lt"/>
                <a:cs typeface="Roboto Lt"/>
              </a:rPr>
            </a:br>
            <a:r>
              <a:rPr lang="ru-RU" sz="2500" spc="-10" dirty="0" smtClean="0">
                <a:solidFill>
                  <a:srgbClr val="000000"/>
                </a:solidFill>
                <a:latin typeface="Roboto Lt"/>
                <a:cs typeface="Roboto Lt"/>
              </a:rPr>
              <a:t>      «Тайна создания мультфильмов»</a:t>
            </a:r>
            <a:endParaRPr sz="2500" dirty="0">
              <a:latin typeface="Roboto Lt"/>
              <a:cs typeface="Roboto Lt"/>
            </a:endParaRPr>
          </a:p>
        </p:txBody>
      </p:sp>
      <p:pic>
        <p:nvPicPr>
          <p:cNvPr id="11" name="Рисунок 10" descr="C:\Users\User\Desktop\сердце отдаю детям\IMG_808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8629" y="1678777"/>
            <a:ext cx="3214711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User\Downloads\2023-01-11 08.41.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071684"/>
            <a:ext cx="3071834" cy="2409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C:\Users\User\Downloads\IMG_324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23081" y="1563545"/>
            <a:ext cx="3364441" cy="2523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1022" y="37245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E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578240" y="422125"/>
            <a:ext cx="7535901" cy="307777"/>
          </a:xfrm>
        </p:spPr>
        <p:txBody>
          <a:bodyPr/>
          <a:lstStyle/>
          <a:p>
            <a:pPr algn="ctr"/>
            <a:r>
              <a:rPr lang="ru-RU" b="1" dirty="0" smtClean="0"/>
              <a:t>Мини-музей «История мультипликации»</a:t>
            </a:r>
            <a:endParaRPr lang="ru-RU" b="1" dirty="0"/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" name="object 33"/>
          <p:cNvSpPr txBox="1"/>
          <p:nvPr/>
        </p:nvSpPr>
        <p:spPr>
          <a:xfrm>
            <a:off x="6096000" y="3649547"/>
            <a:ext cx="22860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10" dirty="0" smtClean="0">
                <a:latin typeface="Roboto"/>
                <a:cs typeface="Roboto"/>
              </a:rPr>
              <a:t>.</a:t>
            </a:r>
            <a:endParaRPr sz="1400" dirty="0">
              <a:latin typeface="Roboto"/>
              <a:cs typeface="Roboto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40686" y="4793663"/>
            <a:ext cx="1276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Roboto"/>
                <a:cs typeface="Roboto"/>
              </a:rPr>
              <a:t>4</a:t>
            </a:r>
            <a:endParaRPr sz="1400">
              <a:latin typeface="Roboto"/>
              <a:cs typeface="Roboto"/>
            </a:endParaRPr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088600"/>
            <a:ext cx="1156481" cy="10548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322288" y="0"/>
            <a:ext cx="821711" cy="576014"/>
          </a:xfrm>
          <a:prstGeom prst="rect">
            <a:avLst/>
          </a:prstGeom>
        </p:spPr>
      </p:pic>
      <p:pic>
        <p:nvPicPr>
          <p:cNvPr id="18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297" t="6666" r="2297"/>
          <a:stretch/>
        </p:blipFill>
        <p:spPr>
          <a:xfrm>
            <a:off x="1389881" y="979219"/>
            <a:ext cx="5876925" cy="3933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80542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A1E1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" y="4"/>
            <a:ext cx="1326921" cy="179487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4321562" y="0"/>
            <a:ext cx="667385" cy="5143500"/>
          </a:xfrm>
          <a:custGeom>
            <a:avLst/>
            <a:gdLst/>
            <a:ahLst/>
            <a:cxnLst/>
            <a:rect l="l" t="t" r="r" b="b"/>
            <a:pathLst>
              <a:path w="667385" h="5143500">
                <a:moveTo>
                  <a:pt x="6671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667199" y="0"/>
                </a:lnTo>
                <a:lnTo>
                  <a:pt x="667199" y="5143499"/>
                </a:lnTo>
                <a:close/>
              </a:path>
            </a:pathLst>
          </a:custGeom>
          <a:solidFill>
            <a:srgbClr val="A1E1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0460" y="339502"/>
            <a:ext cx="8369588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500" dirty="0">
                <a:solidFill>
                  <a:schemeClr val="tx1"/>
                </a:solidFill>
                <a:latin typeface="Roboto Lt"/>
                <a:cs typeface="Roboto Lt"/>
              </a:rPr>
              <a:t>Создание </a:t>
            </a:r>
            <a:r>
              <a:rPr lang="ru-RU" sz="2500" dirty="0" err="1" smtClean="0">
                <a:solidFill>
                  <a:schemeClr val="tx1"/>
                </a:solidFill>
                <a:latin typeface="Roboto Lt"/>
                <a:cs typeface="Roboto Lt"/>
              </a:rPr>
              <a:t>мультистудии</a:t>
            </a:r>
            <a:r>
              <a:rPr lang="ru-RU" sz="2500" dirty="0" smtClean="0">
                <a:solidFill>
                  <a:schemeClr val="tx1"/>
                </a:solidFill>
                <a:latin typeface="Roboto Lt"/>
                <a:cs typeface="Roboto Lt"/>
              </a:rPr>
              <a:t> «</a:t>
            </a:r>
            <a:r>
              <a:rPr lang="ru-RU" sz="2500" dirty="0" err="1" smtClean="0">
                <a:solidFill>
                  <a:schemeClr val="tx1"/>
                </a:solidFill>
                <a:latin typeface="Roboto Lt"/>
                <a:cs typeface="Roboto Lt"/>
              </a:rPr>
              <a:t>Мультяшка</a:t>
            </a:r>
            <a:r>
              <a:rPr lang="ru-RU" sz="2500" dirty="0">
                <a:solidFill>
                  <a:schemeClr val="tx1"/>
                </a:solidFill>
                <a:latin typeface="Roboto Lt"/>
                <a:cs typeface="Roboto Lt"/>
              </a:rPr>
              <a:t>»</a:t>
            </a:r>
            <a:endParaRPr sz="2500" dirty="0">
              <a:latin typeface="Roboto Lt"/>
              <a:cs typeface="Roboto L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0686" y="2037660"/>
            <a:ext cx="4396105" cy="639919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50" dirty="0"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1400" dirty="0">
              <a:latin typeface="Roboto"/>
              <a:cs typeface="Roboto"/>
            </a:endParaRPr>
          </a:p>
        </p:txBody>
      </p:sp>
      <p:pic>
        <p:nvPicPr>
          <p:cNvPr id="8" name="Picture 2" descr="C:\Users\User\Downloads\JA0Mf40bV5_pGofJ02aQRoMj-rwWYNRTvlZKJ08YETKc2nNsdfUVoTCLF0cm6euuXeNcpkCe1_Bs6nWafzACRFjA (1).jpg"/>
          <p:cNvPicPr>
            <a:picLocks noChangeAspect="1" noChangeArrowheads="1"/>
          </p:cNvPicPr>
          <p:nvPr/>
        </p:nvPicPr>
        <p:blipFill rotWithShape="1">
          <a:blip r:embed="rId3" cstate="print"/>
          <a:srcRect l="2991" t="17946"/>
          <a:stretch/>
        </p:blipFill>
        <p:spPr bwMode="auto">
          <a:xfrm>
            <a:off x="251520" y="1275606"/>
            <a:ext cx="3160107" cy="2343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Users\User\Downloads\мультяшка\IMG_6403.jpg"/>
          <p:cNvPicPr/>
          <p:nvPr/>
        </p:nvPicPr>
        <p:blipFill rotWithShape="1">
          <a:blip r:embed="rId4" cstate="print"/>
          <a:srcRect l="11404" t="9021" r="16667"/>
          <a:stretch/>
        </p:blipFill>
        <p:spPr bwMode="auto">
          <a:xfrm>
            <a:off x="3595687" y="2231161"/>
            <a:ext cx="1952625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C:\Users\User\Downloads\мультяшка\IMG_6392.jpg"/>
          <p:cNvPicPr/>
          <p:nvPr/>
        </p:nvPicPr>
        <p:blipFill rotWithShape="1">
          <a:blip r:embed="rId5" cstate="print"/>
          <a:srcRect t="4445" b="4445"/>
          <a:stretch/>
        </p:blipFill>
        <p:spPr bwMode="auto">
          <a:xfrm>
            <a:off x="5676478" y="1289695"/>
            <a:ext cx="3214678" cy="2343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08060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510" y="177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79F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315637"/>
            <a:ext cx="1068070" cy="828040"/>
          </a:xfrm>
          <a:custGeom>
            <a:avLst/>
            <a:gdLst/>
            <a:ahLst/>
            <a:cxnLst/>
            <a:rect l="l" t="t" r="r" b="b"/>
            <a:pathLst>
              <a:path w="1068070" h="828039">
                <a:moveTo>
                  <a:pt x="1067883" y="827862"/>
                </a:moveTo>
                <a:lnTo>
                  <a:pt x="0" y="827862"/>
                </a:lnTo>
                <a:lnTo>
                  <a:pt x="0" y="9121"/>
                </a:lnTo>
                <a:lnTo>
                  <a:pt x="34974" y="4821"/>
                </a:lnTo>
                <a:lnTo>
                  <a:pt x="83993" y="1215"/>
                </a:lnTo>
                <a:lnTo>
                  <a:pt x="133687" y="0"/>
                </a:lnTo>
                <a:lnTo>
                  <a:pt x="183381" y="1215"/>
                </a:lnTo>
                <a:lnTo>
                  <a:pt x="232400" y="4821"/>
                </a:lnTo>
                <a:lnTo>
                  <a:pt x="280678" y="10757"/>
                </a:lnTo>
                <a:lnTo>
                  <a:pt x="328151" y="18963"/>
                </a:lnTo>
                <a:lnTo>
                  <a:pt x="374755" y="29377"/>
                </a:lnTo>
                <a:lnTo>
                  <a:pt x="420424" y="41939"/>
                </a:lnTo>
                <a:lnTo>
                  <a:pt x="465095" y="56590"/>
                </a:lnTo>
                <a:lnTo>
                  <a:pt x="508702" y="73267"/>
                </a:lnTo>
                <a:lnTo>
                  <a:pt x="551181" y="91910"/>
                </a:lnTo>
                <a:lnTo>
                  <a:pt x="592467" y="112459"/>
                </a:lnTo>
                <a:lnTo>
                  <a:pt x="632495" y="134854"/>
                </a:lnTo>
                <a:lnTo>
                  <a:pt x="671202" y="159033"/>
                </a:lnTo>
                <a:lnTo>
                  <a:pt x="708521" y="184936"/>
                </a:lnTo>
                <a:lnTo>
                  <a:pt x="744388" y="212502"/>
                </a:lnTo>
                <a:lnTo>
                  <a:pt x="778740" y="241671"/>
                </a:lnTo>
                <a:lnTo>
                  <a:pt x="811510" y="272382"/>
                </a:lnTo>
                <a:lnTo>
                  <a:pt x="842635" y="304575"/>
                </a:lnTo>
                <a:lnTo>
                  <a:pt x="872050" y="338189"/>
                </a:lnTo>
                <a:lnTo>
                  <a:pt x="899690" y="373163"/>
                </a:lnTo>
                <a:lnTo>
                  <a:pt x="925490" y="409437"/>
                </a:lnTo>
                <a:lnTo>
                  <a:pt x="949386" y="446950"/>
                </a:lnTo>
                <a:lnTo>
                  <a:pt x="971313" y="485641"/>
                </a:lnTo>
                <a:lnTo>
                  <a:pt x="991207" y="525451"/>
                </a:lnTo>
                <a:lnTo>
                  <a:pt x="1009002" y="566317"/>
                </a:lnTo>
                <a:lnTo>
                  <a:pt x="1024635" y="608181"/>
                </a:lnTo>
                <a:lnTo>
                  <a:pt x="1038040" y="650980"/>
                </a:lnTo>
                <a:lnTo>
                  <a:pt x="1049152" y="694656"/>
                </a:lnTo>
                <a:lnTo>
                  <a:pt x="1057908" y="739146"/>
                </a:lnTo>
                <a:lnTo>
                  <a:pt x="1064242" y="784390"/>
                </a:lnTo>
                <a:lnTo>
                  <a:pt x="1067883" y="827862"/>
                </a:lnTo>
                <a:close/>
              </a:path>
            </a:pathLst>
          </a:custGeom>
          <a:solidFill>
            <a:srgbClr val="787E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69723" y="0"/>
            <a:ext cx="974276" cy="2361001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977987" y="1765217"/>
            <a:ext cx="236410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500" dirty="0">
              <a:solidFill>
                <a:srgbClr val="002060"/>
              </a:solidFill>
              <a:latin typeface="Roboto"/>
              <a:cs typeface="Robo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14400" y="2343150"/>
            <a:ext cx="3373206" cy="2000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1300"/>
              </a:lnSpc>
              <a:spcBef>
                <a:spcPts val="260"/>
              </a:spcBef>
            </a:pPr>
            <a:endParaRPr sz="1200" dirty="0">
              <a:latin typeface="Roboto"/>
              <a:cs typeface="Roboto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3154720" y="537195"/>
            <a:ext cx="3627080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500" dirty="0">
              <a:solidFill>
                <a:srgbClr val="002060"/>
              </a:solidFill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38837" y="1765217"/>
            <a:ext cx="232727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500" dirty="0">
              <a:latin typeface="Roboto"/>
              <a:cs typeface="Roboto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334000" y="2343150"/>
            <a:ext cx="3177297" cy="2000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1300"/>
              </a:lnSpc>
              <a:spcBef>
                <a:spcPts val="260"/>
              </a:spcBef>
            </a:pPr>
            <a:r>
              <a:rPr sz="1200" spc="-15" dirty="0" smtClean="0">
                <a:solidFill>
                  <a:srgbClr val="FFFFFF"/>
                </a:solidFill>
                <a:latin typeface="Roboto"/>
                <a:cs typeface="Roboto"/>
              </a:rPr>
              <a:t>.</a:t>
            </a:r>
            <a:endParaRPr sz="1200" dirty="0">
              <a:latin typeface="Roboto"/>
              <a:cs typeface="Roboto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51625" y="3514463"/>
            <a:ext cx="3092450" cy="278280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700" marR="191770">
              <a:lnSpc>
                <a:spcPts val="1300"/>
              </a:lnSpc>
              <a:spcBef>
                <a:spcPts val="775"/>
              </a:spcBef>
            </a:pPr>
            <a:endParaRPr sz="1200" dirty="0">
              <a:latin typeface="Roboto"/>
              <a:cs typeface="Roboto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0686" y="4793663"/>
            <a:ext cx="1276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Roboto"/>
                <a:cs typeface="Roboto"/>
              </a:rPr>
              <a:t>5</a:t>
            </a:r>
            <a:endParaRPr sz="1400">
              <a:latin typeface="Roboto"/>
              <a:cs typeface="Roboto"/>
            </a:endParaRPr>
          </a:p>
        </p:txBody>
      </p:sp>
      <p:pic>
        <p:nvPicPr>
          <p:cNvPr id="12" name="Рисунок 11" descr="C:\Users\User\Downloads\конкурс Педагогический потенциал югры\Снимок экрана 2024-09-19 112013.png"/>
          <p:cNvPicPr/>
          <p:nvPr/>
        </p:nvPicPr>
        <p:blipFill rotWithShape="1">
          <a:blip r:embed="rId3"/>
          <a:srcRect l="3201" r="3447"/>
          <a:stretch/>
        </p:blipFill>
        <p:spPr bwMode="auto">
          <a:xfrm>
            <a:off x="687206" y="329252"/>
            <a:ext cx="362026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Downloads\g5OyB9H-zrU (1).jpg"/>
          <p:cNvPicPr/>
          <p:nvPr/>
        </p:nvPicPr>
        <p:blipFill rotWithShape="1">
          <a:blip r:embed="rId4" cstate="print"/>
          <a:srcRect l="6993" t="15370" r="13230" b="2778"/>
          <a:stretch/>
        </p:blipFill>
        <p:spPr bwMode="auto">
          <a:xfrm>
            <a:off x="4763568" y="250125"/>
            <a:ext cx="3419475" cy="2232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C:\Users\User\Downloads\мультяшка\IMG_6376.jpg"/>
          <p:cNvPicPr/>
          <p:nvPr/>
        </p:nvPicPr>
        <p:blipFill rotWithShape="1">
          <a:blip r:embed="rId5" cstate="print"/>
          <a:srcRect l="18001" t="14667" r="8888"/>
          <a:stretch/>
        </p:blipFill>
        <p:spPr bwMode="auto">
          <a:xfrm>
            <a:off x="687206" y="2775446"/>
            <a:ext cx="3600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C:\Users\User\Downloads\NBDUyURZ4f0B0te1OLkCspMmxz7GSRn96DBFQhnhAVbvimKqsLRbgjRe7SdB2oiFJVh0ItTsVdz3msuwbGfZTzTL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46215" y="2722892"/>
            <a:ext cx="3398193" cy="213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6" y="-1506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5255217" y="1428975"/>
            <a:ext cx="328802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 smtClean="0">
                <a:latin typeface="Roboto"/>
                <a:cs typeface="Roboto"/>
              </a:rPr>
              <a:t>.</a:t>
            </a:r>
            <a:endParaRPr sz="1400" dirty="0">
              <a:latin typeface="Roboto"/>
              <a:cs typeface="Roboto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260450" y="339450"/>
            <a:ext cx="2449195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endParaRPr sz="2500" dirty="0">
              <a:solidFill>
                <a:schemeClr val="tx1"/>
              </a:solidFill>
              <a:latin typeface="Roboto Lt"/>
              <a:cs typeface="Roboto L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9125" y="3816583"/>
            <a:ext cx="1794874" cy="132691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10386" cy="845932"/>
          </a:xfrm>
          <a:prstGeom prst="rect">
            <a:avLst/>
          </a:prstGeom>
        </p:spPr>
      </p:pic>
      <p:pic>
        <p:nvPicPr>
          <p:cNvPr id="1026" name="Picture 2" descr="C:\Users\User\Desktop\Мультики\6R72gKVh9TdurxB8x0njGhvbLV5EPD_8xXMTI6PLmsegYaMdG5p3k2xbarzmx4xOWbAen5BZYsh5E0ZihzySDf3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785800"/>
            <a:ext cx="2571736" cy="3427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User\Desktop\Мультики\i191o4ZqdymBWW3H1_6UWT9EVww1_NKw0F2-8rWunL70ZyhRxu-njoC_T63vwKWaj0iE2XN-McBceET0xpzEbUP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842187"/>
            <a:ext cx="2572759" cy="3429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User\Downloads\IMG_418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712998"/>
            <a:ext cx="2786050" cy="3500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69764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6" y="-1506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5255217" y="1428975"/>
            <a:ext cx="328802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 smtClean="0">
                <a:latin typeface="Roboto"/>
                <a:cs typeface="Roboto"/>
              </a:rPr>
              <a:t>.</a:t>
            </a:r>
            <a:endParaRPr sz="1400" dirty="0">
              <a:latin typeface="Roboto"/>
              <a:cs typeface="Roboto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571604" y="142858"/>
            <a:ext cx="6066603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500" dirty="0" smtClean="0">
                <a:solidFill>
                  <a:schemeClr val="tx1"/>
                </a:solidFill>
                <a:latin typeface="Roboto Lt"/>
                <a:cs typeface="Roboto Lt"/>
              </a:rPr>
              <a:t>Вовлечение родителей в наш творческий процесс</a:t>
            </a:r>
            <a:endParaRPr sz="2500" dirty="0">
              <a:solidFill>
                <a:schemeClr val="tx1"/>
              </a:solidFill>
              <a:latin typeface="Roboto Lt"/>
              <a:cs typeface="Roboto L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9125" y="3816583"/>
            <a:ext cx="1794874" cy="132691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10386" cy="845932"/>
          </a:xfrm>
          <a:prstGeom prst="rect">
            <a:avLst/>
          </a:prstGeom>
        </p:spPr>
      </p:pic>
      <p:pic>
        <p:nvPicPr>
          <p:cNvPr id="12" name="Рисунок 11" descr="C:\Users\User\Downloads\IMG_15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463" y="987574"/>
            <a:ext cx="3059832" cy="2382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C:\Users\User\Downloads\IMG_4178.PNG"/>
          <p:cNvPicPr/>
          <p:nvPr/>
        </p:nvPicPr>
        <p:blipFill rotWithShape="1">
          <a:blip r:embed="rId5" cstate="print"/>
          <a:srcRect t="33008"/>
          <a:stretch/>
        </p:blipFill>
        <p:spPr bwMode="auto">
          <a:xfrm>
            <a:off x="3491880" y="2715766"/>
            <a:ext cx="2428892" cy="1962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C:\Users\User\Downloads\IMG_4179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59" y="1026901"/>
            <a:ext cx="2987825" cy="2367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6976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66" y="-1506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5255217" y="1428975"/>
            <a:ext cx="328802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 smtClean="0">
                <a:latin typeface="Roboto"/>
                <a:cs typeface="Roboto"/>
              </a:rPr>
              <a:t>.</a:t>
            </a:r>
            <a:endParaRPr sz="1400" dirty="0">
              <a:latin typeface="Roboto"/>
              <a:cs typeface="Roboto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571604" y="142859"/>
            <a:ext cx="6066603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endParaRPr sz="2500" dirty="0">
              <a:solidFill>
                <a:schemeClr val="tx1"/>
              </a:solidFill>
              <a:latin typeface="Roboto Lt"/>
              <a:cs typeface="Roboto L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9125" y="3816583"/>
            <a:ext cx="1794874" cy="132691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10386" cy="845932"/>
          </a:xfrm>
          <a:prstGeom prst="rect">
            <a:avLst/>
          </a:prstGeom>
        </p:spPr>
      </p:pic>
      <p:pic>
        <p:nvPicPr>
          <p:cNvPr id="17" name="Рисунок 16" descr="C:\Users\User\Downloads\IMG_418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07381"/>
            <a:ext cx="3571868" cy="2643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C:\Users\User\Downloads\мультяшка\2023-01-13 14.50.04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373" y="107381"/>
            <a:ext cx="3857621" cy="2643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C:\Users\User\Downloads\мультяшка\2023-01-27 16.58.29.PNG"/>
          <p:cNvPicPr/>
          <p:nvPr/>
        </p:nvPicPr>
        <p:blipFill rotWithShape="1">
          <a:blip r:embed="rId6" cstate="print"/>
          <a:srcRect t="17736"/>
          <a:stretch/>
        </p:blipFill>
        <p:spPr bwMode="auto">
          <a:xfrm>
            <a:off x="3087568" y="1851670"/>
            <a:ext cx="2643206" cy="311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6976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2025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CCD8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00100" y="583534"/>
            <a:ext cx="317944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ru-RU" sz="2000" b="1" spc="10" dirty="0" smtClean="0">
                <a:latin typeface="Roboto Lt"/>
                <a:cs typeface="Roboto Lt"/>
              </a:rPr>
              <a:t>Достигнутый параметр</a:t>
            </a:r>
            <a:endParaRPr sz="2000" b="1" dirty="0">
              <a:latin typeface="Roboto Lt"/>
              <a:cs typeface="Roboto Lt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22613" cy="743835"/>
          </a:xfrm>
          <a:prstGeom prst="rect">
            <a:avLst/>
          </a:prstGeom>
        </p:spPr>
      </p:pic>
      <p:sp>
        <p:nvSpPr>
          <p:cNvPr id="9" name="object 3"/>
          <p:cNvSpPr/>
          <p:nvPr/>
        </p:nvSpPr>
        <p:spPr>
          <a:xfrm>
            <a:off x="336207" y="1319176"/>
            <a:ext cx="4507230" cy="2044661"/>
          </a:xfrm>
          <a:custGeom>
            <a:avLst/>
            <a:gdLst/>
            <a:ahLst/>
            <a:cxnLst/>
            <a:rect l="l" t="t" r="r" b="b"/>
            <a:pathLst>
              <a:path w="4507230" h="2679065">
                <a:moveTo>
                  <a:pt x="4060690" y="2678999"/>
                </a:moveTo>
                <a:lnTo>
                  <a:pt x="446508" y="2678999"/>
                </a:lnTo>
                <a:lnTo>
                  <a:pt x="397856" y="2676379"/>
                </a:lnTo>
                <a:lnTo>
                  <a:pt x="350722" y="2668701"/>
                </a:lnTo>
                <a:lnTo>
                  <a:pt x="305377" y="2656236"/>
                </a:lnTo>
                <a:lnTo>
                  <a:pt x="262095" y="2639258"/>
                </a:lnTo>
                <a:lnTo>
                  <a:pt x="221147" y="2618038"/>
                </a:lnTo>
                <a:lnTo>
                  <a:pt x="182806" y="2592849"/>
                </a:lnTo>
                <a:lnTo>
                  <a:pt x="147345" y="2563964"/>
                </a:lnTo>
                <a:lnTo>
                  <a:pt x="115035" y="2531654"/>
                </a:lnTo>
                <a:lnTo>
                  <a:pt x="86150" y="2496193"/>
                </a:lnTo>
                <a:lnTo>
                  <a:pt x="60961" y="2457852"/>
                </a:lnTo>
                <a:lnTo>
                  <a:pt x="39741" y="2416904"/>
                </a:lnTo>
                <a:lnTo>
                  <a:pt x="22763" y="2373622"/>
                </a:lnTo>
                <a:lnTo>
                  <a:pt x="10298" y="2328277"/>
                </a:lnTo>
                <a:lnTo>
                  <a:pt x="2620" y="2281143"/>
                </a:lnTo>
                <a:lnTo>
                  <a:pt x="0" y="2232490"/>
                </a:lnTo>
                <a:lnTo>
                  <a:pt x="0" y="446508"/>
                </a:lnTo>
                <a:lnTo>
                  <a:pt x="2620" y="397856"/>
                </a:lnTo>
                <a:lnTo>
                  <a:pt x="10298" y="350722"/>
                </a:lnTo>
                <a:lnTo>
                  <a:pt x="22763" y="305377"/>
                </a:lnTo>
                <a:lnTo>
                  <a:pt x="39741" y="262095"/>
                </a:lnTo>
                <a:lnTo>
                  <a:pt x="60961" y="221147"/>
                </a:lnTo>
                <a:lnTo>
                  <a:pt x="86150" y="182806"/>
                </a:lnTo>
                <a:lnTo>
                  <a:pt x="115035" y="147345"/>
                </a:lnTo>
                <a:lnTo>
                  <a:pt x="147345" y="115035"/>
                </a:lnTo>
                <a:lnTo>
                  <a:pt x="182806" y="86150"/>
                </a:lnTo>
                <a:lnTo>
                  <a:pt x="221147" y="60961"/>
                </a:lnTo>
                <a:lnTo>
                  <a:pt x="262095" y="39741"/>
                </a:lnTo>
                <a:lnTo>
                  <a:pt x="305377" y="22763"/>
                </a:lnTo>
                <a:lnTo>
                  <a:pt x="350722" y="10298"/>
                </a:lnTo>
                <a:lnTo>
                  <a:pt x="397856" y="2620"/>
                </a:lnTo>
                <a:lnTo>
                  <a:pt x="446508" y="0"/>
                </a:lnTo>
                <a:lnTo>
                  <a:pt x="4060690" y="0"/>
                </a:lnTo>
                <a:lnTo>
                  <a:pt x="4111073" y="2849"/>
                </a:lnTo>
                <a:lnTo>
                  <a:pt x="4160424" y="11279"/>
                </a:lnTo>
                <a:lnTo>
                  <a:pt x="4208308" y="25106"/>
                </a:lnTo>
                <a:lnTo>
                  <a:pt x="4254286" y="44151"/>
                </a:lnTo>
                <a:lnTo>
                  <a:pt x="4297922" y="68232"/>
                </a:lnTo>
                <a:lnTo>
                  <a:pt x="4338779" y="97169"/>
                </a:lnTo>
                <a:lnTo>
                  <a:pt x="4376420" y="130779"/>
                </a:lnTo>
                <a:lnTo>
                  <a:pt x="4410031" y="168420"/>
                </a:lnTo>
                <a:lnTo>
                  <a:pt x="4438967" y="209277"/>
                </a:lnTo>
                <a:lnTo>
                  <a:pt x="4463048" y="252913"/>
                </a:lnTo>
                <a:lnTo>
                  <a:pt x="4482093" y="298891"/>
                </a:lnTo>
                <a:lnTo>
                  <a:pt x="4495920" y="346775"/>
                </a:lnTo>
                <a:lnTo>
                  <a:pt x="4504349" y="396126"/>
                </a:lnTo>
                <a:lnTo>
                  <a:pt x="4507199" y="446508"/>
                </a:lnTo>
                <a:lnTo>
                  <a:pt x="4507199" y="2232490"/>
                </a:lnTo>
                <a:lnTo>
                  <a:pt x="4504579" y="2281143"/>
                </a:lnTo>
                <a:lnTo>
                  <a:pt x="4496901" y="2328277"/>
                </a:lnTo>
                <a:lnTo>
                  <a:pt x="4484436" y="2373622"/>
                </a:lnTo>
                <a:lnTo>
                  <a:pt x="4467458" y="2416904"/>
                </a:lnTo>
                <a:lnTo>
                  <a:pt x="4446238" y="2457852"/>
                </a:lnTo>
                <a:lnTo>
                  <a:pt x="4421049" y="2496193"/>
                </a:lnTo>
                <a:lnTo>
                  <a:pt x="4392164" y="2531654"/>
                </a:lnTo>
                <a:lnTo>
                  <a:pt x="4359854" y="2563964"/>
                </a:lnTo>
                <a:lnTo>
                  <a:pt x="4324393" y="2592849"/>
                </a:lnTo>
                <a:lnTo>
                  <a:pt x="4286052" y="2618038"/>
                </a:lnTo>
                <a:lnTo>
                  <a:pt x="4245104" y="2639258"/>
                </a:lnTo>
                <a:lnTo>
                  <a:pt x="4201822" y="2656236"/>
                </a:lnTo>
                <a:lnTo>
                  <a:pt x="4156477" y="2668701"/>
                </a:lnTo>
                <a:lnTo>
                  <a:pt x="4109343" y="2676379"/>
                </a:lnTo>
                <a:lnTo>
                  <a:pt x="4060690" y="2678999"/>
                </a:lnTo>
                <a:close/>
              </a:path>
            </a:pathLst>
          </a:custGeom>
          <a:solidFill>
            <a:srgbClr val="9BB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/>
          <p:cNvSpPr txBox="1">
            <a:spLocks/>
          </p:cNvSpPr>
          <p:nvPr/>
        </p:nvSpPr>
        <p:spPr>
          <a:xfrm>
            <a:off x="1794524" y="1873429"/>
            <a:ext cx="1593239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Roboto"/>
                <a:ea typeface="+mj-ea"/>
                <a:cs typeface="Roboto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6000" spc="-10" dirty="0"/>
              <a:t>8</a:t>
            </a:r>
            <a:r>
              <a:rPr lang="ru-RU" sz="6000" spc="-10" dirty="0" smtClean="0"/>
              <a:t>0%</a:t>
            </a:r>
            <a:endParaRPr lang="ru-RU" sz="6000" dirty="0"/>
          </a:p>
        </p:txBody>
      </p:sp>
      <p:sp>
        <p:nvSpPr>
          <p:cNvPr id="13" name="object 7"/>
          <p:cNvSpPr txBox="1"/>
          <p:nvPr/>
        </p:nvSpPr>
        <p:spPr>
          <a:xfrm>
            <a:off x="5255895" y="1059582"/>
            <a:ext cx="3441700" cy="3336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 spc="125" dirty="0">
                <a:latin typeface="Cambria"/>
                <a:cs typeface="Cambria"/>
              </a:rPr>
              <a:t>Большая </a:t>
            </a:r>
            <a:r>
              <a:rPr sz="2400" b="1" spc="75" dirty="0">
                <a:latin typeface="Cambria"/>
                <a:cs typeface="Cambria"/>
              </a:rPr>
              <a:t>часть </a:t>
            </a:r>
            <a:r>
              <a:rPr sz="2400" b="1" spc="95" dirty="0">
                <a:latin typeface="Cambria"/>
                <a:cs typeface="Cambria"/>
              </a:rPr>
              <a:t>участников </a:t>
            </a:r>
            <a:r>
              <a:rPr sz="2400" b="1" spc="90" dirty="0">
                <a:latin typeface="Cambria"/>
                <a:cs typeface="Cambria"/>
              </a:rPr>
              <a:t>активно </a:t>
            </a:r>
            <a:r>
              <a:rPr sz="2400" b="1" spc="95" dirty="0">
                <a:latin typeface="Cambria"/>
                <a:cs typeface="Cambria"/>
              </a:rPr>
              <a:t> работает</a:t>
            </a:r>
            <a:r>
              <a:rPr sz="2400" b="1" spc="45" dirty="0">
                <a:latin typeface="Cambria"/>
                <a:cs typeface="Cambria"/>
              </a:rPr>
              <a:t> </a:t>
            </a:r>
            <a:r>
              <a:rPr sz="2400" b="1" spc="125" dirty="0">
                <a:latin typeface="Cambria"/>
                <a:cs typeface="Cambria"/>
              </a:rPr>
              <a:t>над</a:t>
            </a:r>
            <a:r>
              <a:rPr sz="2400" b="1" spc="45" dirty="0">
                <a:latin typeface="Cambria"/>
                <a:cs typeface="Cambria"/>
              </a:rPr>
              <a:t> </a:t>
            </a:r>
            <a:r>
              <a:rPr sz="2400" b="1" spc="145" dirty="0">
                <a:latin typeface="Cambria"/>
                <a:cs typeface="Cambria"/>
              </a:rPr>
              <a:t>своими</a:t>
            </a:r>
            <a:r>
              <a:rPr sz="2400" b="1" spc="50" dirty="0">
                <a:latin typeface="Cambria"/>
                <a:cs typeface="Cambria"/>
              </a:rPr>
              <a:t> </a:t>
            </a:r>
            <a:r>
              <a:rPr sz="2400" b="1" spc="105" dirty="0">
                <a:latin typeface="Cambria"/>
                <a:cs typeface="Cambria"/>
              </a:rPr>
              <a:t>проектами,</a:t>
            </a:r>
            <a:r>
              <a:rPr sz="2400" b="1" spc="45" dirty="0">
                <a:latin typeface="Cambria"/>
                <a:cs typeface="Cambria"/>
              </a:rPr>
              <a:t> </a:t>
            </a:r>
            <a:r>
              <a:rPr sz="2400" b="1" spc="50" dirty="0">
                <a:latin typeface="Cambria"/>
                <a:cs typeface="Cambria"/>
              </a:rPr>
              <a:t>что </a:t>
            </a:r>
            <a:r>
              <a:rPr sz="2400" b="1" spc="-295" dirty="0">
                <a:latin typeface="Cambria"/>
                <a:cs typeface="Cambria"/>
              </a:rPr>
              <a:t> </a:t>
            </a:r>
            <a:r>
              <a:rPr sz="2400" b="1" spc="110" dirty="0">
                <a:latin typeface="Cambria"/>
                <a:cs typeface="Cambria"/>
              </a:rPr>
              <a:t>демонстрирует </a:t>
            </a:r>
            <a:r>
              <a:rPr sz="2400" b="1" spc="114" dirty="0">
                <a:latin typeface="Cambria"/>
                <a:cs typeface="Cambria"/>
              </a:rPr>
              <a:t>высокий </a:t>
            </a:r>
            <a:r>
              <a:rPr sz="2400" b="1" spc="125" dirty="0">
                <a:latin typeface="Cambria"/>
                <a:cs typeface="Cambria"/>
              </a:rPr>
              <a:t>уровень </a:t>
            </a:r>
            <a:r>
              <a:rPr sz="2400" b="1" spc="130" dirty="0">
                <a:latin typeface="Cambria"/>
                <a:cs typeface="Cambria"/>
              </a:rPr>
              <a:t> </a:t>
            </a:r>
            <a:r>
              <a:rPr sz="2400" b="1" spc="125" dirty="0">
                <a:latin typeface="Cambria"/>
                <a:cs typeface="Cambria"/>
              </a:rPr>
              <a:t>интереса </a:t>
            </a:r>
            <a:r>
              <a:rPr sz="2400" b="1" spc="135" dirty="0">
                <a:latin typeface="Cambria"/>
                <a:cs typeface="Cambria"/>
              </a:rPr>
              <a:t>и </a:t>
            </a:r>
            <a:r>
              <a:rPr sz="2400" b="1" spc="130" dirty="0">
                <a:latin typeface="Cambria"/>
                <a:cs typeface="Cambria"/>
              </a:rPr>
              <a:t>вовлечения </a:t>
            </a:r>
            <a:r>
              <a:rPr sz="2400" b="1" spc="114" dirty="0">
                <a:latin typeface="Cambria"/>
                <a:cs typeface="Cambria"/>
              </a:rPr>
              <a:t>в </a:t>
            </a:r>
            <a:r>
              <a:rPr sz="2400" b="1" spc="150" dirty="0">
                <a:latin typeface="Cambria"/>
                <a:cs typeface="Cambria"/>
              </a:rPr>
              <a:t>процессы </a:t>
            </a:r>
            <a:r>
              <a:rPr sz="2400" b="1" spc="-295" dirty="0">
                <a:latin typeface="Cambria"/>
                <a:cs typeface="Cambria"/>
              </a:rPr>
              <a:t> </a:t>
            </a:r>
            <a:r>
              <a:rPr sz="2400" b="1" spc="125" dirty="0">
                <a:latin typeface="Cambria"/>
                <a:cs typeface="Cambria"/>
              </a:rPr>
              <a:t>анимации.</a:t>
            </a:r>
            <a:endParaRPr sz="2400" b="1" dirty="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434850" y="0"/>
            <a:ext cx="3709670" cy="5143500"/>
          </a:xfrm>
          <a:custGeom>
            <a:avLst/>
            <a:gdLst/>
            <a:ahLst/>
            <a:cxnLst/>
            <a:rect l="l" t="t" r="r" b="b"/>
            <a:pathLst>
              <a:path w="3709670" h="5143500">
                <a:moveTo>
                  <a:pt x="37094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3709499" y="0"/>
                </a:lnTo>
                <a:lnTo>
                  <a:pt x="3709499" y="5143499"/>
                </a:lnTo>
                <a:close/>
              </a:path>
            </a:pathLst>
          </a:custGeom>
          <a:solidFill>
            <a:srgbClr val="FCCB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685699" y="869641"/>
            <a:ext cx="3166110" cy="5765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1600" dirty="0">
                <a:solidFill>
                  <a:srgbClr val="000000"/>
                </a:solidFill>
                <a:latin typeface="Roboto Lt"/>
                <a:cs typeface="Roboto Lt"/>
              </a:rPr>
              <a:t>Прогресс </a:t>
            </a:r>
            <a:r>
              <a:rPr sz="1600" spc="5" dirty="0">
                <a:solidFill>
                  <a:srgbClr val="000000"/>
                </a:solidFill>
                <a:latin typeface="Roboto Lt"/>
                <a:cs typeface="Roboto Lt"/>
              </a:rPr>
              <a:t>в </a:t>
            </a:r>
            <a:r>
              <a:rPr sz="1600" spc="-10" dirty="0">
                <a:solidFill>
                  <a:srgbClr val="000000"/>
                </a:solidFill>
                <a:latin typeface="Roboto Lt"/>
                <a:cs typeface="Roboto Lt"/>
              </a:rPr>
              <a:t>навыках </a:t>
            </a:r>
            <a:r>
              <a:rPr sz="1600" spc="-25" dirty="0">
                <a:solidFill>
                  <a:srgbClr val="000000"/>
                </a:solidFill>
                <a:latin typeface="Roboto Lt"/>
                <a:cs typeface="Roboto Lt"/>
              </a:rPr>
              <a:t>детей </a:t>
            </a:r>
            <a:r>
              <a:rPr sz="1600" spc="-15" dirty="0">
                <a:solidFill>
                  <a:srgbClr val="000000"/>
                </a:solidFill>
                <a:latin typeface="Roboto Lt"/>
                <a:cs typeface="Roboto Lt"/>
              </a:rPr>
              <a:t>через </a:t>
            </a:r>
            <a:r>
              <a:rPr sz="1600" spc="-385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1600" spc="-15" dirty="0">
                <a:solidFill>
                  <a:srgbClr val="000000"/>
                </a:solidFill>
                <a:latin typeface="Roboto Lt"/>
                <a:cs typeface="Roboto Lt"/>
              </a:rPr>
              <a:t>мультипликацию</a:t>
            </a:r>
            <a:endParaRPr sz="1600">
              <a:latin typeface="Roboto Lt"/>
              <a:cs typeface="Roboto L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85699" y="1670174"/>
            <a:ext cx="3124835" cy="2598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86080">
              <a:lnSpc>
                <a:spcPct val="150000"/>
              </a:lnSpc>
              <a:spcBef>
                <a:spcPts val="100"/>
              </a:spcBef>
            </a:pPr>
            <a:r>
              <a:rPr lang="ru-RU" sz="1400" b="1" spc="-10" dirty="0" smtClean="0">
                <a:latin typeface="Roboto"/>
                <a:cs typeface="Roboto"/>
              </a:rPr>
              <a:t>Программа </a:t>
            </a:r>
            <a:r>
              <a:rPr sz="1400" b="1" spc="-10" dirty="0" smtClean="0">
                <a:latin typeface="Roboto"/>
                <a:cs typeface="Roboto"/>
              </a:rPr>
              <a:t> </a:t>
            </a:r>
            <a:r>
              <a:rPr sz="1400" b="1" spc="-25" dirty="0" err="1">
                <a:latin typeface="Roboto"/>
                <a:cs typeface="Roboto"/>
              </a:rPr>
              <a:t>детской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10" dirty="0" err="1" smtClean="0">
                <a:latin typeface="Roboto"/>
                <a:cs typeface="Roboto"/>
              </a:rPr>
              <a:t>мультипликаци</a:t>
            </a:r>
            <a:r>
              <a:rPr lang="ru-RU" sz="1400" b="1" spc="-10" dirty="0" smtClean="0">
                <a:latin typeface="Roboto"/>
                <a:cs typeface="Roboto"/>
              </a:rPr>
              <a:t>и </a:t>
            </a:r>
            <a:r>
              <a:rPr sz="1400" b="1" spc="-25" dirty="0" err="1" smtClean="0">
                <a:latin typeface="Roboto"/>
                <a:cs typeface="Roboto"/>
              </a:rPr>
              <a:t>зафиксировал</a:t>
            </a:r>
            <a:r>
              <a:rPr lang="ru-RU" sz="1400" b="1" spc="-25" dirty="0" smtClean="0">
                <a:latin typeface="Roboto"/>
                <a:cs typeface="Roboto"/>
              </a:rPr>
              <a:t>а</a:t>
            </a:r>
            <a:r>
              <a:rPr sz="1400" b="1" spc="-10" dirty="0" smtClean="0">
                <a:latin typeface="Roboto"/>
                <a:cs typeface="Roboto"/>
              </a:rPr>
              <a:t> </a:t>
            </a:r>
            <a:r>
              <a:rPr sz="1400" b="1" spc="-10" dirty="0">
                <a:latin typeface="Roboto"/>
                <a:cs typeface="Roboto"/>
              </a:rPr>
              <a:t>улучшение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dirty="0">
                <a:latin typeface="Roboto"/>
                <a:cs typeface="Roboto"/>
              </a:rPr>
              <a:t>в </a:t>
            </a:r>
            <a:r>
              <a:rPr sz="1400" b="1" spc="5" dirty="0">
                <a:latin typeface="Roboto"/>
                <a:cs typeface="Roboto"/>
              </a:rPr>
              <a:t> </a:t>
            </a:r>
            <a:r>
              <a:rPr sz="1400" b="1" spc="-10" dirty="0" err="1">
                <a:latin typeface="Roboto"/>
                <a:cs typeface="Roboto"/>
              </a:rPr>
              <a:t>коммуникации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lang="ru-RU" sz="1400" b="1" spc="-10" dirty="0" smtClean="0">
                <a:latin typeface="Roboto"/>
                <a:cs typeface="Roboto"/>
              </a:rPr>
              <a:t>, в </a:t>
            </a:r>
            <a:r>
              <a:rPr lang="ru-RU" sz="1400" b="1" spc="10" dirty="0" smtClean="0">
                <a:latin typeface="Roboto"/>
                <a:cs typeface="Roboto"/>
              </a:rPr>
              <a:t>освоении </a:t>
            </a:r>
            <a:r>
              <a:rPr lang="ru-RU" sz="1400" b="1" spc="-10" dirty="0" smtClean="0">
                <a:latin typeface="Roboto"/>
                <a:cs typeface="Roboto"/>
              </a:rPr>
              <a:t>технических навыков и </a:t>
            </a:r>
            <a:r>
              <a:rPr sz="1400" b="1" spc="-10" dirty="0" smtClean="0">
                <a:latin typeface="Roboto"/>
                <a:cs typeface="Roboto"/>
              </a:rPr>
              <a:t> </a:t>
            </a:r>
            <a:r>
              <a:rPr lang="ru-RU" sz="1400" b="1" spc="-10" dirty="0" smtClean="0">
                <a:latin typeface="Roboto"/>
                <a:cs typeface="Roboto"/>
              </a:rPr>
              <a:t>повышение творческих способностей </a:t>
            </a:r>
            <a:r>
              <a:rPr sz="1400" b="1" spc="-15" dirty="0" err="1" smtClean="0">
                <a:latin typeface="Roboto"/>
                <a:cs typeface="Roboto"/>
              </a:rPr>
              <a:t>среди</a:t>
            </a:r>
            <a:r>
              <a:rPr sz="1400" b="1" spc="-15" dirty="0" smtClean="0">
                <a:latin typeface="Roboto"/>
                <a:cs typeface="Roboto"/>
              </a:rPr>
              <a:t> </a:t>
            </a:r>
            <a:r>
              <a:rPr sz="1400" b="1" spc="-10" dirty="0" smtClean="0">
                <a:latin typeface="Roboto"/>
                <a:cs typeface="Roboto"/>
              </a:rPr>
              <a:t> </a:t>
            </a:r>
            <a:r>
              <a:rPr lang="ru-RU" sz="1400" b="1" spc="-15" dirty="0" smtClean="0">
                <a:latin typeface="Roboto"/>
                <a:cs typeface="Roboto"/>
              </a:rPr>
              <a:t>дошкольников на конец года</a:t>
            </a:r>
            <a:endParaRPr sz="1400" b="1" dirty="0">
              <a:latin typeface="Roboto"/>
              <a:cs typeface="Roboto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="" xmlns:p14="http://schemas.microsoft.com/office/powerpoint/2010/main" val="2688464891"/>
              </p:ext>
            </p:extLst>
          </p:nvPr>
        </p:nvGraphicFramePr>
        <p:xfrm>
          <a:off x="142844" y="1000114"/>
          <a:ext cx="5357818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79F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315637"/>
            <a:ext cx="1068070" cy="828040"/>
          </a:xfrm>
          <a:custGeom>
            <a:avLst/>
            <a:gdLst/>
            <a:ahLst/>
            <a:cxnLst/>
            <a:rect l="l" t="t" r="r" b="b"/>
            <a:pathLst>
              <a:path w="1068070" h="828039">
                <a:moveTo>
                  <a:pt x="1067883" y="827862"/>
                </a:moveTo>
                <a:lnTo>
                  <a:pt x="0" y="827862"/>
                </a:lnTo>
                <a:lnTo>
                  <a:pt x="0" y="9121"/>
                </a:lnTo>
                <a:lnTo>
                  <a:pt x="34974" y="4821"/>
                </a:lnTo>
                <a:lnTo>
                  <a:pt x="83993" y="1215"/>
                </a:lnTo>
                <a:lnTo>
                  <a:pt x="133687" y="0"/>
                </a:lnTo>
                <a:lnTo>
                  <a:pt x="183381" y="1215"/>
                </a:lnTo>
                <a:lnTo>
                  <a:pt x="232400" y="4821"/>
                </a:lnTo>
                <a:lnTo>
                  <a:pt x="280678" y="10757"/>
                </a:lnTo>
                <a:lnTo>
                  <a:pt x="328151" y="18963"/>
                </a:lnTo>
                <a:lnTo>
                  <a:pt x="374755" y="29377"/>
                </a:lnTo>
                <a:lnTo>
                  <a:pt x="420424" y="41939"/>
                </a:lnTo>
                <a:lnTo>
                  <a:pt x="465095" y="56590"/>
                </a:lnTo>
                <a:lnTo>
                  <a:pt x="508702" y="73267"/>
                </a:lnTo>
                <a:lnTo>
                  <a:pt x="551181" y="91910"/>
                </a:lnTo>
                <a:lnTo>
                  <a:pt x="592467" y="112459"/>
                </a:lnTo>
                <a:lnTo>
                  <a:pt x="632495" y="134854"/>
                </a:lnTo>
                <a:lnTo>
                  <a:pt x="671202" y="159033"/>
                </a:lnTo>
                <a:lnTo>
                  <a:pt x="708521" y="184936"/>
                </a:lnTo>
                <a:lnTo>
                  <a:pt x="744388" y="212502"/>
                </a:lnTo>
                <a:lnTo>
                  <a:pt x="778740" y="241671"/>
                </a:lnTo>
                <a:lnTo>
                  <a:pt x="811510" y="272382"/>
                </a:lnTo>
                <a:lnTo>
                  <a:pt x="842635" y="304575"/>
                </a:lnTo>
                <a:lnTo>
                  <a:pt x="872050" y="338189"/>
                </a:lnTo>
                <a:lnTo>
                  <a:pt x="899690" y="373163"/>
                </a:lnTo>
                <a:lnTo>
                  <a:pt x="925490" y="409437"/>
                </a:lnTo>
                <a:lnTo>
                  <a:pt x="949386" y="446950"/>
                </a:lnTo>
                <a:lnTo>
                  <a:pt x="971313" y="485641"/>
                </a:lnTo>
                <a:lnTo>
                  <a:pt x="991207" y="525451"/>
                </a:lnTo>
                <a:lnTo>
                  <a:pt x="1009002" y="566317"/>
                </a:lnTo>
                <a:lnTo>
                  <a:pt x="1024635" y="608181"/>
                </a:lnTo>
                <a:lnTo>
                  <a:pt x="1038040" y="650980"/>
                </a:lnTo>
                <a:lnTo>
                  <a:pt x="1049152" y="694656"/>
                </a:lnTo>
                <a:lnTo>
                  <a:pt x="1057908" y="739146"/>
                </a:lnTo>
                <a:lnTo>
                  <a:pt x="1064242" y="784390"/>
                </a:lnTo>
                <a:lnTo>
                  <a:pt x="1067883" y="827862"/>
                </a:lnTo>
                <a:close/>
              </a:path>
            </a:pathLst>
          </a:custGeom>
          <a:solidFill>
            <a:srgbClr val="787E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69723" y="0"/>
            <a:ext cx="974276" cy="2361001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3357554" y="142858"/>
            <a:ext cx="2792832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spc="-20" dirty="0">
                <a:solidFill>
                  <a:schemeClr val="tx1"/>
                </a:solidFill>
              </a:rPr>
              <a:t>Путь</a:t>
            </a:r>
            <a:r>
              <a:rPr sz="2500" spc="-40" dirty="0">
                <a:solidFill>
                  <a:schemeClr val="tx1"/>
                </a:solidFill>
              </a:rPr>
              <a:t> </a:t>
            </a:r>
            <a:r>
              <a:rPr sz="2500" spc="-20" dirty="0">
                <a:solidFill>
                  <a:schemeClr val="tx1"/>
                </a:solidFill>
              </a:rPr>
              <a:t>к</a:t>
            </a:r>
            <a:r>
              <a:rPr sz="2500" spc="-45" dirty="0">
                <a:solidFill>
                  <a:schemeClr val="tx1"/>
                </a:solidFill>
              </a:rPr>
              <a:t> </a:t>
            </a:r>
            <a:r>
              <a:rPr sz="2500" spc="-5" dirty="0">
                <a:solidFill>
                  <a:schemeClr val="tx1"/>
                </a:solidFill>
              </a:rPr>
              <a:t>успеху</a:t>
            </a:r>
            <a:endParaRPr sz="2500" dirty="0">
              <a:solidFill>
                <a:schemeClr val="tx1"/>
              </a:solidFill>
            </a:endParaRPr>
          </a:p>
        </p:txBody>
      </p:sp>
      <p:pic>
        <p:nvPicPr>
          <p:cNvPr id="22" name="Рисунок 21" descr="C:\Users\User\Downloads\qj-Xd_BQpX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14362"/>
            <a:ext cx="1571636" cy="2143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C:\Users\User\Desktop\Мультики\Студия юного мультипликатора «Мультяшка»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714362"/>
            <a:ext cx="150019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C:\Users\User\Desktop\Мультики\т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714362"/>
            <a:ext cx="150019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C:\Users\User\Downloads\wdbTjNmpCmc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714362"/>
            <a:ext cx="157163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 descr="C:\Users\User\Desktop\Мультики\Снимок экрана 2024-02-18 103636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714362"/>
            <a:ext cx="150019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26" descr="C:\Users\User\Downloads\TzmZ0iUvdPeOLMCBAJd-2qzHbZjwvIcTANpFr_XW8GATuDK8Ptu0j_sHXWJIDUids9mAXeMeCV_1qu4T9jCOIpIq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2928940"/>
            <a:ext cx="1643074" cy="221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 descr="C:\Users\User\Desktop\Мультики\Студия юного мультипликатора «Мультяшка» (3)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5984" y="2928940"/>
            <a:ext cx="1928826" cy="221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28" descr="C:\Users\User\AppData\Local\Packages\Microsoft.Windows.Photos_8wekyb3d8bbwe\TempState\ShareServiceTempFolder\Снимок экрана 2023-10-02 121600.jpe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2928940"/>
            <a:ext cx="1714512" cy="221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Рисунок 29" descr="C:\Users\User\Desktop\Мультики\Снимок экрана 2024-04-08 110601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72264" y="2928940"/>
            <a:ext cx="1643074" cy="221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FDC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91073" y="2081755"/>
            <a:ext cx="24384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latin typeface="Roboto"/>
                <a:cs typeface="Roboto"/>
              </a:rPr>
              <a:t>01</a:t>
            </a:r>
            <a:endParaRPr sz="1500">
              <a:latin typeface="Roboto"/>
              <a:cs typeface="Roboto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260450" y="529950"/>
            <a:ext cx="3597830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500" b="0" spc="-35" dirty="0">
                <a:solidFill>
                  <a:srgbClr val="000000"/>
                </a:solidFill>
                <a:latin typeface="Roboto Lt"/>
                <a:cs typeface="Roboto Lt"/>
              </a:rPr>
              <a:t>Выводы</a:t>
            </a:r>
            <a:r>
              <a:rPr sz="2500" b="0" spc="-20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b="0" spc="15" dirty="0">
                <a:solidFill>
                  <a:srgbClr val="000000"/>
                </a:solidFill>
                <a:latin typeface="Roboto Lt"/>
                <a:cs typeface="Roboto Lt"/>
              </a:rPr>
              <a:t>и </a:t>
            </a:r>
            <a:r>
              <a:rPr sz="2500" b="0" spc="20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b="0" spc="-5" dirty="0">
                <a:solidFill>
                  <a:srgbClr val="000000"/>
                </a:solidFill>
                <a:latin typeface="Roboto Lt"/>
                <a:cs typeface="Roboto Lt"/>
              </a:rPr>
              <a:t>перспективы</a:t>
            </a:r>
            <a:endParaRPr sz="2500">
              <a:latin typeface="Roboto Lt"/>
              <a:cs typeface="Roboto Lt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9125" y="3816583"/>
            <a:ext cx="1794874" cy="132691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77129" y="3399537"/>
            <a:ext cx="676433" cy="687166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xfrm>
            <a:off x="4689623" y="1348373"/>
            <a:ext cx="4015740" cy="29461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2930" marR="5080">
              <a:lnSpc>
                <a:spcPct val="100000"/>
              </a:lnSpc>
              <a:spcBef>
                <a:spcPts val="100"/>
              </a:spcBef>
            </a:pPr>
            <a:r>
              <a:rPr b="1" spc="-10" dirty="0"/>
              <a:t>Модель мультипликации </a:t>
            </a:r>
            <a:r>
              <a:rPr b="1" spc="-20" dirty="0"/>
              <a:t>показывает </a:t>
            </a:r>
            <a:r>
              <a:rPr b="1" spc="-15" dirty="0"/>
              <a:t> </a:t>
            </a:r>
            <a:r>
              <a:rPr b="1" dirty="0"/>
              <a:t>свои </a:t>
            </a:r>
            <a:r>
              <a:rPr b="1" spc="-15" dirty="0"/>
              <a:t>преимущества </a:t>
            </a:r>
            <a:r>
              <a:rPr b="1" dirty="0"/>
              <a:t>в </a:t>
            </a:r>
            <a:r>
              <a:rPr b="1" spc="-25" dirty="0"/>
              <a:t>формировании </a:t>
            </a:r>
            <a:r>
              <a:rPr b="1" spc="-20" dirty="0"/>
              <a:t> </a:t>
            </a:r>
            <a:r>
              <a:rPr b="1" spc="-10" dirty="0"/>
              <a:t>познания </a:t>
            </a:r>
            <a:r>
              <a:rPr b="1" spc="10" dirty="0"/>
              <a:t>и </a:t>
            </a:r>
            <a:r>
              <a:rPr b="1" spc="-15" dirty="0"/>
              <a:t>творчества среди </a:t>
            </a:r>
            <a:r>
              <a:rPr b="1" spc="-10" dirty="0"/>
              <a:t> дошкольников, </a:t>
            </a:r>
            <a:r>
              <a:rPr b="1" spc="-25" dirty="0"/>
              <a:t>улучшая</a:t>
            </a:r>
            <a:r>
              <a:rPr b="1" spc="-5" dirty="0"/>
              <a:t> их </a:t>
            </a:r>
            <a:r>
              <a:rPr b="1" dirty="0"/>
              <a:t> </a:t>
            </a:r>
            <a:r>
              <a:rPr b="1" spc="-10" dirty="0"/>
              <a:t>коммуникационные навыки</a:t>
            </a:r>
            <a:r>
              <a:rPr b="1" spc="-5" dirty="0"/>
              <a:t> </a:t>
            </a:r>
            <a:r>
              <a:rPr b="1" spc="10" dirty="0"/>
              <a:t>и </a:t>
            </a:r>
            <a:r>
              <a:rPr b="1" spc="15" dirty="0"/>
              <a:t> </a:t>
            </a:r>
            <a:r>
              <a:rPr b="1" spc="-15" dirty="0"/>
              <a:t>способствуя</a:t>
            </a:r>
            <a:r>
              <a:rPr b="1" spc="-10" dirty="0"/>
              <a:t> </a:t>
            </a:r>
            <a:r>
              <a:rPr b="1" spc="-15" dirty="0"/>
              <a:t>профессиональной </a:t>
            </a:r>
            <a:r>
              <a:rPr b="1" spc="-10" dirty="0"/>
              <a:t> ориентации </a:t>
            </a:r>
            <a:r>
              <a:rPr b="1" spc="-15" dirty="0"/>
              <a:t>покоряющихся </a:t>
            </a:r>
            <a:r>
              <a:rPr b="1" dirty="0"/>
              <a:t>в </a:t>
            </a:r>
            <a:r>
              <a:rPr b="1" spc="-15" dirty="0"/>
              <a:t>масштабах </a:t>
            </a:r>
            <a:r>
              <a:rPr b="1" spc="-335" dirty="0"/>
              <a:t> </a:t>
            </a:r>
            <a:r>
              <a:rPr b="1" spc="-5" dirty="0"/>
              <a:t>начального</a:t>
            </a:r>
            <a:r>
              <a:rPr b="1" spc="-10" dirty="0"/>
              <a:t> </a:t>
            </a:r>
            <a:r>
              <a:rPr b="1" spc="-15" dirty="0"/>
              <a:t>обучения.</a:t>
            </a:r>
          </a:p>
          <a:p>
            <a:pPr marL="582930" marR="382270">
              <a:lnSpc>
                <a:spcPct val="100000"/>
              </a:lnSpc>
              <a:spcBef>
                <a:spcPts val="1045"/>
              </a:spcBef>
            </a:pPr>
            <a:r>
              <a:rPr b="1" dirty="0"/>
              <a:t>Планы </a:t>
            </a:r>
            <a:r>
              <a:rPr b="1" spc="-5" dirty="0"/>
              <a:t>на </a:t>
            </a:r>
            <a:r>
              <a:rPr b="1" spc="-30" dirty="0"/>
              <a:t>будущее </a:t>
            </a:r>
            <a:r>
              <a:rPr b="1" spc="-10" dirty="0"/>
              <a:t>включают </a:t>
            </a:r>
            <a:r>
              <a:rPr b="1" dirty="0"/>
              <a:t>в </a:t>
            </a:r>
            <a:r>
              <a:rPr b="1" spc="-10" dirty="0"/>
              <a:t>себя </a:t>
            </a:r>
            <a:r>
              <a:rPr b="1" spc="-335" dirty="0"/>
              <a:t> </a:t>
            </a:r>
            <a:r>
              <a:rPr b="1" spc="-5" dirty="0"/>
              <a:t>внедрение</a:t>
            </a:r>
            <a:r>
              <a:rPr b="1" spc="-10" dirty="0"/>
              <a:t> новых</a:t>
            </a:r>
            <a:r>
              <a:rPr b="1" spc="-5" dirty="0"/>
              <a:t> </a:t>
            </a:r>
            <a:r>
              <a:rPr b="1" spc="-10" dirty="0"/>
              <a:t>технологий </a:t>
            </a:r>
            <a:r>
              <a:rPr b="1" spc="10" dirty="0"/>
              <a:t>и</a:t>
            </a:r>
          </a:p>
          <a:p>
            <a:pPr marL="582930" marR="506730" indent="-570865">
              <a:lnSpc>
                <a:spcPts val="1680"/>
              </a:lnSpc>
              <a:spcBef>
                <a:spcPts val="55"/>
              </a:spcBef>
              <a:tabLst>
                <a:tab pos="582930" algn="l"/>
              </a:tabLst>
            </a:pPr>
            <a:r>
              <a:rPr sz="1500" b="1" spc="-5" dirty="0"/>
              <a:t>02	</a:t>
            </a:r>
            <a:r>
              <a:rPr b="1" spc="-5" dirty="0" err="1"/>
              <a:t>расширение</a:t>
            </a:r>
            <a:r>
              <a:rPr b="1" spc="-5" dirty="0"/>
              <a:t> </a:t>
            </a:r>
            <a:r>
              <a:rPr b="1" spc="-20" dirty="0" err="1" smtClean="0"/>
              <a:t>сотрудничества</a:t>
            </a:r>
            <a:r>
              <a:rPr b="1" spc="-20" dirty="0" smtClean="0"/>
              <a:t> </a:t>
            </a:r>
            <a:r>
              <a:rPr b="1" dirty="0"/>
              <a:t>в </a:t>
            </a:r>
            <a:r>
              <a:rPr b="1" spc="-5" dirty="0"/>
              <a:t>области </a:t>
            </a:r>
            <a:r>
              <a:rPr b="1" spc="-30" dirty="0"/>
              <a:t>детской </a:t>
            </a:r>
            <a:r>
              <a:rPr b="1" spc="-335" dirty="0"/>
              <a:t> </a:t>
            </a:r>
            <a:r>
              <a:rPr b="1" spc="-5" dirty="0"/>
              <a:t>анимации.</a:t>
            </a:r>
            <a:endParaRPr sz="1500" b="1" dirty="0"/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410386" cy="845932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8823607" y="4793663"/>
            <a:ext cx="2292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Roboto"/>
                <a:cs typeface="Roboto"/>
              </a:rPr>
              <a:t>19</a:t>
            </a:r>
            <a:endParaRPr sz="1400">
              <a:latin typeface="Roboto"/>
              <a:cs typeface="Roboto"/>
            </a:endParaRPr>
          </a:p>
        </p:txBody>
      </p:sp>
      <p:pic>
        <p:nvPicPr>
          <p:cNvPr id="15" name="Рисунок 14" descr="C:\Users\User\Downloads\IMG_3261.jpg"/>
          <p:cNvPicPr/>
          <p:nvPr/>
        </p:nvPicPr>
        <p:blipFill rotWithShape="1">
          <a:blip r:embed="rId5" cstate="print"/>
          <a:srcRect t="14841"/>
          <a:stretch/>
        </p:blipFill>
        <p:spPr bwMode="auto">
          <a:xfrm>
            <a:off x="180701" y="1028569"/>
            <a:ext cx="4286280" cy="304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787E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81161" cy="108506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4282" y="1748787"/>
            <a:ext cx="4071966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pc="-15" dirty="0"/>
          </a:p>
        </p:txBody>
      </p:sp>
      <p:sp>
        <p:nvSpPr>
          <p:cNvPr id="5" name="object 5"/>
          <p:cNvSpPr txBox="1"/>
          <p:nvPr/>
        </p:nvSpPr>
        <p:spPr>
          <a:xfrm>
            <a:off x="387356" y="2053587"/>
            <a:ext cx="4032244" cy="3482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endParaRPr sz="2000" dirty="0">
              <a:latin typeface="Roboto"/>
              <a:cs typeface="Robo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5450" y="894812"/>
            <a:ext cx="555625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0" b="1" spc="-3050" dirty="0">
                <a:solidFill>
                  <a:srgbClr val="FFFFFF"/>
                </a:solidFill>
                <a:latin typeface="Roboto Bk"/>
                <a:cs typeface="Roboto Bk"/>
              </a:rPr>
              <a:t>“</a:t>
            </a:r>
            <a:endParaRPr sz="10000">
              <a:latin typeface="Roboto Bk"/>
              <a:cs typeface="Roboto B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9710" y="4793663"/>
            <a:ext cx="22923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400">
              <a:latin typeface="Roboto"/>
              <a:cs typeface="Roboto"/>
            </a:endParaRPr>
          </a:p>
        </p:txBody>
      </p:sp>
      <p:pic>
        <p:nvPicPr>
          <p:cNvPr id="10" name="Рисунок 9" descr="C:\Users\User\Desktop\Мультики\E487e_70cjrTZXsj29crEFO78WZu0fjPCgSuMFnmL5w144WgvV5jCON46VrlYYs1kZJy6KOkMCPbn5gfYdhqlOj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85984" cy="2786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User\Desktop\Мультики\x1U2wLlbkhpGEJVhGvWJPCo927mxrZUns2CmVrq7ESiXKIIrBE-7BrMXD_3RtP60QKDwA4lOf1uGWbB3JaWDeXdY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0"/>
            <a:ext cx="2286016" cy="2786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C:\Users\User\Downloads\мультяшка\IMG_622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65100" y="107164"/>
            <a:ext cx="2786064" cy="2571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C:\Users\User\Downloads\c53178bc-944a-4cc1-9b3d-79955549bcfa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643188"/>
            <a:ext cx="2143140" cy="25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C:\Users\User\Downloads\проект Дети войны\Снимок экрана 2024-03-19 210651.pn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2643188"/>
            <a:ext cx="2357454" cy="25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47975" y="3291284"/>
            <a:ext cx="177899" cy="3558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9124" y="3298747"/>
            <a:ext cx="177900" cy="3558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47975" y="1617159"/>
            <a:ext cx="177899" cy="3558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9124" y="1617159"/>
            <a:ext cx="177900" cy="3558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04713" cy="125622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57216" y="3629667"/>
            <a:ext cx="1186782" cy="1513832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856569" y="560975"/>
            <a:ext cx="342646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0" dirty="0">
                <a:solidFill>
                  <a:srgbClr val="000000"/>
                </a:solidFill>
                <a:latin typeface="Roboto Lt"/>
                <a:cs typeface="Roboto Lt"/>
              </a:rPr>
              <a:t>Примеры</a:t>
            </a:r>
            <a:r>
              <a:rPr sz="2500" b="0" spc="-35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b="0" dirty="0">
                <a:solidFill>
                  <a:srgbClr val="000000"/>
                </a:solidFill>
                <a:latin typeface="Roboto Lt"/>
                <a:cs typeface="Roboto Lt"/>
              </a:rPr>
              <a:t>наших</a:t>
            </a:r>
            <a:r>
              <a:rPr sz="2500" b="0" spc="-35" dirty="0">
                <a:solidFill>
                  <a:srgbClr val="000000"/>
                </a:solidFill>
                <a:latin typeface="Roboto Lt"/>
                <a:cs typeface="Roboto Lt"/>
              </a:rPr>
              <a:t> </a:t>
            </a:r>
            <a:r>
              <a:rPr sz="2500" b="0" spc="-25" dirty="0">
                <a:solidFill>
                  <a:srgbClr val="000000"/>
                </a:solidFill>
                <a:latin typeface="Roboto Lt"/>
                <a:cs typeface="Roboto Lt"/>
              </a:rPr>
              <a:t>работ</a:t>
            </a:r>
            <a:endParaRPr sz="2500">
              <a:latin typeface="Roboto Lt"/>
              <a:cs typeface="Roboto L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2120" y="1654632"/>
            <a:ext cx="3666490" cy="8335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6415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Roboto"/>
                <a:cs typeface="Roboto"/>
              </a:rPr>
              <a:t>«Теремок»</a:t>
            </a:r>
            <a:endParaRPr sz="14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Roboto"/>
              <a:cs typeface="Roboto"/>
            </a:endParaRPr>
          </a:p>
          <a:p>
            <a:pPr marL="12700">
              <a:lnSpc>
                <a:spcPts val="1370"/>
              </a:lnSpc>
            </a:pPr>
            <a:r>
              <a:rPr sz="1200" spc="-15" dirty="0">
                <a:latin typeface="Roboto"/>
                <a:cs typeface="Roboto"/>
              </a:rPr>
              <a:t>Смотреть</a:t>
            </a:r>
            <a:r>
              <a:rPr sz="1200" spc="-40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онлайн:</a:t>
            </a:r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r>
              <a:rPr lang="ru-RU" sz="1600" dirty="0" smtClean="0">
                <a:hlinkClick r:id="rId5"/>
              </a:rPr>
              <a:t> </a:t>
            </a:r>
            <a:r>
              <a:rPr lang="ru-RU" sz="1200" dirty="0">
                <a:hlinkClick r:id="rId5"/>
              </a:rPr>
              <a:t>https://vk.com/video-220912218_456239020</a:t>
            </a:r>
            <a:endParaRPr sz="1200" dirty="0">
              <a:latin typeface="Roboto"/>
              <a:cs typeface="Robot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40970" y="1654632"/>
            <a:ext cx="3666490" cy="8335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6415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latin typeface="Roboto"/>
                <a:cs typeface="Roboto"/>
              </a:rPr>
              <a:t>«Муха-Цокотуха»</a:t>
            </a:r>
            <a:endParaRPr sz="14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Roboto"/>
              <a:cs typeface="Roboto"/>
            </a:endParaRPr>
          </a:p>
          <a:p>
            <a:pPr marL="12700">
              <a:lnSpc>
                <a:spcPts val="1370"/>
              </a:lnSpc>
            </a:pPr>
            <a:r>
              <a:rPr sz="1200" spc="-15" dirty="0">
                <a:latin typeface="Roboto"/>
                <a:cs typeface="Roboto"/>
              </a:rPr>
              <a:t>Смотреть</a:t>
            </a:r>
            <a:r>
              <a:rPr sz="1200" spc="-40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онлайн:</a:t>
            </a:r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r>
              <a:rPr sz="1200" spc="-20" dirty="0" smtClean="0">
                <a:latin typeface="Roboto"/>
                <a:cs typeface="Roboto"/>
              </a:rPr>
              <a:t>[</a:t>
            </a:r>
            <a:r>
              <a:rPr lang="ru-RU" sz="1200" dirty="0">
                <a:hlinkClick r:id="rId6"/>
              </a:rPr>
              <a:t>https://vk.com/video-220912218_456239026</a:t>
            </a:r>
            <a:endParaRPr sz="1200" dirty="0">
              <a:latin typeface="Roboto"/>
              <a:cs typeface="Robo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40970" y="3336219"/>
            <a:ext cx="3666490" cy="1056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2255" algn="ctr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latin typeface="Roboto"/>
                <a:cs typeface="Roboto"/>
              </a:rPr>
              <a:t>«История маленького</a:t>
            </a:r>
            <a:r>
              <a:rPr sz="1400" b="1" spc="-5" dirty="0">
                <a:latin typeface="Roboto"/>
                <a:cs typeface="Roboto"/>
              </a:rPr>
              <a:t> </a:t>
            </a:r>
            <a:r>
              <a:rPr sz="1400" b="1" spc="-10" dirty="0">
                <a:latin typeface="Roboto"/>
                <a:cs typeface="Roboto"/>
              </a:rPr>
              <a:t>лягушонка»</a:t>
            </a:r>
            <a:endParaRPr sz="14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Roboto"/>
              <a:cs typeface="Roboto"/>
            </a:endParaRPr>
          </a:p>
          <a:p>
            <a:pPr marL="12700">
              <a:lnSpc>
                <a:spcPts val="1370"/>
              </a:lnSpc>
            </a:pPr>
            <a:r>
              <a:rPr sz="1200" spc="-15" dirty="0">
                <a:latin typeface="Roboto"/>
                <a:cs typeface="Roboto"/>
              </a:rPr>
              <a:t>Смотреть</a:t>
            </a:r>
            <a:r>
              <a:rPr sz="1200" spc="-40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онлайн:</a:t>
            </a:r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r>
              <a:rPr lang="ru-RU" sz="1200" u="sng" dirty="0">
                <a:hlinkClick r:id="rId7"/>
              </a:rPr>
              <a:t>https://vk.com/video-220912218_456239024</a:t>
            </a:r>
            <a:endParaRPr lang="ru-RU" sz="1200" u="sng" dirty="0"/>
          </a:p>
          <a:p>
            <a:pPr marL="12700" marR="5080">
              <a:lnSpc>
                <a:spcPts val="1300"/>
              </a:lnSpc>
              <a:spcBef>
                <a:spcPts val="90"/>
              </a:spcBef>
            </a:pPr>
            <a:endParaRPr sz="1200" dirty="0">
              <a:latin typeface="Roboto"/>
              <a:cs typeface="Robo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0" y="3336219"/>
            <a:ext cx="3989070" cy="15337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48994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Roboto"/>
                <a:cs typeface="Roboto"/>
              </a:rPr>
              <a:t>«В</a:t>
            </a:r>
            <a:r>
              <a:rPr sz="1400" b="1" spc="-15" dirty="0">
                <a:latin typeface="Roboto"/>
                <a:cs typeface="Roboto"/>
              </a:rPr>
              <a:t> </a:t>
            </a:r>
            <a:r>
              <a:rPr sz="1400" b="1" dirty="0">
                <a:latin typeface="Roboto"/>
                <a:cs typeface="Roboto"/>
              </a:rPr>
              <a:t>лесу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20" dirty="0">
                <a:latin typeface="Roboto"/>
                <a:cs typeface="Roboto"/>
              </a:rPr>
              <a:t>родилась</a:t>
            </a:r>
            <a:r>
              <a:rPr sz="1400" b="1" spc="-10" dirty="0">
                <a:latin typeface="Roboto"/>
                <a:cs typeface="Roboto"/>
              </a:rPr>
              <a:t> </a:t>
            </a:r>
            <a:r>
              <a:rPr sz="1400" b="1" spc="-5" dirty="0">
                <a:latin typeface="Roboto"/>
                <a:cs typeface="Roboto"/>
              </a:rPr>
              <a:t>елочка»</a:t>
            </a:r>
            <a:endParaRPr sz="14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Roboto"/>
              <a:cs typeface="Roboto"/>
            </a:endParaRPr>
          </a:p>
          <a:p>
            <a:pPr marL="334645">
              <a:lnSpc>
                <a:spcPts val="1370"/>
              </a:lnSpc>
            </a:pPr>
            <a:r>
              <a:rPr sz="1200" spc="-15" dirty="0">
                <a:latin typeface="Roboto"/>
                <a:cs typeface="Roboto"/>
              </a:rPr>
              <a:t>Смотреть</a:t>
            </a:r>
            <a:r>
              <a:rPr sz="1200" spc="-40" dirty="0">
                <a:latin typeface="Roboto"/>
                <a:cs typeface="Roboto"/>
              </a:rPr>
              <a:t> </a:t>
            </a:r>
            <a:r>
              <a:rPr sz="1200" dirty="0">
                <a:latin typeface="Roboto"/>
                <a:cs typeface="Roboto"/>
              </a:rPr>
              <a:t>онлайн:</a:t>
            </a:r>
          </a:p>
          <a:p>
            <a:pPr marL="334645" marR="5080" lvl="0">
              <a:lnSpc>
                <a:spcPts val="1300"/>
              </a:lnSpc>
              <a:spcBef>
                <a:spcPts val="90"/>
              </a:spcBef>
            </a:pPr>
            <a:r>
              <a:rPr lang="ru-RU" sz="1200" u="sng" dirty="0" smtClean="0">
                <a:hlinkClick r:id="rId8"/>
              </a:rPr>
              <a:t>https</a:t>
            </a:r>
            <a:r>
              <a:rPr lang="ru-RU" sz="1200" u="sng" dirty="0">
                <a:hlinkClick r:id="rId8"/>
              </a:rPr>
              <a:t>://</a:t>
            </a:r>
            <a:r>
              <a:rPr lang="ru-RU" sz="1200" u="sng" dirty="0" smtClean="0">
                <a:hlinkClick r:id="rId8"/>
              </a:rPr>
              <a:t>vk.com/video-220912218_456239022</a:t>
            </a:r>
            <a:endParaRPr sz="12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</a:pPr>
            <a:endParaRPr sz="14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00" dirty="0"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</a:pPr>
            <a:endParaRPr sz="1400" dirty="0">
              <a:latin typeface="Roboto"/>
              <a:cs typeface="Roboto"/>
            </a:endParaRPr>
          </a:p>
        </p:txBody>
      </p:sp>
      <p:pic>
        <p:nvPicPr>
          <p:cNvPr id="13" name="Рисунок 12" descr="C:\Users\User\Downloads\IMG_4197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0941" y="29957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787EA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81161" cy="108506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4282" y="1748787"/>
            <a:ext cx="4071966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 err="1">
                <a:solidFill>
                  <a:schemeClr val="tx1"/>
                </a:solidFill>
              </a:rPr>
              <a:t>Мультипликация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lang="ru-RU" spc="-15" dirty="0" smtClean="0">
                <a:solidFill>
                  <a:schemeClr val="tx1"/>
                </a:solidFill>
              </a:rPr>
              <a:t> </a:t>
            </a:r>
            <a:r>
              <a:rPr spc="-15" dirty="0" err="1" smtClean="0">
                <a:solidFill>
                  <a:schemeClr val="tx1"/>
                </a:solidFill>
              </a:rPr>
              <a:t>открывает</a:t>
            </a:r>
            <a:r>
              <a:rPr spc="-10" dirty="0" smtClean="0">
                <a:solidFill>
                  <a:schemeClr val="tx1"/>
                </a:solidFill>
              </a:rPr>
              <a:t> </a:t>
            </a:r>
            <a:r>
              <a:rPr lang="ru-RU" spc="-10" dirty="0" smtClean="0">
                <a:solidFill>
                  <a:schemeClr val="tx1"/>
                </a:solidFill>
              </a:rPr>
              <a:t/>
            </a:r>
            <a:br>
              <a:rPr lang="ru-RU" spc="-10" dirty="0" smtClean="0">
                <a:solidFill>
                  <a:schemeClr val="tx1"/>
                </a:solidFill>
              </a:rPr>
            </a:br>
            <a:r>
              <a:rPr spc="-15" dirty="0" err="1" smtClean="0">
                <a:solidFill>
                  <a:schemeClr val="tx1"/>
                </a:solidFill>
              </a:rPr>
              <a:t>простор</a:t>
            </a:r>
            <a:r>
              <a:rPr lang="ru-RU" spc="-15" dirty="0" smtClean="0">
                <a:solidFill>
                  <a:schemeClr val="tx1"/>
                </a:solidFill>
              </a:rPr>
              <a:t> для фантазий- это язык, понятный каждому.</a:t>
            </a:r>
            <a:endParaRPr spc="-15" dirty="0">
              <a:solidFill>
                <a:schemeClr val="tx1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7356" y="2053587"/>
            <a:ext cx="4032244" cy="10054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endParaRPr sz="20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50" dirty="0">
              <a:latin typeface="Roboto"/>
              <a:cs typeface="Roboto"/>
            </a:endParaRPr>
          </a:p>
          <a:p>
            <a:pPr marL="12700">
              <a:lnSpc>
                <a:spcPct val="100000"/>
              </a:lnSpc>
            </a:pPr>
            <a:r>
              <a:rPr sz="1500" b="1" i="1" spc="65" dirty="0">
                <a:latin typeface="Roboto Cn"/>
                <a:cs typeface="Roboto Cn"/>
              </a:rPr>
              <a:t>Генри</a:t>
            </a:r>
            <a:r>
              <a:rPr sz="1500" b="1" i="1" spc="30" dirty="0">
                <a:latin typeface="Roboto Cn"/>
                <a:cs typeface="Roboto Cn"/>
              </a:rPr>
              <a:t> </a:t>
            </a:r>
            <a:r>
              <a:rPr sz="1500" b="1" i="1" spc="80" dirty="0">
                <a:latin typeface="Roboto Cn"/>
                <a:cs typeface="Roboto Cn"/>
              </a:rPr>
              <a:t>Селлик,</a:t>
            </a:r>
            <a:r>
              <a:rPr sz="1500" b="1" i="1" spc="30" dirty="0">
                <a:latin typeface="Roboto Cn"/>
                <a:cs typeface="Roboto Cn"/>
              </a:rPr>
              <a:t> </a:t>
            </a:r>
            <a:r>
              <a:rPr sz="1500" b="1" i="1" spc="80" dirty="0">
                <a:latin typeface="Roboto Cn"/>
                <a:cs typeface="Roboto Cn"/>
              </a:rPr>
              <a:t>режиссёр-аниматор</a:t>
            </a:r>
            <a:endParaRPr sz="1500" dirty="0">
              <a:latin typeface="Roboto Cn"/>
              <a:cs typeface="Roboto C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5450" y="894812"/>
            <a:ext cx="555625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0" b="1" spc="-3050" dirty="0">
                <a:latin typeface="Roboto Bk"/>
                <a:cs typeface="Roboto Bk"/>
              </a:rPr>
              <a:t>“</a:t>
            </a:r>
            <a:endParaRPr sz="10000" dirty="0">
              <a:latin typeface="Roboto Bk"/>
              <a:cs typeface="Roboto Bk"/>
            </a:endParaRPr>
          </a:p>
        </p:txBody>
      </p:sp>
      <p:pic>
        <p:nvPicPr>
          <p:cNvPr id="9" name="Рисунок 8" descr="C:\Users\User\Downloads\W1qL-PoyzCo2-Vofv3siKU9VzkAGGFdOtUL8chASdu3SY-3rq54ttcJlr21Ohe14YTBdgpqO8kd4Ssxqer2KKvoW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785800"/>
            <a:ext cx="4252930" cy="3581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453</Words>
  <Application>Microsoft Office PowerPoint</Application>
  <PresentationFormat>Экран (16:9)</PresentationFormat>
  <Paragraphs>95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Слайд 1</vt:lpstr>
      <vt:lpstr>Каждый ребёнок заслуживает</vt:lpstr>
      <vt:lpstr> Актуальность и новизна </vt:lpstr>
      <vt:lpstr>   Преимущества занятий в  мультипликационной   студии</vt:lpstr>
      <vt:lpstr>Проблема и её решение</vt:lpstr>
      <vt:lpstr>Цель:</vt:lpstr>
      <vt:lpstr>Задачи программы</vt:lpstr>
      <vt:lpstr>Ожидаемые результаты</vt:lpstr>
      <vt:lpstr>                Реализация проекта        «Тайна создания мультфильмов»</vt:lpstr>
      <vt:lpstr>Мини-музей «История мультипликации»</vt:lpstr>
      <vt:lpstr>Создание мультистудии «Мультяшка»</vt:lpstr>
      <vt:lpstr>Слайд 12</vt:lpstr>
      <vt:lpstr>Слайд 13</vt:lpstr>
      <vt:lpstr>Вовлечение родителей в наш творческий процесс</vt:lpstr>
      <vt:lpstr>Слайд 15</vt:lpstr>
      <vt:lpstr>Слайд 16</vt:lpstr>
      <vt:lpstr>Прогресс в навыках детей через  мультипликацию</vt:lpstr>
      <vt:lpstr>Путь к успеху</vt:lpstr>
      <vt:lpstr>Выводы и  перспективы</vt:lpstr>
      <vt:lpstr>Слайд 20</vt:lpstr>
      <vt:lpstr>Примеры наших работ</vt:lpstr>
      <vt:lpstr>Мультипликация  открывает  простор для фантазий- это язык, понятный каждому.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lhipYNu-Ek7iw_Um_UmUB</dc:title>
  <cp:lastModifiedBy>Пользователь</cp:lastModifiedBy>
  <cp:revision>47</cp:revision>
  <dcterms:created xsi:type="dcterms:W3CDTF">2024-10-21T17:13:34Z</dcterms:created>
  <dcterms:modified xsi:type="dcterms:W3CDTF">2025-02-19T06:50:37Z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