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0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3" d="100"/>
          <a:sy n="113" d="100"/>
        </p:scale>
        <p:origin x="-158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39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" name="Google Shape;4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7" name="Google Shape;7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" name="Google Shape;100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7" name="Google Shape;13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2" name="Google Shape;15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2" name="Google Shape;16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8" name="Google Shape;168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5" name="Google Shape;17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1" name="Google Shape;181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8" name="Google Shape;18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4" name="Google Shape;194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6" name="Google Shape;21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0" name="Google Shape;240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oogle Shape;16;p2"/>
          <p:cNvGrpSpPr/>
          <p:nvPr/>
        </p:nvGrpSpPr>
        <p:grpSpPr>
          <a:xfrm>
            <a:off x="-3222625" y="304800"/>
            <a:ext cx="11909425" cy="4724400"/>
            <a:chOff x="-2030" y="192"/>
            <a:chExt cx="7502" cy="2976"/>
          </a:xfrm>
        </p:grpSpPr>
        <p:cxnSp>
          <p:nvCxnSpPr>
            <p:cNvPr id="17" name="Google Shape;17;p2"/>
            <p:cNvCxnSpPr/>
            <p:nvPr/>
          </p:nvCxnSpPr>
          <p:spPr>
            <a:xfrm>
              <a:off x="912" y="1584"/>
              <a:ext cx="4560" cy="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  <p:sp>
          <p:nvSpPr>
            <p:cNvPr id="18" name="Google Shape;18;p2"/>
            <p:cNvSpPr/>
            <p:nvPr/>
          </p:nvSpPr>
          <p:spPr>
            <a:xfrm>
              <a:off x="-1584" y="864"/>
              <a:ext cx="2304" cy="2304"/>
            </a:xfrm>
            <a:custGeom>
              <a:avLst/>
              <a:gdLst/>
              <a:ahLst/>
              <a:cxnLst/>
              <a:rect l="l" t="t" r="r" b="b"/>
              <a:pathLst>
                <a:path w="64000" h="64000" extrusionOk="0">
                  <a:moveTo>
                    <a:pt x="44083" y="2369"/>
                  </a:moveTo>
                  <a:cubicBezTo>
                    <a:pt x="49970" y="4769"/>
                    <a:pt x="55011" y="8871"/>
                    <a:pt x="58558" y="14148"/>
                  </a:cubicBezTo>
                  <a:cubicBezTo>
                    <a:pt x="62104" y="19425"/>
                    <a:pt x="64000" y="25641"/>
                    <a:pt x="64000" y="32000"/>
                  </a:cubicBezTo>
                  <a:cubicBezTo>
                    <a:pt x="64000" y="38358"/>
                    <a:pt x="62104" y="44574"/>
                    <a:pt x="58558" y="49851"/>
                  </a:cubicBezTo>
                  <a:cubicBezTo>
                    <a:pt x="55011" y="55128"/>
                    <a:pt x="49970" y="59230"/>
                    <a:pt x="44083" y="61631"/>
                  </a:cubicBezTo>
                  <a:cubicBezTo>
                    <a:pt x="44083" y="61631"/>
                    <a:pt x="44082" y="61631"/>
                    <a:pt x="44082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3" y="2368"/>
                  </a:lnTo>
                  <a:cubicBezTo>
                    <a:pt x="44082" y="2368"/>
                    <a:pt x="44082" y="2368"/>
                    <a:pt x="44082" y="2368"/>
                  </a:cubicBezTo>
                  <a:cubicBezTo>
                    <a:pt x="44082" y="2368"/>
                    <a:pt x="44082" y="2368"/>
                    <a:pt x="44082" y="2368"/>
                  </a:cubicBezTo>
                  <a:cubicBezTo>
                    <a:pt x="44082" y="2368"/>
                    <a:pt x="44082" y="2368"/>
                    <a:pt x="44082" y="2368"/>
                  </a:cubicBezTo>
                  <a:cubicBezTo>
                    <a:pt x="44082" y="2368"/>
                    <a:pt x="44083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-2030" y="192"/>
              <a:ext cx="2544" cy="2544"/>
            </a:xfrm>
            <a:custGeom>
              <a:avLst/>
              <a:gdLst/>
              <a:ahLst/>
              <a:cxnLst/>
              <a:rect l="l" t="t" r="r" b="b"/>
              <a:pathLst>
                <a:path w="64000" h="64000" extrusionOk="0">
                  <a:moveTo>
                    <a:pt x="50994" y="6247"/>
                  </a:moveTo>
                  <a:cubicBezTo>
                    <a:pt x="55026" y="9221"/>
                    <a:pt x="58305" y="13101"/>
                    <a:pt x="60564" y="17574"/>
                  </a:cubicBezTo>
                  <a:cubicBezTo>
                    <a:pt x="62822" y="22047"/>
                    <a:pt x="64000" y="26989"/>
                    <a:pt x="64000" y="32000"/>
                  </a:cubicBezTo>
                  <a:cubicBezTo>
                    <a:pt x="64000" y="37010"/>
                    <a:pt x="62822" y="41952"/>
                    <a:pt x="60564" y="46425"/>
                  </a:cubicBezTo>
                  <a:cubicBezTo>
                    <a:pt x="58305" y="50898"/>
                    <a:pt x="55026" y="54778"/>
                    <a:pt x="50994" y="57753"/>
                  </a:cubicBezTo>
                  <a:cubicBezTo>
                    <a:pt x="50994" y="57753"/>
                    <a:pt x="50994" y="57753"/>
                    <a:pt x="50993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4" y="6246"/>
                  </a:lnTo>
                  <a:cubicBezTo>
                    <a:pt x="50993" y="6246"/>
                    <a:pt x="50993" y="6246"/>
                    <a:pt x="50993" y="6246"/>
                  </a:cubicBezTo>
                  <a:cubicBezTo>
                    <a:pt x="50993" y="6246"/>
                    <a:pt x="50993" y="6246"/>
                    <a:pt x="50993" y="6246"/>
                  </a:cubicBezTo>
                  <a:cubicBezTo>
                    <a:pt x="50993" y="6246"/>
                    <a:pt x="50993" y="6246"/>
                    <a:pt x="50993" y="6246"/>
                  </a:cubicBezTo>
                  <a:cubicBezTo>
                    <a:pt x="50994" y="6246"/>
                    <a:pt x="50994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20" name="Google Shape;20;p2"/>
          <p:cNvSpPr txBox="1">
            <a:spLocks noGrp="1"/>
          </p:cNvSpPr>
          <p:nvPr>
            <p:ph type="ctrTitle"/>
          </p:nvPr>
        </p:nvSpPr>
        <p:spPr>
          <a:xfrm>
            <a:off x="1443037" y="985837"/>
            <a:ext cx="7239000" cy="1444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2"/>
          <p:cNvSpPr txBox="1">
            <a:spLocks noGrp="1"/>
          </p:cNvSpPr>
          <p:nvPr>
            <p:ph type="subTitle" idx="1"/>
          </p:nvPr>
        </p:nvSpPr>
        <p:spPr>
          <a:xfrm>
            <a:off x="1443037" y="3427412"/>
            <a:ext cx="72390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⚪"/>
              <a:defRPr/>
            </a:lvl1pPr>
            <a:lvl2pPr lvl="1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●"/>
              <a:defRPr/>
            </a:lvl2pPr>
            <a:lvl3pPr lvl="2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⚪"/>
              <a:defRPr/>
            </a:lvl3pPr>
            <a:lvl4pPr lvl="3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●"/>
              <a:defRPr/>
            </a:lvl4pPr>
            <a:lvl5pPr lvl="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5pPr>
            <a:lvl6pPr lvl="5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6pPr>
            <a:lvl7pPr lvl="6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lvl="7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8pPr>
            <a:lvl9pPr lvl="8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type="tx">
  <p:cSld name="TITLE_AND_BOD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3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3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⚪"/>
              <a:defRPr/>
            </a:lvl1pPr>
            <a:lvl2pPr marL="914400" lvl="1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●"/>
              <a:defRPr/>
            </a:lvl2pPr>
            <a:lvl3pPr marL="1371600" lvl="2" indent="-302894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170"/>
              <a:buChar char="⚪"/>
              <a:defRPr/>
            </a:lvl3pPr>
            <a:lvl4pPr marL="1828800" lvl="3" indent="-30861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260"/>
              <a:buChar char="●"/>
              <a:defRPr/>
            </a:lvl4pPr>
            <a:lvl5pPr marL="2286000" lvl="4" indent="-297179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5pPr>
            <a:lvl6pPr marL="2743200" lvl="5" indent="-297179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6pPr>
            <a:lvl7pPr marL="3200400" lvl="6" indent="-297179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7pPr>
            <a:lvl8pPr marL="3657600" lvl="7" indent="-297179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8pPr>
            <a:lvl9pPr marL="4114800" lvl="8" indent="-297179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080"/>
              <a:buChar char="⚪"/>
              <a:defRPr/>
            </a:lvl9pPr>
          </a:lstStyle>
          <a:p>
            <a:endParaRPr/>
          </a:p>
        </p:txBody>
      </p:sp>
      <p:sp>
        <p:nvSpPr>
          <p:cNvPr id="28" name="Google Shape;28;p3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3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3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200"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7" name="Google Shape;7;p1"/>
            <p:cNvSpPr/>
            <p:nvPr/>
          </p:nvSpPr>
          <p:spPr>
            <a:xfrm>
              <a:off x="-2040" y="432"/>
              <a:ext cx="2592" cy="1968"/>
            </a:xfrm>
            <a:custGeom>
              <a:avLst/>
              <a:gdLst/>
              <a:ahLst/>
              <a:cxnLst/>
              <a:rect l="l" t="t" r="r" b="b"/>
              <a:pathLst>
                <a:path w="64000" h="64000" extrusionOk="0">
                  <a:moveTo>
                    <a:pt x="50296" y="5747"/>
                  </a:moveTo>
                  <a:cubicBezTo>
                    <a:pt x="54526" y="8694"/>
                    <a:pt x="57982" y="12621"/>
                    <a:pt x="60367" y="17192"/>
                  </a:cubicBezTo>
                  <a:cubicBezTo>
                    <a:pt x="62753" y="21763"/>
                    <a:pt x="64000" y="26843"/>
                    <a:pt x="64000" y="32000"/>
                  </a:cubicBezTo>
                  <a:cubicBezTo>
                    <a:pt x="64000" y="37156"/>
                    <a:pt x="62753" y="42236"/>
                    <a:pt x="60367" y="46807"/>
                  </a:cubicBezTo>
                  <a:cubicBezTo>
                    <a:pt x="57982" y="51378"/>
                    <a:pt x="54526" y="55305"/>
                    <a:pt x="50296" y="58253"/>
                  </a:cubicBezTo>
                  <a:cubicBezTo>
                    <a:pt x="50296" y="58253"/>
                    <a:pt x="50296" y="58253"/>
                    <a:pt x="50296" y="58253"/>
                  </a:cubicBezTo>
                  <a:cubicBezTo>
                    <a:pt x="50296" y="58253"/>
                    <a:pt x="50296" y="58253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cubicBezTo>
                    <a:pt x="50295" y="58253"/>
                    <a:pt x="50295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6" y="5746"/>
                  </a:lnTo>
                  <a:cubicBezTo>
                    <a:pt x="50295" y="5746"/>
                    <a:pt x="50295" y="5746"/>
                    <a:pt x="50295" y="5746"/>
                  </a:cubicBezTo>
                  <a:cubicBezTo>
                    <a:pt x="50296" y="5746"/>
                    <a:pt x="50296" y="5746"/>
                    <a:pt x="50296" y="5746"/>
                  </a:cubicBezTo>
                  <a:cubicBezTo>
                    <a:pt x="50296" y="5746"/>
                    <a:pt x="50296" y="5746"/>
                    <a:pt x="50296" y="5746"/>
                  </a:cubicBez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-1528" y="0"/>
              <a:ext cx="1949" cy="1987"/>
            </a:xfrm>
            <a:custGeom>
              <a:avLst/>
              <a:gdLst/>
              <a:ahLst/>
              <a:cxnLst/>
              <a:rect l="l" t="t" r="r" b="b"/>
              <a:pathLst>
                <a:path w="64000" h="64000" extrusionOk="0">
                  <a:moveTo>
                    <a:pt x="50077" y="5596"/>
                  </a:moveTo>
                  <a:cubicBezTo>
                    <a:pt x="54369" y="8533"/>
                    <a:pt x="57880" y="12474"/>
                    <a:pt x="60306" y="17074"/>
                  </a:cubicBezTo>
                  <a:cubicBezTo>
                    <a:pt x="62731" y="21675"/>
                    <a:pt x="64000" y="26798"/>
                    <a:pt x="64000" y="32000"/>
                  </a:cubicBezTo>
                  <a:cubicBezTo>
                    <a:pt x="64000" y="37201"/>
                    <a:pt x="62731" y="42324"/>
                    <a:pt x="60306" y="46925"/>
                  </a:cubicBezTo>
                  <a:cubicBezTo>
                    <a:pt x="57880" y="51525"/>
                    <a:pt x="54369" y="55466"/>
                    <a:pt x="50077" y="58404"/>
                  </a:cubicBezTo>
                  <a:cubicBezTo>
                    <a:pt x="50077" y="58404"/>
                    <a:pt x="50077" y="58404"/>
                    <a:pt x="50077" y="58404"/>
                  </a:cubicBezTo>
                  <a:cubicBezTo>
                    <a:pt x="50077" y="58404"/>
                    <a:pt x="50077" y="58404"/>
                    <a:pt x="50077" y="58404"/>
                  </a:cubicBezTo>
                  <a:cubicBezTo>
                    <a:pt x="50077" y="58404"/>
                    <a:pt x="50077" y="58404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7" y="5595"/>
                  </a:lnTo>
                  <a:cubicBezTo>
                    <a:pt x="50077" y="5595"/>
                    <a:pt x="50077" y="5595"/>
                    <a:pt x="50077" y="5595"/>
                  </a:cubicBezTo>
                  <a:cubicBezTo>
                    <a:pt x="50077" y="5595"/>
                    <a:pt x="50077" y="5595"/>
                    <a:pt x="50077" y="5595"/>
                  </a:cubicBezTo>
                  <a:cubicBezTo>
                    <a:pt x="50077" y="5595"/>
                    <a:pt x="50077" y="5595"/>
                    <a:pt x="50077" y="5595"/>
                  </a:cubicBez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18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9" name="Google Shape;9;p1"/>
            <p:cNvCxnSpPr/>
            <p:nvPr/>
          </p:nvCxnSpPr>
          <p:spPr>
            <a:xfrm>
              <a:off x="864" y="960"/>
              <a:ext cx="4608" cy="0"/>
            </a:xfrm>
            <a:prstGeom prst="straightConnector1">
              <a:avLst/>
            </a:prstGeom>
            <a:noFill/>
            <a:ln w="12700" cap="flat" cmpd="sng">
              <a:solidFill>
                <a:schemeClr val="dk1"/>
              </a:solidFill>
              <a:prstDash val="solid"/>
              <a:miter lim="800000"/>
              <a:headEnd type="none" w="med" len="med"/>
              <a:tailEnd type="none" w="med" len="med"/>
            </a:ln>
          </p:spPr>
        </p:cxnSp>
      </p:grpSp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36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57505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  <a:defRPr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39725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50"/>
              <a:buFont typeface="Noto Sans Symbols"/>
              <a:buChar char="●"/>
              <a:defRPr sz="25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19405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dk2"/>
              </a:buClr>
              <a:buSzPts val="1430"/>
              <a:buFont typeface="Noto Sans Symbols"/>
              <a:buChar char="⚪"/>
              <a:defRPr sz="22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13055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accent2"/>
              </a:buClr>
              <a:buSzPts val="1330"/>
              <a:buFont typeface="Noto Sans Symbols"/>
              <a:buChar char="●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00989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140"/>
              <a:buFont typeface="Noto Sans Symbols"/>
              <a:buChar char="⚪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00989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140"/>
              <a:buFont typeface="Noto Sans Symbols"/>
              <a:buChar char="⚪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3200400" marR="0" lvl="6" indent="-300989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140"/>
              <a:buFont typeface="Noto Sans Symbols"/>
              <a:buChar char="⚪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3657600" marR="0" lvl="7" indent="-30099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140"/>
              <a:buFont typeface="Noto Sans Symbols"/>
              <a:buChar char="⚪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4114800" marR="0" lvl="8" indent="-300990" algn="l" rtl="0">
              <a:lnSpc>
                <a:spcPct val="100000"/>
              </a:lnSpc>
              <a:spcBef>
                <a:spcPts val="380"/>
              </a:spcBef>
              <a:spcAft>
                <a:spcPts val="0"/>
              </a:spcAft>
              <a:buClr>
                <a:schemeClr val="dk2"/>
              </a:buClr>
              <a:buSzPts val="1140"/>
              <a:buFont typeface="Noto Sans Symbols"/>
              <a:buChar char="⚪"/>
              <a:defRPr sz="1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Verdana"/>
              <a:buNone/>
              <a:defRPr sz="12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>
            <a:spLocks noGrp="1"/>
          </p:cNvSpPr>
          <p:nvPr>
            <p:ph type="ctrTitle"/>
          </p:nvPr>
        </p:nvSpPr>
        <p:spPr>
          <a:xfrm>
            <a:off x="1019705" y="3364970"/>
            <a:ext cx="7239000" cy="1444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Font typeface="Arial"/>
              <a:buNone/>
            </a:pPr>
            <a:r>
              <a:rPr lang="ru-RU" sz="5400" b="0" i="0" u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Индивидуальный проект на тему : </a:t>
            </a:r>
            <a:r>
              <a:rPr lang="en-US" sz="5400" b="0" i="0" u="none" dirty="0" err="1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Виды</a:t>
            </a:r>
            <a:r>
              <a:rPr lang="en-US" sz="5400" b="0" i="0" u="none" dirty="0" smtClean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5400" b="0" i="0" u="none" dirty="0" err="1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локомотивов</a:t>
            </a:r>
            <a:endParaRPr dirty="0"/>
          </a:p>
        </p:txBody>
      </p:sp>
      <p:sp>
        <p:nvSpPr>
          <p:cNvPr id="5" name="TextBox 4"/>
          <p:cNvSpPr txBox="1"/>
          <p:nvPr/>
        </p:nvSpPr>
        <p:spPr>
          <a:xfrm>
            <a:off x="6307666" y="5994400"/>
            <a:ext cx="2692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Выполнил мастер ПО </a:t>
            </a:r>
            <a:br>
              <a:rPr lang="ru-RU" dirty="0" smtClean="0"/>
            </a:br>
            <a:r>
              <a:rPr lang="ru-RU" dirty="0" err="1" smtClean="0"/>
              <a:t>Белай</a:t>
            </a:r>
            <a:r>
              <a:rPr lang="ru-RU" dirty="0" smtClean="0"/>
              <a:t> Владислав Андреевич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Arial"/>
              <a:buNone/>
            </a:pPr>
            <a:r>
              <a:rPr lang="en-US" sz="44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Локомотивом называется:</a:t>
            </a:r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520"/>
              <a:buFont typeface="Noto Sans Symbols"/>
              <a:buChar char="⚪"/>
            </a:pPr>
            <a:r>
              <a:rPr lang="en-US" sz="36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самодвижущаяся по рельсовому пути силовая установка, предназначенная для передвижения вагонов. 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6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Arial"/>
              <a:buNone/>
            </a:pPr>
            <a:r>
              <a:rPr lang="en-US" sz="48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Виды локомотивов</a:t>
            </a:r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742950" marR="0" lvl="1" indent="-2857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       В зависимости от рода силовой установки локомотивы разделяются на четыре основных вида: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Электровозы;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Тепловозы;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Газотурбовозы;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Паровозы.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Электровоз</a:t>
            </a:r>
            <a:endParaRPr/>
          </a:p>
        </p:txBody>
      </p:sp>
      <p:sp>
        <p:nvSpPr>
          <p:cNvPr id="54" name="Google Shape;54;p7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неавтономный локомотив, у которого сила тяги создается тяговыми электродвигателями, получающими электроэнергию от электростанций через контактные провода.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 России был выпущен в 1938 г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8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роду службы электровозы бывают </a:t>
            </a:r>
            <a:endParaRPr/>
          </a:p>
        </p:txBody>
      </p:sp>
      <p:sp>
        <p:nvSpPr>
          <p:cNvPr id="60" name="Google Shape;60;p8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пассажирские </a:t>
            </a:r>
            <a:endParaRPr/>
          </a:p>
        </p:txBody>
      </p:sp>
      <p:pic>
        <p:nvPicPr>
          <p:cNvPr id="61" name="Google Shape;6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2492375"/>
            <a:ext cx="4064000" cy="292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643437" y="2565400"/>
            <a:ext cx="4081462" cy="2963862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8"/>
          <p:cNvSpPr txBox="1"/>
          <p:nvPr/>
        </p:nvSpPr>
        <p:spPr>
          <a:xfrm>
            <a:off x="1116012" y="5889625"/>
            <a:ext cx="2663825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ЧС2</a:t>
            </a:r>
            <a:endParaRPr/>
          </a:p>
        </p:txBody>
      </p:sp>
      <p:sp>
        <p:nvSpPr>
          <p:cNvPr id="64" name="Google Shape;64;p8"/>
          <p:cNvSpPr txBox="1"/>
          <p:nvPr/>
        </p:nvSpPr>
        <p:spPr>
          <a:xfrm>
            <a:off x="5435600" y="5908675"/>
            <a:ext cx="2449512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ЧС4-029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9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роду службы электровозы бывают</a:t>
            </a:r>
            <a:endParaRPr/>
          </a:p>
        </p:txBody>
      </p:sp>
      <p:sp>
        <p:nvSpPr>
          <p:cNvPr id="70" name="Google Shape;70;p9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грузовые </a:t>
            </a:r>
            <a:endParaRPr/>
          </a:p>
        </p:txBody>
      </p:sp>
      <p:pic>
        <p:nvPicPr>
          <p:cNvPr id="71" name="Google Shape;7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84212" y="2492375"/>
            <a:ext cx="4105275" cy="2859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9337" y="2349500"/>
            <a:ext cx="3744912" cy="3298825"/>
          </a:xfrm>
          <a:prstGeom prst="rect">
            <a:avLst/>
          </a:prstGeom>
          <a:noFill/>
          <a:ln>
            <a:noFill/>
          </a:ln>
        </p:spPr>
      </p:pic>
      <p:sp>
        <p:nvSpPr>
          <p:cNvPr id="73" name="Google Shape;73;p9"/>
          <p:cNvSpPr txBox="1"/>
          <p:nvPr/>
        </p:nvSpPr>
        <p:spPr>
          <a:xfrm>
            <a:off x="1692275" y="5805487"/>
            <a:ext cx="985837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ВЛ-10 </a:t>
            </a:r>
            <a:endParaRPr/>
          </a:p>
        </p:txBody>
      </p:sp>
      <p:sp>
        <p:nvSpPr>
          <p:cNvPr id="74" name="Google Shape;74;p9"/>
          <p:cNvSpPr txBox="1"/>
          <p:nvPr/>
        </p:nvSpPr>
        <p:spPr>
          <a:xfrm>
            <a:off x="6227762" y="5692775"/>
            <a:ext cx="16573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ВЛ80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роду службы электровозы бывают</a:t>
            </a:r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Маневровые</a:t>
            </a:r>
            <a:endParaRPr/>
          </a:p>
        </p:txBody>
      </p:sp>
      <p:pic>
        <p:nvPicPr>
          <p:cNvPr id="81" name="Google Shape;81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6375" y="2420937"/>
            <a:ext cx="5183187" cy="3887787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10"/>
          <p:cNvSpPr txBox="1"/>
          <p:nvPr/>
        </p:nvSpPr>
        <p:spPr>
          <a:xfrm>
            <a:off x="7019925" y="3213100"/>
            <a:ext cx="801687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ВЛ41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1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роду службы электровозы бывают</a:t>
            </a:r>
            <a:endParaRPr/>
          </a:p>
        </p:txBody>
      </p:sp>
      <p:sp>
        <p:nvSpPr>
          <p:cNvPr id="88" name="Google Shape;88;p11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Промышленный</a:t>
            </a:r>
            <a:endParaRPr/>
          </a:p>
        </p:txBody>
      </p:sp>
      <p:pic>
        <p:nvPicPr>
          <p:cNvPr id="89" name="Google Shape;89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31912" y="2492375"/>
            <a:ext cx="5465762" cy="3789362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1"/>
          <p:cNvSpPr txBox="1"/>
          <p:nvPr/>
        </p:nvSpPr>
        <p:spPr>
          <a:xfrm>
            <a:off x="7092950" y="3716337"/>
            <a:ext cx="938212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1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ЕЛ21</a:t>
            </a: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Электровоз-Сапсан</a:t>
            </a:r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body" idx="1"/>
          </p:nvPr>
        </p:nvSpPr>
        <p:spPr>
          <a:xfrm>
            <a:off x="6443662" y="1827212"/>
            <a:ext cx="2592387" cy="4194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Noto Sans Symbols"/>
              <a:buChar char="⚪"/>
            </a:pPr>
            <a:r>
              <a:rPr lang="en-US" sz="20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Германского производства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Char char="⚪"/>
            </a:pPr>
            <a:r>
              <a:rPr lang="en-US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Скорость 350 км/ч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Char char="⚪"/>
            </a:pPr>
            <a:r>
              <a:rPr lang="en-US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 России работает на маршруте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Москва- Петербург.</a:t>
            </a:r>
            <a:endParaRPr/>
          </a:p>
        </p:txBody>
      </p:sp>
      <p:pic>
        <p:nvPicPr>
          <p:cNvPr id="97" name="Google Shape;97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1844675"/>
            <a:ext cx="5545137" cy="415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3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Самый быстрый электровоз</a:t>
            </a:r>
            <a:endParaRPr/>
          </a:p>
        </p:txBody>
      </p:sp>
      <p:sp>
        <p:nvSpPr>
          <p:cNvPr id="103" name="Google Shape;103;p13"/>
          <p:cNvSpPr txBox="1">
            <a:spLocks noGrp="1"/>
          </p:cNvSpPr>
          <p:nvPr>
            <p:ph type="body" idx="1"/>
          </p:nvPr>
        </p:nvSpPr>
        <p:spPr>
          <a:xfrm>
            <a:off x="5940425" y="2060575"/>
            <a:ext cx="2743200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574,8 км/ч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Был создан в Японии</a:t>
            </a:r>
            <a:endParaRPr/>
          </a:p>
        </p:txBody>
      </p:sp>
      <p:pic>
        <p:nvPicPr>
          <p:cNvPr id="104" name="Google Shape;104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1844675"/>
            <a:ext cx="5238750" cy="392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14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роду тока питания электровозы бывают</a:t>
            </a:r>
            <a:endParaRPr/>
          </a:p>
        </p:txBody>
      </p:sp>
      <p:sp>
        <p:nvSpPr>
          <p:cNvPr id="110" name="Google Shape;110;p14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переменного тока — 25 кВ, 50 Гц (например, ВЛ80, ЧС4)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постоянного тока — 3 кВ (например, ВЛ10, ЧС2)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Тепловоз</a:t>
            </a: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 </a:t>
            </a:r>
            <a:endParaRPr/>
          </a:p>
        </p:txBody>
      </p:sp>
      <p:sp>
        <p:nvSpPr>
          <p:cNvPr id="116" name="Google Shape;116;p15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автономный локомотив, первичным двигателем которого является двигатель внутреннего сгорания, обычно дизель.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Первый тепловоз был выпущен в 1924 году </a:t>
            </a:r>
            <a:endParaRPr/>
          </a:p>
          <a:p>
            <a:pPr marL="342900" marR="0" lvl="0" indent="-213995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None/>
            </a:pPr>
            <a:endParaRPr sz="2900" b="0" i="0" u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6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Тепловозы по роду службы делятся на:</a:t>
            </a:r>
            <a:endParaRPr/>
          </a:p>
        </p:txBody>
      </p:sp>
      <p:sp>
        <p:nvSpPr>
          <p:cNvPr id="122" name="Google Shape;122;p16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Магистральные</a:t>
            </a:r>
            <a:endParaRPr/>
          </a:p>
        </p:txBody>
      </p:sp>
      <p:pic>
        <p:nvPicPr>
          <p:cNvPr id="123" name="Google Shape;123;p1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2492375"/>
            <a:ext cx="4105275" cy="2735262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6"/>
          <p:cNvSpPr txBox="1"/>
          <p:nvPr/>
        </p:nvSpPr>
        <p:spPr>
          <a:xfrm>
            <a:off x="2195512" y="5661025"/>
            <a:ext cx="1133475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ТЭП-70 </a:t>
            </a:r>
            <a:endParaRPr/>
          </a:p>
        </p:txBody>
      </p:sp>
      <p:pic>
        <p:nvPicPr>
          <p:cNvPr id="125" name="Google Shape;125;p1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32362" y="2565400"/>
            <a:ext cx="3960812" cy="2660650"/>
          </a:xfrm>
          <a:prstGeom prst="rect">
            <a:avLst/>
          </a:prstGeom>
          <a:noFill/>
          <a:ln>
            <a:noFill/>
          </a:ln>
        </p:spPr>
      </p:pic>
      <p:sp>
        <p:nvSpPr>
          <p:cNvPr id="126" name="Google Shape;126;p16"/>
          <p:cNvSpPr txBox="1"/>
          <p:nvPr/>
        </p:nvSpPr>
        <p:spPr>
          <a:xfrm>
            <a:off x="6443662" y="5734050"/>
            <a:ext cx="935037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ТГ102 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7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Тепловозы по роду службы делятся на:</a:t>
            </a:r>
            <a:endParaRPr/>
          </a:p>
        </p:txBody>
      </p:sp>
      <p:sp>
        <p:nvSpPr>
          <p:cNvPr id="132" name="Google Shape;132;p17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промышленный</a:t>
            </a:r>
            <a:endParaRPr/>
          </a:p>
        </p:txBody>
      </p:sp>
      <p:pic>
        <p:nvPicPr>
          <p:cNvPr id="133" name="Google Shape;133;p1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258887" y="2349500"/>
            <a:ext cx="5040312" cy="3779837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7"/>
          <p:cNvSpPr txBox="1"/>
          <p:nvPr/>
        </p:nvSpPr>
        <p:spPr>
          <a:xfrm>
            <a:off x="7019925" y="3789362"/>
            <a:ext cx="1042987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ТГМ4Б 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8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Тепловозы по роду службы делятся на:</a:t>
            </a:r>
            <a:endParaRPr/>
          </a:p>
        </p:txBody>
      </p:sp>
      <p:sp>
        <p:nvSpPr>
          <p:cNvPr id="140" name="Google Shape;140;p18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маневровый</a:t>
            </a:r>
            <a:endParaRPr/>
          </a:p>
        </p:txBody>
      </p:sp>
      <p:pic>
        <p:nvPicPr>
          <p:cNvPr id="141" name="Google Shape;141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087" y="2492375"/>
            <a:ext cx="5113337" cy="38354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8"/>
          <p:cNvSpPr txBox="1"/>
          <p:nvPr/>
        </p:nvSpPr>
        <p:spPr>
          <a:xfrm>
            <a:off x="6372225" y="3789362"/>
            <a:ext cx="9715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ЧМЭ3 </a:t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9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Самый быстрый тепловоз</a:t>
            </a:r>
            <a:endParaRPr/>
          </a:p>
        </p:txBody>
      </p:sp>
      <p:sp>
        <p:nvSpPr>
          <p:cNvPr id="148" name="Google Shape;148;p19"/>
          <p:cNvSpPr txBox="1">
            <a:spLocks noGrp="1"/>
          </p:cNvSpPr>
          <p:nvPr>
            <p:ph type="body" idx="1"/>
          </p:nvPr>
        </p:nvSpPr>
        <p:spPr>
          <a:xfrm>
            <a:off x="6659562" y="2060575"/>
            <a:ext cx="2024062" cy="38814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ТЭП80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271 км/ч</a:t>
            </a:r>
            <a:endParaRPr/>
          </a:p>
        </p:txBody>
      </p:sp>
      <p:pic>
        <p:nvPicPr>
          <p:cNvPr id="149" name="Google Shape;149;p1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9750" y="1773237"/>
            <a:ext cx="5975350" cy="4473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0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К тепловозам можно также отнести:</a:t>
            </a:r>
            <a:endParaRPr/>
          </a:p>
        </p:txBody>
      </p:sp>
      <p:sp>
        <p:nvSpPr>
          <p:cNvPr id="155" name="Google Shape;155;p20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Мотовозы              Автомотриса</a:t>
            </a:r>
            <a:endParaRPr/>
          </a:p>
        </p:txBody>
      </p:sp>
      <p:pic>
        <p:nvPicPr>
          <p:cNvPr id="156" name="Google Shape;15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5650" y="2636837"/>
            <a:ext cx="4103687" cy="3078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32362" y="2708275"/>
            <a:ext cx="4032250" cy="2963862"/>
          </a:xfrm>
          <a:prstGeom prst="rect">
            <a:avLst/>
          </a:prstGeom>
          <a:noFill/>
          <a:ln>
            <a:noFill/>
          </a:ln>
        </p:spPr>
      </p:pic>
      <p:sp>
        <p:nvSpPr>
          <p:cNvPr id="158" name="Google Shape;158;p20"/>
          <p:cNvSpPr txBox="1"/>
          <p:nvPr/>
        </p:nvSpPr>
        <p:spPr>
          <a:xfrm>
            <a:off x="2051050" y="5949950"/>
            <a:ext cx="1023937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редше </a:t>
            </a:r>
            <a:endParaRPr/>
          </a:p>
        </p:txBody>
      </p:sp>
      <p:sp>
        <p:nvSpPr>
          <p:cNvPr id="159" name="Google Shape;159;p20"/>
          <p:cNvSpPr txBox="1"/>
          <p:nvPr/>
        </p:nvSpPr>
        <p:spPr>
          <a:xfrm>
            <a:off x="6372225" y="6021387"/>
            <a:ext cx="730250" cy="366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Verdana"/>
              <a:buNone/>
            </a:pPr>
            <a:r>
              <a:rPr lang="en-US" sz="1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АЧ2 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1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Газотурбово́з</a:t>
            </a:r>
            <a:endParaRPr/>
          </a:p>
        </p:txBody>
      </p:sp>
      <p:sp>
        <p:nvSpPr>
          <p:cNvPr id="165" name="Google Shape;165;p21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  локомотив с газотурбинным двигателем (ГТД). На газотурбовозах практически всегда используется электрическая передача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Преимущество возможность развивать большую мощность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Недостаток высокое потребление топлива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2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Газотурбово́з</a:t>
            </a:r>
            <a:endParaRPr/>
          </a:p>
        </p:txBody>
      </p:sp>
      <p:sp>
        <p:nvSpPr>
          <p:cNvPr id="171" name="Google Shape;171;p22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ГТ101, </a:t>
            </a:r>
            <a:endParaRPr/>
          </a:p>
        </p:txBody>
      </p:sp>
      <p:pic>
        <p:nvPicPr>
          <p:cNvPr id="172" name="Google Shape;172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2987" y="3141662"/>
            <a:ext cx="5610225" cy="3022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3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1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Парово́з</a:t>
            </a:r>
            <a:endParaRPr/>
          </a:p>
        </p:txBody>
      </p:sp>
      <p:sp>
        <p:nvSpPr>
          <p:cNvPr id="178" name="Google Shape;178;p23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  автономный локомотив с паросиловой установкой, то есть использующий в качестве двигателя паровую машину.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Первый паровоз был создан в 1804 г. Ричардом Триветиком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Развивал скорость до 201,1 км/ч 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4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Грузовой паровоз серии Л1259</a:t>
            </a:r>
            <a:b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</a:br>
            <a:endParaRPr/>
          </a:p>
        </p:txBody>
      </p:sp>
      <p:sp>
        <p:nvSpPr>
          <p:cNvPr id="184" name="Google Shape;184;p24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21399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None/>
            </a:pPr>
            <a:endParaRPr sz="2900" b="0" i="0" u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85" name="Google Shape;185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19250" y="1700212"/>
            <a:ext cx="6121400" cy="4592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5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Локомотивы также можно классифицировать еще по:</a:t>
            </a:r>
            <a:endParaRPr/>
          </a:p>
        </p:txBody>
      </p:sp>
      <p:sp>
        <p:nvSpPr>
          <p:cNvPr id="191" name="Google Shape;191;p25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Типу кузова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Числу секций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Типу экипажной части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6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Arial"/>
              <a:buNone/>
            </a:pPr>
            <a:r>
              <a:rPr lang="en-US" sz="40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типу кузова локомотивы бывают:</a:t>
            </a:r>
            <a:endParaRPr/>
          </a:p>
        </p:txBody>
      </p:sp>
      <p:sp>
        <p:nvSpPr>
          <p:cNvPr id="197" name="Google Shape;197;p26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несущей рамой и съемным кузовом,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несущими боковыми стенками и рамой 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цельнонесущим кузовом, когда рама, боковые стены и крыша работают как одно целое.</a:t>
            </a:r>
            <a:b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/>
            </a:r>
            <a:b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27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Съемные кузова бывают:</a:t>
            </a:r>
            <a:endParaRPr/>
          </a:p>
        </p:txBody>
      </p:sp>
      <p:sp>
        <p:nvSpPr>
          <p:cNvPr id="203" name="Google Shape;203;p27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Вагонного типа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Капотного типа</a:t>
            </a:r>
            <a:endParaRPr/>
          </a:p>
        </p:txBody>
      </p:sp>
      <p:pic>
        <p:nvPicPr>
          <p:cNvPr id="204" name="Google Shape;204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8312" y="3644900"/>
            <a:ext cx="4392612" cy="20081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" name="Google Shape;205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59337" y="3644900"/>
            <a:ext cx="4032250" cy="2016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8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числу секций локомотивы бывают:</a:t>
            </a:r>
            <a:endParaRPr/>
          </a:p>
        </p:txBody>
      </p:sp>
      <p:pic>
        <p:nvPicPr>
          <p:cNvPr id="211" name="Google Shape;211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95287" y="4221162"/>
            <a:ext cx="4319587" cy="13509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4716462" y="4149725"/>
            <a:ext cx="3959225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28"/>
          <p:cNvSpPr txBox="1"/>
          <p:nvPr/>
        </p:nvSpPr>
        <p:spPr>
          <a:xfrm>
            <a:off x="1219200" y="1841500"/>
            <a:ext cx="6707187" cy="2165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</a:pPr>
            <a:r>
              <a:rPr lang="en-US" sz="2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Односекционные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</a:pPr>
            <a:r>
              <a:rPr lang="en-US" sz="2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Двухсекционные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</a:pPr>
            <a:r>
              <a:rPr lang="en-US" sz="2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Многосекционные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Verdana"/>
              <a:buNone/>
            </a:pPr>
            <a:r>
              <a:rPr lang="en-US" sz="28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9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По типу экипажной части локомотивы делятся на:</a:t>
            </a:r>
            <a:endParaRPr/>
          </a:p>
        </p:txBody>
      </p:sp>
      <p:sp>
        <p:nvSpPr>
          <p:cNvPr id="219" name="Google Shape;219;p29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тележечные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бестележечные.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None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К бестележечным относятся паровозы. Все современные локомотивы — тележечного типа. </a:t>
            </a:r>
            <a:endParaRPr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           Локомотивы различают также по сериям. </a:t>
            </a:r>
            <a:endParaRPr/>
          </a:p>
        </p:txBody>
      </p:sp>
      <p:sp>
        <p:nvSpPr>
          <p:cNvPr id="225" name="Google Shape;225;p30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Серия локомотива — это обозначение локомотивов, построенных по одному проекту.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1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Серии паровозов:</a:t>
            </a:r>
            <a:endParaRPr/>
          </a:p>
        </p:txBody>
      </p:sp>
      <p:sp>
        <p:nvSpPr>
          <p:cNvPr id="231" name="Google Shape;231;p31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СО (Серго Орджоникидзе),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ФД (Феликс Дзержинский),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ИС (Иосиф Сталин),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Л (Лебеденский),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П36 (Победа),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О (основной). 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32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Серии тепловозов:</a:t>
            </a:r>
            <a:endParaRPr/>
          </a:p>
        </p:txBody>
      </p:sp>
      <p:sp>
        <p:nvSpPr>
          <p:cNvPr id="237" name="Google Shape;237;p32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Т — тепловоз;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Э — электрическая передача;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Г — гидравлическая передача;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П — пассажирский; </a:t>
            </a:r>
            <a:endParaRPr/>
          </a:p>
          <a:p>
            <a:pPr marL="342900" marR="0" lvl="0" indent="-342900" algn="l" rtl="0">
              <a:lnSpc>
                <a:spcPct val="10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М — маневровый 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3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Arial"/>
              <a:buNone/>
            </a:pPr>
            <a:r>
              <a:rPr lang="en-US" sz="32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Цифры в серии после буквенного обозначения указывают номер серии тепловоза и завод-изготовитель</a:t>
            </a:r>
            <a:endParaRPr/>
          </a:p>
        </p:txBody>
      </p:sp>
      <p:sp>
        <p:nvSpPr>
          <p:cNvPr id="243" name="Google Shape;243;p33"/>
          <p:cNvSpPr txBox="1">
            <a:spLocks noGrp="1"/>
          </p:cNvSpPr>
          <p:nvPr>
            <p:ph type="body" idx="1"/>
          </p:nvPr>
        </p:nvSpPr>
        <p:spPr>
          <a:xfrm>
            <a:off x="1370012" y="1827212"/>
            <a:ext cx="7313612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№ 1 по 49 — Харьковский завод,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№ 50 по 99 — Коломенский завод,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Char char="⚪"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с № 100 и выше — Луганский завод).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580"/>
              </a:spcBef>
              <a:spcAft>
                <a:spcPts val="0"/>
              </a:spcAft>
              <a:buClr>
                <a:schemeClr val="dk2"/>
              </a:buClr>
              <a:buSzPts val="2030"/>
              <a:buFont typeface="Noto Sans Symbols"/>
              <a:buNone/>
            </a:pPr>
            <a:r>
              <a:rPr lang="en-US" sz="29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Цифра перед буквой обозначает количество секций в тепловозе. Например 2ТЭ116, ТЭП70, ТЭМ2, ТГМ11. 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B3B3B3"/>
            </a:gs>
            <a:gs pos="100000">
              <a:schemeClr val="lt1"/>
            </a:gs>
          </a:gsLst>
          <a:lin ang="13500000" scaled="0"/>
        </a:gradFill>
        <a:effectLst/>
      </p:bgPr>
    </p:bg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34"/>
          <p:cNvSpPr txBox="1">
            <a:spLocks noGrp="1"/>
          </p:cNvSpPr>
          <p:nvPr>
            <p:ph type="title"/>
          </p:nvPr>
        </p:nvSpPr>
        <p:spPr>
          <a:xfrm>
            <a:off x="1370012" y="301625"/>
            <a:ext cx="7313612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Arial"/>
              <a:buNone/>
            </a:pPr>
            <a:r>
              <a:rPr lang="en-US" sz="3600" b="0" i="0" u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Серии электровозов:</a:t>
            </a:r>
            <a:endParaRPr/>
          </a:p>
        </p:txBody>
      </p:sp>
      <p:sp>
        <p:nvSpPr>
          <p:cNvPr id="249" name="Google Shape;249;p34"/>
          <p:cNvSpPr txBox="1">
            <a:spLocks noGrp="1"/>
          </p:cNvSpPr>
          <p:nvPr>
            <p:ph type="body" idx="1"/>
          </p:nvPr>
        </p:nvSpPr>
        <p:spPr>
          <a:xfrm>
            <a:off x="539750" y="1827212"/>
            <a:ext cx="8424862" cy="45545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ВЛ — Владимир Ленин.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Следующие за этими буквами цифры обозначают: номер серии и род тока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№ 1 по 18 — восьмиосный, постоянного тока (ВЛ8, ВЛ10, ВЛ11);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№ 19 по 39 — шестиосный, постоянного тока (ВЛ19, ВЛ22, ВЛ23);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№ 40 по 59 — четырехосный переменного тока;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№ 60 по 79 — шестиосный, переменного тока (ВЛ60); </a:t>
            </a:r>
            <a:endParaRPr/>
          </a:p>
          <a:p>
            <a:pPr marL="342900" marR="0" lvl="0" indent="-342900" algn="l" rtl="0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chemeClr val="dk2"/>
              </a:buClr>
              <a:buSzPts val="1680"/>
              <a:buFont typeface="Noto Sans Symbols"/>
              <a:buNone/>
            </a:pPr>
            <a: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 № 80 и выше — восьмиосный переменного тока (ВЛ80, ВЛ85).</a:t>
            </a:r>
            <a:br>
              <a:rPr lang="en-US" sz="2400" b="0" i="0" u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/>
            </a:r>
            <a:br>
              <a:rPr lang="en-US" sz="2400" b="0" i="0" u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</a:b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Затмение">
  <a:themeElements>
    <a:clrScheme name="default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33CCCC"/>
      </a:accent4>
      <a:accent5>
        <a:srgbClr val="99CCCC"/>
      </a:accent5>
      <a:accent6>
        <a:srgbClr val="FFFFFF"/>
      </a:accent6>
      <a:hlink>
        <a:srgbClr val="006666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519</Words>
  <Application>Microsoft Office PowerPoint</Application>
  <PresentationFormat>Экран (4:3)</PresentationFormat>
  <Paragraphs>119</Paragraphs>
  <Slides>31</Slides>
  <Notes>31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Затмение</vt:lpstr>
      <vt:lpstr>Индивидуальный проект на тему : Виды локомотивов</vt:lpstr>
      <vt:lpstr>Локомотивом называется:</vt:lpstr>
      <vt:lpstr>Виды локомотивов</vt:lpstr>
      <vt:lpstr>Электровоз</vt:lpstr>
      <vt:lpstr>По роду службы электровозы бывают </vt:lpstr>
      <vt:lpstr>По роду службы электровозы бывают</vt:lpstr>
      <vt:lpstr>По роду службы электровозы бывают</vt:lpstr>
      <vt:lpstr>По роду службы электровозы бывают</vt:lpstr>
      <vt:lpstr>Электровоз-Сапсан</vt:lpstr>
      <vt:lpstr>Самый быстрый электровоз</vt:lpstr>
      <vt:lpstr>По роду тока питания электровозы бывают</vt:lpstr>
      <vt:lpstr>Тепловоз </vt:lpstr>
      <vt:lpstr>Тепловозы по роду службы делятся на:</vt:lpstr>
      <vt:lpstr>Тепловозы по роду службы делятся на:</vt:lpstr>
      <vt:lpstr>Тепловозы по роду службы делятся на:</vt:lpstr>
      <vt:lpstr>Самый быстрый тепловоз</vt:lpstr>
      <vt:lpstr>К тепловозам можно также отнести:</vt:lpstr>
      <vt:lpstr>Газотурбово́з</vt:lpstr>
      <vt:lpstr>Газотурбово́з</vt:lpstr>
      <vt:lpstr>Парово́з</vt:lpstr>
      <vt:lpstr>Грузовой паровоз серии Л1259 </vt:lpstr>
      <vt:lpstr>Локомотивы также можно классифицировать еще по:</vt:lpstr>
      <vt:lpstr>По типу кузова локомотивы бывают:</vt:lpstr>
      <vt:lpstr>Съемные кузова бывают:</vt:lpstr>
      <vt:lpstr>По числу секций локомотивы бывают:</vt:lpstr>
      <vt:lpstr>По типу экипажной части локомотивы делятся на:</vt:lpstr>
      <vt:lpstr>           Локомотивы различают также по сериям. </vt:lpstr>
      <vt:lpstr>Серии паровозов:</vt:lpstr>
      <vt:lpstr>Серии тепловозов:</vt:lpstr>
      <vt:lpstr>Цифры в серии после буквенного обозначения указывают номер серии тепловоза и завод-изготовитель</vt:lpstr>
      <vt:lpstr>Серии электровозов: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Индивидуальный проект на тему : Виды локомотивов</dc:title>
  <cp:lastModifiedBy>dtgkdgj</cp:lastModifiedBy>
  <cp:revision>1</cp:revision>
  <dcterms:modified xsi:type="dcterms:W3CDTF">2024-10-15T12:59:42Z</dcterms:modified>
</cp:coreProperties>
</file>