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61" r:id="rId2"/>
    <p:sldId id="300" r:id="rId3"/>
    <p:sldId id="301" r:id="rId4"/>
    <p:sldId id="264" r:id="rId5"/>
    <p:sldId id="265" r:id="rId6"/>
    <p:sldId id="266" r:id="rId7"/>
    <p:sldId id="267" r:id="rId8"/>
    <p:sldId id="268" r:id="rId9"/>
    <p:sldId id="269" r:id="rId10"/>
    <p:sldId id="270" r:id="rId11"/>
    <p:sldId id="271" r:id="rId12"/>
    <p:sldId id="273" r:id="rId13"/>
    <p:sldId id="272" r:id="rId14"/>
    <p:sldId id="274" r:id="rId15"/>
    <p:sldId id="275" r:id="rId16"/>
    <p:sldId id="276" r:id="rId17"/>
    <p:sldId id="277" r:id="rId18"/>
    <p:sldId id="278" r:id="rId19"/>
    <p:sldId id="279" r:id="rId20"/>
    <p:sldId id="280" r:id="rId21"/>
    <p:sldId id="281" r:id="rId22"/>
    <p:sldId id="282" r:id="rId23"/>
    <p:sldId id="283" r:id="rId24"/>
    <p:sldId id="287" r:id="rId25"/>
    <p:sldId id="288" r:id="rId26"/>
    <p:sldId id="289" r:id="rId27"/>
    <p:sldId id="286" r:id="rId28"/>
    <p:sldId id="290" r:id="rId29"/>
    <p:sldId id="285" r:id="rId30"/>
    <p:sldId id="291" r:id="rId31"/>
    <p:sldId id="292" r:id="rId32"/>
    <p:sldId id="293" r:id="rId33"/>
    <p:sldId id="294" r:id="rId34"/>
    <p:sldId id="295" r:id="rId35"/>
    <p:sldId id="299" r:id="rId36"/>
    <p:sldId id="302" r:id="rId37"/>
    <p:sldId id="296" r:id="rId38"/>
    <p:sldId id="297" r:id="rId39"/>
    <p:sldId id="298" r:id="rId40"/>
    <p:sldId id="303" r:id="rId41"/>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ПК-1" initials="П" lastIdx="0" clrIdx="0">
    <p:extLst>
      <p:ext uri="{19B8F6BF-5375-455C-9EA6-DF929625EA0E}">
        <p15:presenceInfo xmlns:p15="http://schemas.microsoft.com/office/powerpoint/2012/main" userId="9dd98f99d755773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F2E2"/>
    <a:srgbClr val="FFCC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480" autoAdjust="0"/>
    <p:restoredTop sz="94652" autoAdjust="0"/>
  </p:normalViewPr>
  <p:slideViewPr>
    <p:cSldViewPr>
      <p:cViewPr varScale="1">
        <p:scale>
          <a:sx n="115" d="100"/>
          <a:sy n="115" d="100"/>
        </p:scale>
        <p:origin x="1674"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CEE93E4F-250C-4093-BDA2-D3FAF7F26A8B}" type="datetimeFigureOut">
              <a:rPr lang="ru-RU"/>
              <a:pPr>
                <a:defRPr/>
              </a:pPr>
              <a:t>23.02.2021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83C43417-3AE6-42CB-BED3-CAE8E22A72A9}" type="slidenum">
              <a:rPr lang="ru-RU"/>
              <a:pPr>
                <a:defRPr/>
              </a:pPr>
              <a:t>‹#›</a:t>
            </a:fld>
            <a:endParaRPr lang="ru-RU"/>
          </a:p>
        </p:txBody>
      </p:sp>
    </p:spTree>
    <p:extLst>
      <p:ext uri="{BB962C8B-B14F-4D97-AF65-F5344CB8AC3E}">
        <p14:creationId xmlns:p14="http://schemas.microsoft.com/office/powerpoint/2010/main" val="235640605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6146F63D-77D3-423A-A479-086293082527}" type="slidenum">
              <a:rPr lang="es-ES"/>
              <a:pPr>
                <a:defRPr/>
              </a:pPr>
              <a:t>‹#›</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4CE3DF6F-24A4-48F0-A2AA-5A9DE4A9FBD6}" type="slidenum">
              <a:rPr lang="es-ES"/>
              <a:pPr>
                <a:defRPr/>
              </a:pPr>
              <a:t>‹#›</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12DE73BA-1C1F-466E-8E2D-1062CD4D12E7}" type="slidenum">
              <a:rPr lang="es-ES"/>
              <a:pPr>
                <a:defRPr/>
              </a:pPr>
              <a:t>‹#›</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776698D7-34BC-4719-86E5-E280D40ADE73}" type="slidenum">
              <a:rPr lang="es-ES"/>
              <a:pPr>
                <a:defRPr/>
              </a:pPr>
              <a:t>‹#›</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0BED8EAD-7E4C-44F8-BAEF-5DB222076B97}" type="slidenum">
              <a:rPr lang="es-ES"/>
              <a:pPr>
                <a:defRPr/>
              </a:pPr>
              <a:t>‹#›</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1DFF110C-8772-4160-9ECE-1F0D18EF62F4}" type="slidenum">
              <a:rPr lang="es-ES"/>
              <a:pPr>
                <a:defRPr/>
              </a:pPr>
              <a:t>‹#›</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9F2041F4-CA84-4927-9199-A481608BDDDD}" type="slidenum">
              <a:rPr lang="es-ES"/>
              <a:pPr>
                <a:defRPr/>
              </a:pPr>
              <a:t>‹#›</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D4BBFEC1-E62E-4F53-B79D-459C238F879E}" type="slidenum">
              <a:rPr lang="es-ES"/>
              <a:pPr>
                <a:defRPr/>
              </a:pPr>
              <a:t>‹#›</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0309E286-A9B9-4008-9583-9D2D6475C0F8}" type="slidenum">
              <a:rPr lang="es-ES"/>
              <a:pPr>
                <a:defRPr/>
              </a:pPr>
              <a:t>‹#›</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47E64E01-3A6A-4D69-86C8-1270FA687121}" type="slidenum">
              <a:rPr lang="es-ES"/>
              <a:pPr>
                <a:defRPr/>
              </a:pPr>
              <a:t>‹#›</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52FB30B5-C7CA-4A6A-B870-34FD2A7DCC28}" type="slidenum">
              <a:rPr lang="es-ES"/>
              <a:pPr>
                <a:defRPr/>
              </a:pPr>
              <a:t>‹#›</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alphaModFix amt="53000"/>
            <a:lum/>
          </a:blip>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3648D31A-B9D2-4F0A-AA91-8FD03236BF65}" type="slidenum">
              <a:rPr lang="es-ES"/>
              <a:pPr>
                <a:defRPr/>
              </a:pPr>
              <a:t>‹#›</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slide" Target="slide27.xml"/><Relationship Id="rId3" Type="http://schemas.openxmlformats.org/officeDocument/2006/relationships/slide" Target="slide6.xml"/><Relationship Id="rId7" Type="http://schemas.openxmlformats.org/officeDocument/2006/relationships/slide" Target="slide15.xml"/><Relationship Id="rId2" Type="http://schemas.openxmlformats.org/officeDocument/2006/relationships/slide" Target="slide5.xml"/><Relationship Id="rId1" Type="http://schemas.openxmlformats.org/officeDocument/2006/relationships/slideLayout" Target="../slideLayouts/slideLayout2.xml"/><Relationship Id="rId6" Type="http://schemas.openxmlformats.org/officeDocument/2006/relationships/slide" Target="slide12.xml"/><Relationship Id="rId5" Type="http://schemas.openxmlformats.org/officeDocument/2006/relationships/slide" Target="slide11.xml"/><Relationship Id="rId4" Type="http://schemas.openxmlformats.org/officeDocument/2006/relationships/slide" Target="slide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slide" Target="slide1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slide" Target="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slide" Target="slide38.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57064" y="1268760"/>
            <a:ext cx="7772400" cy="2088232"/>
          </a:xfrm>
        </p:spPr>
        <p:txBody>
          <a:bodyPr/>
          <a:lstStyle/>
          <a:p>
            <a:pPr eaLnBrk="1" hangingPunct="1">
              <a:defRPr/>
            </a:pPr>
            <a:r>
              <a:rPr lang="ru-RU" sz="2800" dirty="0" smtClean="0">
                <a:solidFill>
                  <a:schemeClr val="accent6">
                    <a:lumMod val="50000"/>
                  </a:schemeClr>
                </a:solidFill>
                <a:latin typeface="Times New Roman" pitchFamily="18" charset="0"/>
                <a:cs typeface="Times New Roman" pitchFamily="18" charset="0"/>
              </a:rPr>
              <a:t>Дисциплина: «Генетика человека с основами медицинской генетики»</a:t>
            </a:r>
            <a:br>
              <a:rPr lang="ru-RU" sz="2800" dirty="0" smtClean="0">
                <a:solidFill>
                  <a:schemeClr val="accent6">
                    <a:lumMod val="50000"/>
                  </a:schemeClr>
                </a:solidFill>
                <a:latin typeface="Times New Roman" pitchFamily="18" charset="0"/>
                <a:cs typeface="Times New Roman" pitchFamily="18" charset="0"/>
              </a:rPr>
            </a:br>
            <a:r>
              <a:rPr lang="ru-RU" sz="2800" dirty="0" smtClean="0">
                <a:solidFill>
                  <a:schemeClr val="accent6">
                    <a:lumMod val="50000"/>
                  </a:schemeClr>
                </a:solidFill>
                <a:latin typeface="Times New Roman" pitchFamily="18" charset="0"/>
                <a:cs typeface="Times New Roman" pitchFamily="18" charset="0"/>
              </a:rPr>
              <a:t/>
            </a:r>
            <a:br>
              <a:rPr lang="ru-RU" sz="2800" dirty="0" smtClean="0">
                <a:solidFill>
                  <a:schemeClr val="accent6">
                    <a:lumMod val="50000"/>
                  </a:schemeClr>
                </a:solidFill>
                <a:latin typeface="Times New Roman" pitchFamily="18" charset="0"/>
                <a:cs typeface="Times New Roman" pitchFamily="18" charset="0"/>
              </a:rPr>
            </a:br>
            <a:r>
              <a:rPr lang="ru-RU" sz="2800" dirty="0" smtClean="0">
                <a:solidFill>
                  <a:schemeClr val="accent6">
                    <a:lumMod val="50000"/>
                  </a:schemeClr>
                </a:solidFill>
                <a:latin typeface="Times New Roman" pitchFamily="18" charset="0"/>
                <a:cs typeface="Times New Roman" pitchFamily="18" charset="0"/>
              </a:rPr>
              <a:t>Тема занятия: Генетические основы профилактики наследственной патологии. методы выявления наследственной патологии»</a:t>
            </a:r>
            <a:endParaRPr lang="ru-RU" sz="2800" dirty="0" smtClean="0">
              <a:solidFill>
                <a:schemeClr val="accent6">
                  <a:lumMod val="50000"/>
                </a:schemeClr>
              </a:solidFill>
              <a:latin typeface="Times New Roman" pitchFamily="18" charset="0"/>
              <a:cs typeface="Times New Roman" pitchFamily="18" charset="0"/>
            </a:endParaRPr>
          </a:p>
        </p:txBody>
      </p:sp>
      <p:sp>
        <p:nvSpPr>
          <p:cNvPr id="2051" name="AutoShape 4" descr="&amp;Scy;&amp;tcy;&amp;vcy;&amp;ocy;&amp;lcy;&amp;ocy;&amp;vcy;&amp;ycy;&amp;iecy; &amp;kcy;&amp;lcy;&amp;iecy;&amp;tcy;&amp;kcy;&amp;icy; — &amp;Vcy;&amp;icy;&amp;kcy;&amp;icy;&amp;pcy;&amp;iecy;&amp;dcy;&amp;icy;&amp;yacy;"/>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ru-RU"/>
          </a:p>
        </p:txBody>
      </p:sp>
      <p:sp>
        <p:nvSpPr>
          <p:cNvPr id="2052" name="AutoShape 6" descr="&amp;Scy;&amp;tcy;&amp;vcy;&amp;ocy;&amp;lcy;&amp;ocy;&amp;vcy;&amp;ycy;&amp;iecy; &amp;kcy;&amp;lcy;&amp;iecy;&amp;tcy;&amp;kcy;&amp;icy; — &amp;Vcy;&amp;icy;&amp;kcy;&amp;icy;&amp;pcy;&amp;iecy;&amp;dcy;&amp;icy;&amp;yacy;"/>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ru-RU"/>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68195" y="4293096"/>
            <a:ext cx="2535602" cy="2216116"/>
          </a:xfrm>
          <a:prstGeom prst="rect">
            <a:avLst/>
          </a:prstGeom>
        </p:spPr>
      </p:pic>
      <p:sp>
        <p:nvSpPr>
          <p:cNvPr id="3" name="TextBox 2"/>
          <p:cNvSpPr txBox="1"/>
          <p:nvPr/>
        </p:nvSpPr>
        <p:spPr>
          <a:xfrm>
            <a:off x="611560" y="404664"/>
            <a:ext cx="7848872" cy="369332"/>
          </a:xfrm>
          <a:prstGeom prst="rect">
            <a:avLst/>
          </a:prstGeom>
          <a:noFill/>
        </p:spPr>
        <p:txBody>
          <a:bodyPr wrap="square" rtlCol="0">
            <a:spAutoFit/>
          </a:bodyPr>
          <a:lstStyle/>
          <a:p>
            <a:pPr algn="ctr"/>
            <a:r>
              <a:rPr lang="ru-RU" b="1" dirty="0" smtClean="0">
                <a:solidFill>
                  <a:schemeClr val="accent6">
                    <a:lumMod val="50000"/>
                  </a:schemeClr>
                </a:solidFill>
                <a:latin typeface="Times New Roman" panose="02020603050405020304" pitchFamily="18" charset="0"/>
                <a:cs typeface="Times New Roman" panose="02020603050405020304" pitchFamily="18" charset="0"/>
              </a:rPr>
              <a:t>БПОУ ВО «Череповецкий медицинский колледж имени Н.М. Амосова»</a:t>
            </a:r>
            <a:endParaRPr lang="ru-RU" b="1"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7" name="TextBox 6"/>
          <p:cNvSpPr txBox="1"/>
          <p:nvPr/>
        </p:nvSpPr>
        <p:spPr>
          <a:xfrm>
            <a:off x="827584" y="3789040"/>
            <a:ext cx="7848872" cy="369332"/>
          </a:xfrm>
          <a:prstGeom prst="rect">
            <a:avLst/>
          </a:prstGeom>
          <a:noFill/>
        </p:spPr>
        <p:txBody>
          <a:bodyPr wrap="square" rtlCol="0">
            <a:spAutoFit/>
          </a:bodyPr>
          <a:lstStyle/>
          <a:p>
            <a:pPr algn="ctr"/>
            <a:r>
              <a:rPr lang="ru-RU" b="1" dirty="0" smtClean="0">
                <a:solidFill>
                  <a:schemeClr val="accent6">
                    <a:lumMod val="50000"/>
                  </a:schemeClr>
                </a:solidFill>
                <a:latin typeface="Times New Roman" panose="02020603050405020304" pitchFamily="18" charset="0"/>
                <a:cs typeface="Times New Roman" panose="02020603050405020304" pitchFamily="18" charset="0"/>
              </a:rPr>
              <a:t>Преподаватель: </a:t>
            </a:r>
            <a:r>
              <a:rPr lang="ru-RU" b="1" dirty="0" err="1" smtClean="0">
                <a:solidFill>
                  <a:schemeClr val="accent6">
                    <a:lumMod val="50000"/>
                  </a:schemeClr>
                </a:solidFill>
                <a:latin typeface="Times New Roman" panose="02020603050405020304" pitchFamily="18" charset="0"/>
                <a:cs typeface="Times New Roman" panose="02020603050405020304" pitchFamily="18" charset="0"/>
              </a:rPr>
              <a:t>Ватагина</a:t>
            </a:r>
            <a:r>
              <a:rPr lang="ru-RU" b="1" dirty="0" smtClean="0">
                <a:solidFill>
                  <a:schemeClr val="accent6">
                    <a:lumMod val="50000"/>
                  </a:schemeClr>
                </a:solidFill>
                <a:latin typeface="Times New Roman" panose="02020603050405020304" pitchFamily="18" charset="0"/>
                <a:cs typeface="Times New Roman" panose="02020603050405020304" pitchFamily="18" charset="0"/>
              </a:rPr>
              <a:t> Ирина Валерьевна</a:t>
            </a:r>
            <a:endParaRPr lang="ru-RU" b="1" dirty="0">
              <a:solidFill>
                <a:schemeClr val="accent6">
                  <a:lumMod val="50000"/>
                </a:schemeClr>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dirty="0" smtClean="0">
                <a:solidFill>
                  <a:schemeClr val="accent6">
                    <a:lumMod val="50000"/>
                  </a:schemeClr>
                </a:solidFill>
                <a:latin typeface="Times New Roman" panose="02020603050405020304" pitchFamily="18" charset="0"/>
                <a:cs typeface="Times New Roman" panose="02020603050405020304" pitchFamily="18" charset="0"/>
              </a:rPr>
              <a:t>Формируемые компетенции</a:t>
            </a:r>
            <a:endParaRPr lang="ru-RU" sz="3600"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3" name="Содержимое 2"/>
          <p:cNvSpPr>
            <a:spLocks noGrp="1"/>
          </p:cNvSpPr>
          <p:nvPr>
            <p:ph idx="1"/>
          </p:nvPr>
        </p:nvSpPr>
        <p:spPr/>
        <p:txBody>
          <a:bodyPr/>
          <a:lstStyle/>
          <a:p>
            <a:pPr marL="0" indent="0">
              <a:buNone/>
            </a:pPr>
            <a:r>
              <a:rPr lang="ru-RU" sz="1400" dirty="0">
                <a:latin typeface="Times New Roman" panose="02020603050405020304" pitchFamily="18" charset="0"/>
                <a:cs typeface="Times New Roman" panose="02020603050405020304" pitchFamily="18" charset="0"/>
              </a:rPr>
              <a:t>Фельдшер должен обладать </a:t>
            </a:r>
            <a:r>
              <a:rPr lang="ru-RU" sz="1400" b="1" dirty="0">
                <a:latin typeface="Times New Roman" panose="02020603050405020304" pitchFamily="18" charset="0"/>
                <a:cs typeface="Times New Roman" panose="02020603050405020304" pitchFamily="18" charset="0"/>
              </a:rPr>
              <a:t>общими компетенциями</a:t>
            </a:r>
            <a:r>
              <a:rPr lang="ru-RU" sz="1400" dirty="0">
                <a:latin typeface="Times New Roman" panose="02020603050405020304" pitchFamily="18" charset="0"/>
                <a:cs typeface="Times New Roman" panose="02020603050405020304" pitchFamily="18" charset="0"/>
              </a:rPr>
              <a:t>, включающими в себя способность:</a:t>
            </a:r>
          </a:p>
          <a:p>
            <a:r>
              <a:rPr lang="ru-RU" sz="1400" dirty="0">
                <a:latin typeface="Times New Roman" panose="02020603050405020304" pitchFamily="18" charset="0"/>
                <a:cs typeface="Times New Roman" panose="02020603050405020304" pitchFamily="18" charset="0"/>
              </a:rPr>
              <a:t>ОК 1. Понимать сущность и социальную значимость своей будущей профессии, проявлять к ней устойчивый интерес.</a:t>
            </a:r>
          </a:p>
          <a:p>
            <a:r>
              <a:rPr lang="ru-RU" sz="1400" dirty="0">
                <a:latin typeface="Times New Roman" panose="02020603050405020304" pitchFamily="18" charset="0"/>
                <a:cs typeface="Times New Roman" panose="02020603050405020304" pitchFamily="18" charset="0"/>
              </a:rPr>
              <a:t>ОК 2. Организовывать собственную деятельность, выбирать типовые методы и способы выполнения профессиональных задач, оценивать их эффективность и качество.</a:t>
            </a:r>
          </a:p>
          <a:p>
            <a:r>
              <a:rPr lang="ru-RU" sz="1400" dirty="0">
                <a:latin typeface="Times New Roman" panose="02020603050405020304" pitchFamily="18" charset="0"/>
                <a:cs typeface="Times New Roman" panose="02020603050405020304" pitchFamily="18" charset="0"/>
              </a:rPr>
              <a:t>ОК 3. Принимать решения в стандартных и нестандартных ситуациях и нести за них ответственность.</a:t>
            </a:r>
          </a:p>
          <a:p>
            <a:r>
              <a:rPr lang="ru-RU" sz="1400" dirty="0">
                <a:latin typeface="Times New Roman" panose="02020603050405020304" pitchFamily="18" charset="0"/>
                <a:cs typeface="Times New Roman" panose="02020603050405020304" pitchFamily="18" charset="0"/>
              </a:rPr>
              <a:t>ОК 4. Осуществлять поиск и использование информации, необходимой для эффективного выполнения возложенных на него профессиональных задач, а также для своего профессионального и личностного развития.</a:t>
            </a:r>
          </a:p>
          <a:p>
            <a:r>
              <a:rPr lang="ru-RU" sz="1400" dirty="0" smtClean="0">
                <a:latin typeface="Times New Roman" panose="02020603050405020304" pitchFamily="18" charset="0"/>
                <a:cs typeface="Times New Roman" panose="02020603050405020304" pitchFamily="18" charset="0"/>
              </a:rPr>
              <a:t>ОК </a:t>
            </a:r>
            <a:r>
              <a:rPr lang="ru-RU" sz="1400" dirty="0">
                <a:latin typeface="Times New Roman" panose="02020603050405020304" pitchFamily="18" charset="0"/>
                <a:cs typeface="Times New Roman" panose="02020603050405020304" pitchFamily="18" charset="0"/>
              </a:rPr>
              <a:t>6. Работать в коллективе и команде, эффективно общаться с коллегами, руководством, потребителями.</a:t>
            </a:r>
          </a:p>
          <a:p>
            <a:r>
              <a:rPr lang="ru-RU" sz="1400" dirty="0" smtClean="0">
                <a:latin typeface="Times New Roman" panose="02020603050405020304" pitchFamily="18" charset="0"/>
                <a:cs typeface="Times New Roman" panose="02020603050405020304" pitchFamily="18" charset="0"/>
              </a:rPr>
              <a:t>ОК </a:t>
            </a:r>
            <a:r>
              <a:rPr lang="ru-RU" sz="1400" dirty="0">
                <a:latin typeface="Times New Roman" panose="02020603050405020304" pitchFamily="18" charset="0"/>
                <a:cs typeface="Times New Roman" panose="02020603050405020304" pitchFamily="18" charset="0"/>
              </a:rPr>
              <a:t>9. Ориентироваться в условиях частой смены технологий в профессиональной деятельности.</a:t>
            </a:r>
          </a:p>
          <a:p>
            <a:r>
              <a:rPr lang="ru-RU" sz="1400" dirty="0" smtClean="0">
                <a:latin typeface="Times New Roman" panose="02020603050405020304" pitchFamily="18" charset="0"/>
                <a:cs typeface="Times New Roman" panose="02020603050405020304" pitchFamily="18" charset="0"/>
              </a:rPr>
              <a:t>ОК </a:t>
            </a:r>
            <a:r>
              <a:rPr lang="ru-RU" sz="1400" dirty="0">
                <a:latin typeface="Times New Roman" panose="02020603050405020304" pitchFamily="18" charset="0"/>
                <a:cs typeface="Times New Roman" panose="02020603050405020304" pitchFamily="18" charset="0"/>
              </a:rPr>
              <a:t>11. Быть готовым брать на себя нравственные обязательства по отношению к природе, обществу, человеку</a:t>
            </a:r>
            <a:r>
              <a:rPr lang="ru-RU" sz="1400" dirty="0" smtClean="0">
                <a:latin typeface="Times New Roman" panose="02020603050405020304" pitchFamily="18" charset="0"/>
                <a:cs typeface="Times New Roman" panose="02020603050405020304" pitchFamily="18" charset="0"/>
              </a:rPr>
              <a:t>.</a:t>
            </a:r>
            <a:r>
              <a:rPr lang="ru-RU" sz="1400" dirty="0">
                <a:latin typeface="Times New Roman" panose="02020603050405020304" pitchFamily="18" charset="0"/>
                <a:cs typeface="Times New Roman" panose="02020603050405020304" pitchFamily="18" charset="0"/>
              </a:rPr>
              <a:t> </a:t>
            </a:r>
          </a:p>
          <a:p>
            <a:pPr marL="0" indent="0">
              <a:buNone/>
            </a:pPr>
            <a:r>
              <a:rPr lang="ru-RU" sz="1400" dirty="0">
                <a:latin typeface="Times New Roman" panose="02020603050405020304" pitchFamily="18" charset="0"/>
                <a:cs typeface="Times New Roman" panose="02020603050405020304" pitchFamily="18" charset="0"/>
              </a:rPr>
              <a:t>Фельдшер должен обладать </a:t>
            </a:r>
            <a:r>
              <a:rPr lang="ru-RU" sz="1400" b="1" dirty="0">
                <a:latin typeface="Times New Roman" panose="02020603050405020304" pitchFamily="18" charset="0"/>
                <a:cs typeface="Times New Roman" panose="02020603050405020304" pitchFamily="18" charset="0"/>
              </a:rPr>
              <a:t>профессиональными компетенциями</a:t>
            </a:r>
            <a:r>
              <a:rPr lang="ru-RU" sz="1400" dirty="0">
                <a:latin typeface="Times New Roman" panose="02020603050405020304" pitchFamily="18" charset="0"/>
                <a:cs typeface="Times New Roman" panose="02020603050405020304" pitchFamily="18" charset="0"/>
              </a:rPr>
              <a:t>, соответствующими видам деятельности:</a:t>
            </a:r>
          </a:p>
          <a:p>
            <a:r>
              <a:rPr lang="ru-RU" sz="1400" dirty="0">
                <a:latin typeface="Times New Roman" panose="02020603050405020304" pitchFamily="18" charset="0"/>
                <a:cs typeface="Times New Roman" panose="02020603050405020304" pitchFamily="18" charset="0"/>
              </a:rPr>
              <a:t>ПК 2.2. Определять тактику ведения пациента.</a:t>
            </a:r>
          </a:p>
          <a:p>
            <a:r>
              <a:rPr lang="ru-RU" sz="1400" dirty="0">
                <a:latin typeface="Times New Roman" panose="02020603050405020304" pitchFamily="18" charset="0"/>
                <a:cs typeface="Times New Roman" panose="02020603050405020304" pitchFamily="18" charset="0"/>
              </a:rPr>
              <a:t>ПК 2.3. Выполнять лечебные вмешательства.</a:t>
            </a:r>
          </a:p>
          <a:p>
            <a:pPr marL="0" indent="0">
              <a:buNone/>
            </a:pPr>
            <a:endParaRPr lang="ru-RU" sz="12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20688"/>
            <a:ext cx="8229600" cy="5505475"/>
          </a:xfrm>
        </p:spPr>
        <p:txBody>
          <a:bodyPr/>
          <a:lstStyle/>
          <a:p>
            <a:pPr marL="0" indent="0">
              <a:buNone/>
            </a:pPr>
            <a:r>
              <a:rPr lang="ru-RU" sz="2000" dirty="0">
                <a:latin typeface="Times New Roman" panose="02020603050405020304" pitchFamily="18" charset="0"/>
                <a:cs typeface="Times New Roman" panose="02020603050405020304" pitchFamily="18" charset="0"/>
              </a:rPr>
              <a:t>В результате освоения </a:t>
            </a:r>
            <a:r>
              <a:rPr lang="ru-RU" sz="2000" dirty="0" smtClean="0">
                <a:latin typeface="Times New Roman" panose="02020603050405020304" pitchFamily="18" charset="0"/>
                <a:cs typeface="Times New Roman" panose="02020603050405020304" pitchFamily="18" charset="0"/>
              </a:rPr>
              <a:t>темы </a:t>
            </a:r>
            <a:r>
              <a:rPr lang="ru-RU" sz="2000" dirty="0">
                <a:latin typeface="Times New Roman" panose="02020603050405020304" pitchFamily="18" charset="0"/>
                <a:cs typeface="Times New Roman" panose="02020603050405020304" pitchFamily="18" charset="0"/>
              </a:rPr>
              <a:t>обучающийся должен </a:t>
            </a:r>
            <a:r>
              <a:rPr lang="ru-RU" sz="2000" b="1" dirty="0">
                <a:latin typeface="Times New Roman" panose="02020603050405020304" pitchFamily="18" charset="0"/>
                <a:cs typeface="Times New Roman" panose="02020603050405020304" pitchFamily="18" charset="0"/>
              </a:rPr>
              <a:t>уметь</a:t>
            </a:r>
            <a:r>
              <a:rPr lang="ru-RU" sz="2000" dirty="0">
                <a:latin typeface="Times New Roman" panose="02020603050405020304" pitchFamily="18" charset="0"/>
                <a:cs typeface="Times New Roman" panose="02020603050405020304" pitchFamily="18" charset="0"/>
              </a:rPr>
              <a:t>:</a:t>
            </a:r>
          </a:p>
          <a:p>
            <a:pPr lvl="0"/>
            <a:r>
              <a:rPr lang="ru-RU" sz="2000" dirty="0">
                <a:latin typeface="Times New Roman" panose="02020603050405020304" pitchFamily="18" charset="0"/>
                <a:cs typeface="Times New Roman" panose="02020603050405020304" pitchFamily="18" charset="0"/>
              </a:rPr>
              <a:t>проводить опрос и вести учет пациентов с наследственной патологией;</a:t>
            </a:r>
          </a:p>
          <a:p>
            <a:pPr lvl="0"/>
            <a:r>
              <a:rPr lang="ru-RU" sz="2000" dirty="0">
                <a:latin typeface="Times New Roman" panose="02020603050405020304" pitchFamily="18" charset="0"/>
                <a:cs typeface="Times New Roman" panose="02020603050405020304" pitchFamily="18" charset="0"/>
              </a:rPr>
              <a:t>проводить беседы по планированию семьи с учетом имеющейся наследственной </a:t>
            </a:r>
            <a:r>
              <a:rPr lang="ru-RU" sz="2000" dirty="0" smtClean="0">
                <a:latin typeface="Times New Roman" panose="02020603050405020304" pitchFamily="18" charset="0"/>
                <a:cs typeface="Times New Roman" panose="02020603050405020304" pitchFamily="18" charset="0"/>
              </a:rPr>
              <a:t>патологией.</a:t>
            </a:r>
          </a:p>
          <a:p>
            <a:pPr marL="0" lvl="0" indent="0">
              <a:buNone/>
            </a:pPr>
            <a:endParaRPr lang="ru-RU" sz="2000" dirty="0">
              <a:latin typeface="Times New Roman" panose="02020603050405020304" pitchFamily="18" charset="0"/>
              <a:cs typeface="Times New Roman" panose="02020603050405020304" pitchFamily="18" charset="0"/>
            </a:endParaRPr>
          </a:p>
          <a:p>
            <a:pPr marL="0" indent="0">
              <a:buNone/>
            </a:pPr>
            <a:r>
              <a:rPr lang="ru-RU" sz="2000" dirty="0">
                <a:latin typeface="Times New Roman" panose="02020603050405020304" pitchFamily="18" charset="0"/>
                <a:cs typeface="Times New Roman" panose="02020603050405020304" pitchFamily="18" charset="0"/>
              </a:rPr>
              <a:t>В результате освоения </a:t>
            </a:r>
            <a:r>
              <a:rPr lang="ru-RU" sz="2000" dirty="0" smtClean="0">
                <a:latin typeface="Times New Roman" panose="02020603050405020304" pitchFamily="18" charset="0"/>
                <a:cs typeface="Times New Roman" panose="02020603050405020304" pitchFamily="18" charset="0"/>
              </a:rPr>
              <a:t>темы </a:t>
            </a:r>
            <a:r>
              <a:rPr lang="ru-RU" sz="2000" dirty="0">
                <a:latin typeface="Times New Roman" panose="02020603050405020304" pitchFamily="18" charset="0"/>
                <a:cs typeface="Times New Roman" panose="02020603050405020304" pitchFamily="18" charset="0"/>
              </a:rPr>
              <a:t>обучающийся должен </a:t>
            </a:r>
            <a:r>
              <a:rPr lang="ru-RU" sz="2000" b="1" dirty="0">
                <a:latin typeface="Times New Roman" panose="02020603050405020304" pitchFamily="18" charset="0"/>
                <a:cs typeface="Times New Roman" panose="02020603050405020304" pitchFamily="18" charset="0"/>
              </a:rPr>
              <a:t>знать</a:t>
            </a:r>
            <a:r>
              <a:rPr lang="ru-RU" sz="2000" dirty="0">
                <a:latin typeface="Times New Roman" panose="02020603050405020304" pitchFamily="18" charset="0"/>
                <a:cs typeface="Times New Roman" panose="02020603050405020304" pitchFamily="18" charset="0"/>
              </a:rPr>
              <a:t>:</a:t>
            </a:r>
          </a:p>
          <a:p>
            <a:pPr lvl="0"/>
            <a:r>
              <a:rPr lang="ru-RU" sz="2000" dirty="0" smtClean="0">
                <a:latin typeface="Times New Roman" panose="02020603050405020304" pitchFamily="18" charset="0"/>
                <a:cs typeface="Times New Roman" panose="02020603050405020304" pitchFamily="18" charset="0"/>
              </a:rPr>
              <a:t>закономерности </a:t>
            </a:r>
            <a:r>
              <a:rPr lang="ru-RU" sz="2000" dirty="0">
                <a:latin typeface="Times New Roman" panose="02020603050405020304" pitchFamily="18" charset="0"/>
                <a:cs typeface="Times New Roman" panose="02020603050405020304" pitchFamily="18" charset="0"/>
              </a:rPr>
              <a:t>наследования признаков, виды взаимодействия генов;</a:t>
            </a:r>
          </a:p>
          <a:p>
            <a:pPr lvl="0"/>
            <a:r>
              <a:rPr lang="ru-RU" sz="2000" dirty="0">
                <a:latin typeface="Times New Roman" panose="02020603050405020304" pitchFamily="18" charset="0"/>
                <a:cs typeface="Times New Roman" panose="02020603050405020304" pitchFamily="18" charset="0"/>
              </a:rPr>
              <a:t>методы изучения наследственности и изменчивости человека в норме и патологии;</a:t>
            </a:r>
          </a:p>
          <a:p>
            <a:pPr lvl="0"/>
            <a:r>
              <a:rPr lang="ru-RU" sz="2000" dirty="0" smtClean="0">
                <a:latin typeface="Times New Roman" panose="02020603050405020304" pitchFamily="18" charset="0"/>
                <a:cs typeface="Times New Roman" panose="02020603050405020304" pitchFamily="18" charset="0"/>
              </a:rPr>
              <a:t>цели</a:t>
            </a:r>
            <a:r>
              <a:rPr lang="ru-RU" sz="2000" dirty="0">
                <a:latin typeface="Times New Roman" panose="02020603050405020304" pitchFamily="18" charset="0"/>
                <a:cs typeface="Times New Roman" panose="02020603050405020304" pitchFamily="18" charset="0"/>
              </a:rPr>
              <a:t>, задачи, методы и показания к </a:t>
            </a:r>
            <a:r>
              <a:rPr lang="ru-RU" sz="2000" dirty="0" err="1">
                <a:latin typeface="Times New Roman" panose="02020603050405020304" pitchFamily="18" charset="0"/>
                <a:cs typeface="Times New Roman" panose="02020603050405020304" pitchFamily="18" charset="0"/>
              </a:rPr>
              <a:t>медико</a:t>
            </a:r>
            <a:r>
              <a:rPr lang="ru-RU" sz="2000" dirty="0">
                <a:latin typeface="Times New Roman" panose="02020603050405020304" pitchFamily="18" charset="0"/>
                <a:cs typeface="Times New Roman" panose="02020603050405020304" pitchFamily="18" charset="0"/>
              </a:rPr>
              <a:t>–генетическому консультированию.</a:t>
            </a:r>
          </a:p>
          <a:p>
            <a:endParaRPr lang="ru-RU"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88640"/>
            <a:ext cx="8229600" cy="936104"/>
          </a:xfrm>
        </p:spPr>
        <p:txBody>
          <a:bodyPr/>
          <a:lstStyle/>
          <a:p>
            <a:pPr eaLnBrk="1" hangingPunct="1">
              <a:defRPr/>
            </a:pPr>
            <a:r>
              <a:rPr lang="ru-RU" sz="3600" b="1" dirty="0" smtClean="0">
                <a:solidFill>
                  <a:schemeClr val="accent1">
                    <a:lumMod val="50000"/>
                  </a:schemeClr>
                </a:solidFill>
                <a:latin typeface="Times New Roman" pitchFamily="18" charset="0"/>
                <a:cs typeface="Times New Roman" pitchFamily="18" charset="0"/>
              </a:rPr>
              <a:t>План изучения темы</a:t>
            </a:r>
          </a:p>
        </p:txBody>
      </p:sp>
      <p:sp>
        <p:nvSpPr>
          <p:cNvPr id="3" name="Содержимое 2"/>
          <p:cNvSpPr>
            <a:spLocks noGrp="1"/>
          </p:cNvSpPr>
          <p:nvPr>
            <p:ph idx="1"/>
          </p:nvPr>
        </p:nvSpPr>
        <p:spPr>
          <a:xfrm>
            <a:off x="467544" y="1484784"/>
            <a:ext cx="8229600" cy="5184576"/>
          </a:xfrm>
        </p:spPr>
        <p:txBody>
          <a:bodyPr/>
          <a:lstStyle/>
          <a:p>
            <a:pPr marL="457200" lvl="0" indent="-457200">
              <a:buFont typeface="+mj-lt"/>
              <a:buAutoNum type="arabicPeriod"/>
            </a:pPr>
            <a:r>
              <a:rPr lang="ru-RU" sz="2400" dirty="0" smtClean="0">
                <a:latin typeface="Times New Roman" panose="02020603050405020304" pitchFamily="18" charset="0"/>
                <a:cs typeface="Times New Roman" panose="02020603050405020304" pitchFamily="18" charset="0"/>
                <a:hlinkClick r:id="rId2" action="ppaction://hlinksldjump"/>
              </a:rPr>
              <a:t>Понятие профилактики наследственной патологии. Уровни профилактики наследственной патологии.</a:t>
            </a:r>
            <a:endParaRPr lang="ru-RU" sz="2400" dirty="0" smtClean="0">
              <a:latin typeface="Times New Roman" panose="02020603050405020304" pitchFamily="18" charset="0"/>
              <a:cs typeface="Times New Roman" panose="02020603050405020304" pitchFamily="18" charset="0"/>
            </a:endParaRPr>
          </a:p>
          <a:p>
            <a:pPr marL="457200" lvl="0" indent="-457200">
              <a:buFont typeface="+mj-lt"/>
              <a:buAutoNum type="arabicPeriod"/>
            </a:pPr>
            <a:r>
              <a:rPr lang="ru-RU" sz="2400" dirty="0" smtClean="0">
                <a:latin typeface="Times New Roman" panose="02020603050405020304" pitchFamily="18" charset="0"/>
                <a:cs typeface="Times New Roman" panose="02020603050405020304" pitchFamily="18" charset="0"/>
                <a:hlinkClick r:id="rId3" action="ppaction://hlinksldjump"/>
              </a:rPr>
              <a:t>Цели </a:t>
            </a:r>
            <a:r>
              <a:rPr lang="ru-RU" sz="2400" dirty="0">
                <a:latin typeface="Times New Roman" panose="02020603050405020304" pitchFamily="18" charset="0"/>
                <a:cs typeface="Times New Roman" panose="02020603050405020304" pitchFamily="18" charset="0"/>
                <a:hlinkClick r:id="rId3" action="ppaction://hlinksldjump"/>
              </a:rPr>
              <a:t>и задачи медико-генетического консультирования.</a:t>
            </a:r>
            <a:endParaRPr lang="ru-RU" sz="2400" dirty="0">
              <a:latin typeface="Times New Roman" panose="02020603050405020304" pitchFamily="18" charset="0"/>
              <a:cs typeface="Times New Roman" panose="02020603050405020304" pitchFamily="18" charset="0"/>
            </a:endParaRPr>
          </a:p>
          <a:p>
            <a:pPr marL="457200" lvl="0" indent="-457200">
              <a:buFont typeface="+mj-lt"/>
              <a:buAutoNum type="arabicPeriod"/>
            </a:pPr>
            <a:r>
              <a:rPr lang="ru-RU" sz="2400" dirty="0">
                <a:latin typeface="Times New Roman" panose="02020603050405020304" pitchFamily="18" charset="0"/>
                <a:cs typeface="Times New Roman" panose="02020603050405020304" pitchFamily="18" charset="0"/>
                <a:hlinkClick r:id="rId4" action="ppaction://hlinksldjump"/>
              </a:rPr>
              <a:t>Этапы консультирования.</a:t>
            </a:r>
            <a:endParaRPr lang="ru-RU" sz="2400" dirty="0">
              <a:latin typeface="Times New Roman" panose="02020603050405020304" pitchFamily="18" charset="0"/>
              <a:cs typeface="Times New Roman" panose="02020603050405020304" pitchFamily="18" charset="0"/>
            </a:endParaRPr>
          </a:p>
          <a:p>
            <a:pPr marL="457200" lvl="0" indent="-457200">
              <a:buFont typeface="+mj-lt"/>
              <a:buAutoNum type="arabicPeriod"/>
            </a:pPr>
            <a:r>
              <a:rPr lang="ru-RU" sz="2400" dirty="0" smtClean="0">
                <a:latin typeface="Times New Roman" panose="02020603050405020304" pitchFamily="18" charset="0"/>
                <a:cs typeface="Times New Roman" panose="02020603050405020304" pitchFamily="18" charset="0"/>
                <a:hlinkClick r:id="rId5" action="ppaction://hlinksldjump"/>
              </a:rPr>
              <a:t>Направления </a:t>
            </a:r>
            <a:r>
              <a:rPr lang="ru-RU" sz="2400" dirty="0">
                <a:latin typeface="Times New Roman" panose="02020603050405020304" pitchFamily="18" charset="0"/>
                <a:cs typeface="Times New Roman" panose="02020603050405020304" pitchFamily="18" charset="0"/>
                <a:hlinkClick r:id="rId5" action="ppaction://hlinksldjump"/>
              </a:rPr>
              <a:t>профилактики наследственной патологии.</a:t>
            </a:r>
            <a:endParaRPr lang="ru-RU" sz="2400" dirty="0">
              <a:latin typeface="Times New Roman" panose="02020603050405020304" pitchFamily="18" charset="0"/>
              <a:cs typeface="Times New Roman" panose="02020603050405020304" pitchFamily="18" charset="0"/>
            </a:endParaRPr>
          </a:p>
          <a:p>
            <a:pPr marL="457200" lvl="0" indent="-457200">
              <a:buFont typeface="+mj-lt"/>
              <a:buAutoNum type="arabicPeriod"/>
            </a:pPr>
            <a:r>
              <a:rPr lang="ru-RU" sz="2400" dirty="0">
                <a:latin typeface="Times New Roman" panose="02020603050405020304" pitchFamily="18" charset="0"/>
                <a:cs typeface="Times New Roman" panose="02020603050405020304" pitchFamily="18" charset="0"/>
                <a:hlinkClick r:id="rId6" action="ppaction://hlinksldjump"/>
              </a:rPr>
              <a:t>Показания к медико-генетическому консультированию</a:t>
            </a:r>
            <a:r>
              <a:rPr lang="ru-RU" sz="2400" dirty="0" smtClean="0">
                <a:latin typeface="Times New Roman" panose="02020603050405020304" pitchFamily="18" charset="0"/>
                <a:cs typeface="Times New Roman" panose="02020603050405020304" pitchFamily="18" charset="0"/>
                <a:hlinkClick r:id="rId6" action="ppaction://hlinksldjump"/>
              </a:rPr>
              <a:t>.</a:t>
            </a:r>
            <a:endParaRPr lang="ru-RU" sz="2400" dirty="0" smtClean="0">
              <a:latin typeface="Times New Roman" panose="02020603050405020304" pitchFamily="18" charset="0"/>
              <a:cs typeface="Times New Roman" panose="02020603050405020304" pitchFamily="18" charset="0"/>
            </a:endParaRPr>
          </a:p>
          <a:p>
            <a:pPr marL="457200" lvl="0" indent="-457200">
              <a:buFont typeface="+mj-lt"/>
              <a:buAutoNum type="arabicPeriod"/>
            </a:pPr>
            <a:r>
              <a:rPr lang="ru-RU" sz="2400" dirty="0">
                <a:latin typeface="Times New Roman" panose="02020603050405020304" pitchFamily="18" charset="0"/>
                <a:cs typeface="Times New Roman" panose="02020603050405020304" pitchFamily="18" charset="0"/>
                <a:hlinkClick r:id="rId7" action="ppaction://hlinksldjump"/>
              </a:rPr>
              <a:t>Современные методы </a:t>
            </a:r>
            <a:r>
              <a:rPr lang="ru-RU" sz="2400" dirty="0" err="1">
                <a:latin typeface="Times New Roman" panose="02020603050405020304" pitchFamily="18" charset="0"/>
                <a:cs typeface="Times New Roman" panose="02020603050405020304" pitchFamily="18" charset="0"/>
                <a:hlinkClick r:id="rId7" action="ppaction://hlinksldjump"/>
              </a:rPr>
              <a:t>пренатальной</a:t>
            </a:r>
            <a:r>
              <a:rPr lang="ru-RU" sz="2400" dirty="0">
                <a:latin typeface="Times New Roman" panose="02020603050405020304" pitchFamily="18" charset="0"/>
                <a:cs typeface="Times New Roman" panose="02020603050405020304" pitchFamily="18" charset="0"/>
                <a:hlinkClick r:id="rId7" action="ppaction://hlinksldjump"/>
              </a:rPr>
              <a:t> диагностики наследственных болезней.</a:t>
            </a:r>
            <a:endParaRPr lang="ru-RU" sz="2400" dirty="0">
              <a:latin typeface="Times New Roman" panose="02020603050405020304" pitchFamily="18" charset="0"/>
              <a:cs typeface="Times New Roman" panose="02020603050405020304" pitchFamily="18" charset="0"/>
            </a:endParaRPr>
          </a:p>
          <a:p>
            <a:pPr marL="457200" lvl="0" indent="-457200">
              <a:buFont typeface="+mj-lt"/>
              <a:buAutoNum type="arabicPeriod"/>
            </a:pPr>
            <a:r>
              <a:rPr lang="ru-RU" sz="2400" dirty="0">
                <a:latin typeface="Times New Roman" panose="02020603050405020304" pitchFamily="18" charset="0"/>
                <a:cs typeface="Times New Roman" panose="02020603050405020304" pitchFamily="18" charset="0"/>
                <a:hlinkClick r:id="rId8" action="ppaction://hlinksldjump"/>
              </a:rPr>
              <a:t>Неонатальный скрининг наследственных болезней обмена. </a:t>
            </a:r>
            <a:endParaRPr lang="ru-RU" sz="2400" dirty="0">
              <a:latin typeface="Times New Roman" panose="02020603050405020304" pitchFamily="18" charset="0"/>
              <a:cs typeface="Times New Roman" panose="02020603050405020304" pitchFamily="18" charset="0"/>
            </a:endParaRPr>
          </a:p>
          <a:p>
            <a:pPr marL="0" indent="0" eaLnBrk="1" hangingPunct="1">
              <a:buNone/>
              <a:defRPr/>
            </a:pPr>
            <a:endParaRPr lang="ru-RU" dirty="0" smtClean="0">
              <a:solidFill>
                <a:schemeClr val="accent6">
                  <a:lumMod val="75000"/>
                </a:schemeClr>
              </a:solidFill>
              <a:latin typeface="Times New Roman" pitchFamily="18" charset="0"/>
              <a:cs typeface="Times New Roman" pitchFamily="18" charset="0"/>
            </a:endParaRPr>
          </a:p>
          <a:p>
            <a:pPr marL="514350" indent="-514350" eaLnBrk="1" hangingPunct="1">
              <a:buFontTx/>
              <a:buAutoNum type="arabicPeriod"/>
              <a:defRPr/>
            </a:pPr>
            <a:endParaRPr lang="ru-RU" dirty="0" smtClean="0">
              <a:solidFill>
                <a:schemeClr val="accent6">
                  <a:lumMod val="7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20688"/>
            <a:ext cx="8229600" cy="5505475"/>
          </a:xfrm>
        </p:spPr>
        <p:txBody>
          <a:bodyPr/>
          <a:lstStyle/>
          <a:p>
            <a:pPr marL="0" indent="0">
              <a:buNone/>
            </a:pPr>
            <a:r>
              <a:rPr lang="ru-RU" sz="2000" b="1" dirty="0">
                <a:solidFill>
                  <a:schemeClr val="accent6">
                    <a:lumMod val="50000"/>
                  </a:schemeClr>
                </a:solidFill>
                <a:latin typeface="Times New Roman" panose="02020603050405020304" pitchFamily="18" charset="0"/>
                <a:cs typeface="Times New Roman" panose="02020603050405020304" pitchFamily="18" charset="0"/>
              </a:rPr>
              <a:t>Профилактика</a:t>
            </a:r>
            <a:r>
              <a:rPr lang="ru-RU" sz="2000" dirty="0">
                <a:solidFill>
                  <a:schemeClr val="accent6">
                    <a:lumMod val="50000"/>
                  </a:schemeClr>
                </a:solidFill>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 это комплекс мероприятий, направленных на предупреждение возникновения и развития наследственных и врожденных болезней. </a:t>
            </a:r>
            <a:endParaRPr lang="ru-RU" sz="2000" dirty="0" smtClean="0">
              <a:latin typeface="Times New Roman" panose="02020603050405020304" pitchFamily="18" charset="0"/>
              <a:cs typeface="Times New Roman" panose="02020603050405020304" pitchFamily="18" charset="0"/>
            </a:endParaRPr>
          </a:p>
          <a:p>
            <a:pPr lvl="0"/>
            <a:r>
              <a:rPr lang="ru-RU" sz="1800" i="1" dirty="0">
                <a:latin typeface="Times New Roman" panose="02020603050405020304" pitchFamily="18" charset="0"/>
                <a:cs typeface="Times New Roman" panose="02020603050405020304" pitchFamily="18" charset="0"/>
              </a:rPr>
              <a:t>Первичная профилактика </a:t>
            </a:r>
            <a:r>
              <a:rPr lang="ru-RU" sz="1800" dirty="0">
                <a:latin typeface="Times New Roman" panose="02020603050405020304" pitchFamily="18" charset="0"/>
                <a:cs typeface="Times New Roman" panose="02020603050405020304" pitchFamily="18" charset="0"/>
              </a:rPr>
              <a:t>генетического груза включает планирование деторождения и улучшение среды обитания человека с учетом репродуктивного возраста матери, который для женщин находится в пределах 21-35 лет; высокий риск наследственной патологии; гетерозиготное носительство; меры по улучшению окружающей среды человека; контроль содержания в ней мутагенных и тератогенных факторов.</a:t>
            </a:r>
          </a:p>
          <a:p>
            <a:pPr lvl="0"/>
            <a:r>
              <a:rPr lang="ru-RU" sz="1800" i="1" dirty="0">
                <a:latin typeface="Times New Roman" panose="02020603050405020304" pitchFamily="18" charset="0"/>
                <a:cs typeface="Times New Roman" panose="02020603050405020304" pitchFamily="18" charset="0"/>
              </a:rPr>
              <a:t>Вторичная профилактика</a:t>
            </a:r>
            <a:r>
              <a:rPr lang="ru-RU" sz="1800" dirty="0">
                <a:latin typeface="Times New Roman" panose="02020603050405020304" pitchFamily="18" charset="0"/>
                <a:cs typeface="Times New Roman" panose="02020603050405020304" pitchFamily="18" charset="0"/>
              </a:rPr>
              <a:t>. При высокой вероятности заболевания у плода или подтверждения диагноза </a:t>
            </a:r>
            <a:r>
              <a:rPr lang="ru-RU" sz="1800" dirty="0" smtClean="0">
                <a:latin typeface="Times New Roman" panose="02020603050405020304" pitchFamily="18" charset="0"/>
                <a:cs typeface="Times New Roman" panose="02020603050405020304" pitchFamily="18" charset="0"/>
              </a:rPr>
              <a:t>возможна необходимость прерывания </a:t>
            </a:r>
            <a:r>
              <a:rPr lang="ru-RU" sz="1800" dirty="0">
                <a:latin typeface="Times New Roman" panose="02020603050405020304" pitchFamily="18" charset="0"/>
                <a:cs typeface="Times New Roman" panose="02020603050405020304" pitchFamily="18" charset="0"/>
              </a:rPr>
              <a:t>беременности. Прерывание может происходить только с согласия женщины в установленные сроки.</a:t>
            </a:r>
          </a:p>
          <a:p>
            <a:pPr lvl="0"/>
            <a:r>
              <a:rPr lang="ru-RU" sz="1800" i="1" dirty="0">
                <a:latin typeface="Times New Roman" panose="02020603050405020304" pitchFamily="18" charset="0"/>
                <a:cs typeface="Times New Roman" panose="02020603050405020304" pitchFamily="18" charset="0"/>
              </a:rPr>
              <a:t>Третичная профилактика </a:t>
            </a:r>
            <a:r>
              <a:rPr lang="ru-RU" sz="1800" dirty="0">
                <a:latin typeface="Times New Roman" panose="02020603050405020304" pitchFamily="18" charset="0"/>
                <a:cs typeface="Times New Roman" panose="02020603050405020304" pitchFamily="18" charset="0"/>
              </a:rPr>
              <a:t>связана с возможностями коррекции фенотипического проявления патологического гена; проведение лечебных мероприятий до рождения ребенка или сразу после рождения, когда становится известен характер нарушений. Эту норму профилактики можно назвать </a:t>
            </a:r>
            <a:r>
              <a:rPr lang="ru-RU" sz="1800" dirty="0" err="1">
                <a:latin typeface="Times New Roman" panose="02020603050405020304" pitchFamily="18" charset="0"/>
                <a:cs typeface="Times New Roman" panose="02020603050405020304" pitchFamily="18" charset="0"/>
              </a:rPr>
              <a:t>нормокопированием</a:t>
            </a:r>
            <a:r>
              <a:rPr lang="ru-RU" sz="1800" dirty="0">
                <a:latin typeface="Times New Roman" panose="02020603050405020304" pitchFamily="18" charset="0"/>
                <a:cs typeface="Times New Roman" panose="02020603050405020304" pitchFamily="18" charset="0"/>
              </a:rPr>
              <a:t>, т.е. развитие здорового ребенка с патологическим генотипом.  </a:t>
            </a:r>
          </a:p>
          <a:p>
            <a:pPr marL="0" indent="0">
              <a:buNone/>
            </a:pP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82588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dirty="0" smtClean="0">
                <a:solidFill>
                  <a:schemeClr val="accent6">
                    <a:lumMod val="50000"/>
                  </a:schemeClr>
                </a:solidFill>
                <a:latin typeface="Times New Roman" panose="02020603050405020304" pitchFamily="18" charset="0"/>
                <a:cs typeface="Times New Roman" panose="02020603050405020304" pitchFamily="18" charset="0"/>
              </a:rPr>
              <a:t>Медико-генетическое консультирование</a:t>
            </a:r>
            <a:endParaRPr lang="ru-RU" sz="3600"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57200" y="1417638"/>
            <a:ext cx="8229600" cy="4708525"/>
          </a:xfrm>
        </p:spPr>
        <p:txBody>
          <a:bodyPr/>
          <a:lstStyle/>
          <a:p>
            <a:pPr marL="0" indent="0">
              <a:buNone/>
            </a:pPr>
            <a:r>
              <a:rPr lang="ru-RU" sz="2000" b="1" dirty="0">
                <a:solidFill>
                  <a:schemeClr val="accent6">
                    <a:lumMod val="50000"/>
                  </a:schemeClr>
                </a:solidFill>
                <a:latin typeface="Times New Roman" panose="02020603050405020304" pitchFamily="18" charset="0"/>
                <a:cs typeface="Times New Roman" panose="02020603050405020304" pitchFamily="18" charset="0"/>
              </a:rPr>
              <a:t>Медико-генетическое консультирование </a:t>
            </a:r>
            <a:r>
              <a:rPr lang="ru-RU" sz="2000" dirty="0">
                <a:latin typeface="Times New Roman" panose="02020603050405020304" pitchFamily="18" charset="0"/>
                <a:cs typeface="Times New Roman" panose="02020603050405020304" pitchFamily="18" charset="0"/>
              </a:rPr>
              <a:t>– это специализированный вид медицинской помощи, направленный на профилактику наследственной патологии. Ее </a:t>
            </a:r>
            <a:r>
              <a:rPr lang="ru-RU" sz="2000" b="1" dirty="0">
                <a:solidFill>
                  <a:schemeClr val="accent6">
                    <a:lumMod val="50000"/>
                  </a:schemeClr>
                </a:solidFill>
                <a:latin typeface="Times New Roman" panose="02020603050405020304" pitchFamily="18" charset="0"/>
                <a:cs typeface="Times New Roman" panose="02020603050405020304" pitchFamily="18" charset="0"/>
              </a:rPr>
              <a:t>целью</a:t>
            </a:r>
            <a:r>
              <a:rPr lang="ru-RU" sz="2000" dirty="0">
                <a:latin typeface="Times New Roman" panose="02020603050405020304" pitchFamily="18" charset="0"/>
                <a:cs typeface="Times New Roman" panose="02020603050405020304" pitchFamily="18" charset="0"/>
              </a:rPr>
              <a:t> является определение вероятности рождения ребенка с наследственным заболеванием и объяснение этой ситуации консультирующимся, помощь семье в принятии решения. </a:t>
            </a:r>
            <a:endParaRPr lang="ru-RU" sz="2000" dirty="0" smtClean="0">
              <a:latin typeface="Times New Roman" panose="02020603050405020304" pitchFamily="18" charset="0"/>
              <a:cs typeface="Times New Roman" panose="02020603050405020304" pitchFamily="18" charset="0"/>
            </a:endParaRPr>
          </a:p>
          <a:p>
            <a:pPr marL="0" indent="0">
              <a:buNone/>
            </a:pPr>
            <a:endParaRPr lang="ru-RU" sz="2000" dirty="0">
              <a:latin typeface="Times New Roman" panose="02020603050405020304" pitchFamily="18" charset="0"/>
              <a:cs typeface="Times New Roman" panose="02020603050405020304" pitchFamily="18" charset="0"/>
            </a:endParaRPr>
          </a:p>
          <a:p>
            <a:pPr marL="0" indent="0">
              <a:buNone/>
            </a:pPr>
            <a:r>
              <a:rPr lang="ru-RU" sz="2000" b="1" dirty="0" smtClean="0">
                <a:solidFill>
                  <a:schemeClr val="accent6">
                    <a:lumMod val="50000"/>
                  </a:schemeClr>
                </a:solidFill>
                <a:latin typeface="Times New Roman" panose="02020603050405020304" pitchFamily="18" charset="0"/>
                <a:cs typeface="Times New Roman" panose="02020603050405020304" pitchFamily="18" charset="0"/>
              </a:rPr>
              <a:t>Задачи МГК:</a:t>
            </a:r>
          </a:p>
          <a:p>
            <a:pPr lvl="0"/>
            <a:r>
              <a:rPr lang="ru-RU" sz="2000" dirty="0">
                <a:latin typeface="Times New Roman" panose="02020603050405020304" pitchFamily="18" charset="0"/>
                <a:cs typeface="Times New Roman" panose="02020603050405020304" pitchFamily="18" charset="0"/>
              </a:rPr>
              <a:t>Установление точного диагноза наследственной патологии.</a:t>
            </a:r>
          </a:p>
          <a:p>
            <a:pPr lvl="0"/>
            <a:r>
              <a:rPr lang="ru-RU" sz="2000" dirty="0">
                <a:latin typeface="Times New Roman" panose="02020603050405020304" pitchFamily="18" charset="0"/>
                <a:cs typeface="Times New Roman" panose="02020603050405020304" pitchFamily="18" charset="0"/>
              </a:rPr>
              <a:t>Определение типа наследования заболевания.</a:t>
            </a:r>
          </a:p>
          <a:p>
            <a:pPr lvl="0"/>
            <a:r>
              <a:rPr lang="ru-RU" sz="2000" dirty="0">
                <a:latin typeface="Times New Roman" panose="02020603050405020304" pitchFamily="18" charset="0"/>
                <a:cs typeface="Times New Roman" panose="02020603050405020304" pitchFamily="18" charset="0"/>
              </a:rPr>
              <a:t>Оценка величины риска рождения больного ребенка и оказание помощи в принятии решения.</a:t>
            </a:r>
          </a:p>
          <a:p>
            <a:pPr lvl="0"/>
            <a:r>
              <a:rPr lang="ru-RU" sz="2000" dirty="0">
                <a:latin typeface="Times New Roman" panose="02020603050405020304" pitchFamily="18" charset="0"/>
                <a:cs typeface="Times New Roman" panose="02020603050405020304" pitchFamily="18" charset="0"/>
              </a:rPr>
              <a:t>Определение способа профилактики.</a:t>
            </a:r>
          </a:p>
          <a:p>
            <a:pPr lvl="0"/>
            <a:r>
              <a:rPr lang="ru-RU" sz="2000" dirty="0">
                <a:latin typeface="Times New Roman" panose="02020603050405020304" pitchFamily="18" charset="0"/>
                <a:cs typeface="Times New Roman" panose="02020603050405020304" pitchFamily="18" charset="0"/>
              </a:rPr>
              <a:t>Направление пациентов в специализированные медицинские учреждения для лечения и реабилитации.</a:t>
            </a:r>
          </a:p>
          <a:p>
            <a:endParaRPr lang="ru-RU" dirty="0"/>
          </a:p>
        </p:txBody>
      </p:sp>
    </p:spTree>
    <p:extLst>
      <p:ext uri="{BB962C8B-B14F-4D97-AF65-F5344CB8AC3E}">
        <p14:creationId xmlns:p14="http://schemas.microsoft.com/office/powerpoint/2010/main" val="27779115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763688" y="3501008"/>
            <a:ext cx="5832475" cy="2248665"/>
          </a:xfrm>
        </p:spPr>
      </p:pic>
      <p:sp>
        <p:nvSpPr>
          <p:cNvPr id="7" name="TextBox 6"/>
          <p:cNvSpPr txBox="1"/>
          <p:nvPr/>
        </p:nvSpPr>
        <p:spPr>
          <a:xfrm>
            <a:off x="683568" y="692696"/>
            <a:ext cx="7488832" cy="2862322"/>
          </a:xfrm>
          <a:prstGeom prst="rect">
            <a:avLst/>
          </a:prstGeom>
          <a:noFill/>
        </p:spPr>
        <p:txBody>
          <a:bodyPr wrap="square" rtlCol="0">
            <a:spAutoFit/>
          </a:bodyPr>
          <a:lstStyle/>
          <a:p>
            <a:pPr marL="342900" indent="-342900">
              <a:buFont typeface="Arial" panose="020B0604020202020204" pitchFamily="34" charset="0"/>
              <a:buChar char="•"/>
            </a:pPr>
            <a:r>
              <a:rPr lang="ru-RU" sz="2000" dirty="0" smtClean="0">
                <a:latin typeface="Times New Roman" panose="02020603050405020304" pitchFamily="18" charset="0"/>
                <a:cs typeface="Times New Roman" panose="02020603050405020304" pitchFamily="18" charset="0"/>
              </a:rPr>
              <a:t>Первый кабинет МГК – 1941 г. Дж. Нил, </a:t>
            </a:r>
            <a:r>
              <a:rPr lang="ru-RU" sz="2000" dirty="0" err="1" smtClean="0">
                <a:latin typeface="Times New Roman" panose="02020603050405020304" pitchFamily="18" charset="0"/>
                <a:cs typeface="Times New Roman" panose="02020603050405020304" pitchFamily="18" charset="0"/>
              </a:rPr>
              <a:t>Мичиганский</a:t>
            </a:r>
            <a:r>
              <a:rPr lang="ru-RU" sz="2000" dirty="0" smtClean="0">
                <a:latin typeface="Times New Roman" panose="02020603050405020304" pitchFamily="18" charset="0"/>
                <a:cs typeface="Times New Roman" panose="02020603050405020304" pitchFamily="18" charset="0"/>
              </a:rPr>
              <a:t> университет, США.</a:t>
            </a:r>
          </a:p>
          <a:p>
            <a:pPr marL="342900" indent="-342900">
              <a:buFont typeface="Arial" panose="020B0604020202020204" pitchFamily="34" charset="0"/>
              <a:buChar char="•"/>
            </a:pPr>
            <a:r>
              <a:rPr lang="ru-RU" sz="2000" dirty="0" smtClean="0">
                <a:latin typeface="Times New Roman" panose="02020603050405020304" pitchFamily="18" charset="0"/>
                <a:cs typeface="Times New Roman" panose="02020603050405020304" pitchFamily="18" charset="0"/>
              </a:rPr>
              <a:t>Система медико-генетической профилактики – 1947 г. Ш. Рид, краткое руководство по генетическому консультированию – 1950 г.</a:t>
            </a:r>
          </a:p>
          <a:p>
            <a:pPr marL="342900" indent="-342900">
              <a:buFont typeface="Arial" panose="020B0604020202020204" pitchFamily="34" charset="0"/>
              <a:buChar char="•"/>
            </a:pPr>
            <a:r>
              <a:rPr lang="ru-RU" sz="2000" dirty="0" smtClean="0">
                <a:latin typeface="Times New Roman" panose="02020603050405020304" pitchFamily="18" charset="0"/>
                <a:cs typeface="Times New Roman" panose="02020603050405020304" pitchFamily="18" charset="0"/>
              </a:rPr>
              <a:t>Первая медико-генетическая консультация в СССР – 1929 г., С.Н. </a:t>
            </a:r>
            <a:r>
              <a:rPr lang="ru-RU" sz="2000" dirty="0" err="1" smtClean="0">
                <a:latin typeface="Times New Roman" panose="02020603050405020304" pitchFamily="18" charset="0"/>
                <a:cs typeface="Times New Roman" panose="02020603050405020304" pitchFamily="18" charset="0"/>
              </a:rPr>
              <a:t>Давиденков</a:t>
            </a:r>
            <a:r>
              <a:rPr lang="ru-RU" sz="2000" dirty="0" smtClean="0">
                <a:latin typeface="Times New Roman" panose="02020603050405020304" pitchFamily="18" charset="0"/>
                <a:cs typeface="Times New Roman" panose="02020603050405020304" pitchFamily="18" charset="0"/>
              </a:rPr>
              <a:t>, Институт нервно-психической профилактики.</a:t>
            </a:r>
          </a:p>
          <a:p>
            <a:pPr marL="342900" indent="-342900">
              <a:buFont typeface="Arial" panose="020B0604020202020204" pitchFamily="34" charset="0"/>
              <a:buChar char="•"/>
            </a:pPr>
            <a:r>
              <a:rPr lang="ru-RU" sz="2000" dirty="0" smtClean="0">
                <a:latin typeface="Times New Roman" panose="02020603050405020304" pitchFamily="18" charset="0"/>
                <a:cs typeface="Times New Roman" panose="02020603050405020304" pitchFamily="18" charset="0"/>
              </a:rPr>
              <a:t>Медико-генетический институт в СССР – 1932 г., С.Г. Левит.</a:t>
            </a:r>
          </a:p>
          <a:p>
            <a:pPr marL="342900" indent="-342900">
              <a:buFont typeface="Arial" panose="020B0604020202020204" pitchFamily="34" charset="0"/>
              <a:buChar char="•"/>
            </a:pP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26878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dirty="0" smtClean="0">
                <a:solidFill>
                  <a:schemeClr val="accent6">
                    <a:lumMod val="50000"/>
                  </a:schemeClr>
                </a:solidFill>
                <a:latin typeface="Times New Roman" panose="02020603050405020304" pitchFamily="18" charset="0"/>
                <a:cs typeface="Times New Roman" panose="02020603050405020304" pitchFamily="18" charset="0"/>
              </a:rPr>
              <a:t>Причины для обращения в МГК</a:t>
            </a:r>
            <a:endParaRPr lang="ru-RU" sz="3600"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lstStyle/>
          <a:p>
            <a:pPr marL="457200" lvl="0" indent="-457200">
              <a:buFont typeface="+mj-lt"/>
              <a:buAutoNum type="arabicPeriod"/>
            </a:pPr>
            <a:r>
              <a:rPr lang="ru-RU" sz="2000" dirty="0">
                <a:latin typeface="Times New Roman" panose="02020603050405020304" pitchFamily="18" charset="0"/>
                <a:cs typeface="Times New Roman" panose="02020603050405020304" pitchFamily="18" charset="0"/>
              </a:rPr>
              <a:t>Диагноз наследственного заболевания поставлен или известен из родословной семьи. Если в семье планируется рождение ребенка или супруги хотят знать риск проявления наследственной патологии и прогноз здоровья потомства – </a:t>
            </a:r>
            <a:r>
              <a:rPr lang="ru-RU" sz="2000" b="1" dirty="0" err="1">
                <a:latin typeface="Times New Roman" panose="02020603050405020304" pitchFamily="18" charset="0"/>
                <a:cs typeface="Times New Roman" panose="02020603050405020304" pitchFamily="18" charset="0"/>
              </a:rPr>
              <a:t>проспективное</a:t>
            </a:r>
            <a:r>
              <a:rPr lang="ru-RU" sz="2000" b="1" dirty="0">
                <a:latin typeface="Times New Roman" panose="02020603050405020304" pitchFamily="18" charset="0"/>
                <a:cs typeface="Times New Roman" panose="02020603050405020304" pitchFamily="18" charset="0"/>
              </a:rPr>
              <a:t> консультирование</a:t>
            </a:r>
            <a:r>
              <a:rPr lang="ru-RU" sz="2000" dirty="0">
                <a:latin typeface="Times New Roman" panose="02020603050405020304" pitchFamily="18" charset="0"/>
                <a:cs typeface="Times New Roman" panose="02020603050405020304" pitchFamily="18" charset="0"/>
              </a:rPr>
              <a:t> (до наступления беременности или на ранних ее сроках). Если в семье родился больной ребенок и родители хотят узнать прогноз его здоровья и риск появления этой болезни у последующих детей – </a:t>
            </a:r>
            <a:r>
              <a:rPr lang="ru-RU" sz="2000" b="1" dirty="0">
                <a:latin typeface="Times New Roman" panose="02020603050405020304" pitchFamily="18" charset="0"/>
                <a:cs typeface="Times New Roman" panose="02020603050405020304" pitchFamily="18" charset="0"/>
              </a:rPr>
              <a:t>ретроспективное консультирование</a:t>
            </a:r>
            <a:r>
              <a:rPr lang="ru-RU" sz="2000" dirty="0">
                <a:latin typeface="Times New Roman" panose="02020603050405020304" pitchFamily="18" charset="0"/>
                <a:cs typeface="Times New Roman" panose="02020603050405020304" pitchFamily="18" charset="0"/>
              </a:rPr>
              <a:t> (после рождения больного ребенка).</a:t>
            </a:r>
          </a:p>
          <a:p>
            <a:pPr marL="457200" lvl="0" indent="-457200">
              <a:buFont typeface="+mj-lt"/>
              <a:buAutoNum type="arabicPeriod"/>
            </a:pPr>
            <a:r>
              <a:rPr lang="ru-RU" sz="2000" dirty="0">
                <a:latin typeface="Times New Roman" panose="02020603050405020304" pitchFamily="18" charset="0"/>
                <a:cs typeface="Times New Roman" panose="02020603050405020304" pitchFamily="18" charset="0"/>
              </a:rPr>
              <a:t>В родословной семьи имеется заболевание, но наследственный дефект только подозревается, и для уточнения диагноза требуется применение генетических методов исследования.</a:t>
            </a:r>
          </a:p>
          <a:p>
            <a:endParaRPr lang="ru-RU" dirty="0"/>
          </a:p>
        </p:txBody>
      </p:sp>
    </p:spTree>
    <p:extLst>
      <p:ext uri="{BB962C8B-B14F-4D97-AF65-F5344CB8AC3E}">
        <p14:creationId xmlns:p14="http://schemas.microsoft.com/office/powerpoint/2010/main" val="12085967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dirty="0" smtClean="0">
                <a:solidFill>
                  <a:schemeClr val="accent6">
                    <a:lumMod val="50000"/>
                  </a:schemeClr>
                </a:solidFill>
                <a:latin typeface="Times New Roman" panose="02020603050405020304" pitchFamily="18" charset="0"/>
                <a:cs typeface="Times New Roman" panose="02020603050405020304" pitchFamily="18" charset="0"/>
              </a:rPr>
              <a:t>Этапы консультирования</a:t>
            </a:r>
            <a:endParaRPr lang="ru-RU" sz="3600"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57200" y="1219200"/>
            <a:ext cx="8229600" cy="2281809"/>
          </a:xfrm>
        </p:spPr>
        <p:txBody>
          <a:bodyPr/>
          <a:lstStyle/>
          <a:p>
            <a:pPr marL="457200" indent="-457200">
              <a:buAutoNum type="arabicPeriod"/>
            </a:pPr>
            <a:r>
              <a:rPr lang="ru-RU" sz="2400" b="1" dirty="0" smtClean="0">
                <a:solidFill>
                  <a:schemeClr val="accent6">
                    <a:lumMod val="50000"/>
                  </a:schemeClr>
                </a:solidFill>
                <a:latin typeface="Times New Roman" panose="02020603050405020304" pitchFamily="18" charset="0"/>
                <a:cs typeface="Times New Roman" panose="02020603050405020304" pitchFamily="18" charset="0"/>
              </a:rPr>
              <a:t>Диагностика: </a:t>
            </a:r>
            <a:r>
              <a:rPr lang="ru-RU" sz="2400" dirty="0" smtClean="0">
                <a:latin typeface="Times New Roman" panose="02020603050405020304" pitchFamily="18" charset="0"/>
                <a:cs typeface="Times New Roman" panose="02020603050405020304" pitchFamily="18" charset="0"/>
              </a:rPr>
              <a:t>изучение анамнеза, составление генетической карты</a:t>
            </a:r>
            <a:r>
              <a:rPr lang="ru-RU" sz="2400" dirty="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уточнение </a:t>
            </a:r>
            <a:r>
              <a:rPr lang="ru-RU" sz="2400" dirty="0">
                <a:latin typeface="Times New Roman" panose="02020603050405020304" pitchFamily="18" charset="0"/>
                <a:cs typeface="Times New Roman" panose="02020603050405020304" pitchFamily="18" charset="0"/>
              </a:rPr>
              <a:t>клинического диагноза с помощью проведения цитогенетических и биохимических исследований. </a:t>
            </a:r>
            <a:endParaRPr lang="ru-RU" sz="2400" dirty="0" smtClean="0">
              <a:latin typeface="Times New Roman" panose="02020603050405020304" pitchFamily="18" charset="0"/>
              <a:cs typeface="Times New Roman" panose="02020603050405020304" pitchFamily="18" charset="0"/>
            </a:endParaRPr>
          </a:p>
          <a:p>
            <a:pPr marL="457200" indent="-457200">
              <a:buAutoNum type="arabicPeriod"/>
            </a:pPr>
            <a:r>
              <a:rPr lang="ru-RU" sz="2400" b="1" dirty="0" smtClean="0">
                <a:solidFill>
                  <a:schemeClr val="accent6">
                    <a:lumMod val="50000"/>
                  </a:schemeClr>
                </a:solidFill>
                <a:latin typeface="Times New Roman" panose="02020603050405020304" pitchFamily="18" charset="0"/>
                <a:cs typeface="Times New Roman" panose="02020603050405020304" pitchFamily="18" charset="0"/>
              </a:rPr>
              <a:t>Прогнозирование рождения больного ребенка. </a:t>
            </a:r>
            <a:endParaRPr lang="ru-RU" sz="2400" b="1" dirty="0">
              <a:solidFill>
                <a:schemeClr val="accent6">
                  <a:lumMod val="50000"/>
                </a:schemeClr>
              </a:solidFill>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rotWithShape="1">
          <a:blip r:embed="rId2" cstate="print">
            <a:extLst>
              <a:ext uri="{BEBA8EAE-BF5A-486C-A8C5-ECC9F3942E4B}">
                <a14:imgProps xmlns:a14="http://schemas.microsoft.com/office/drawing/2010/main">
                  <a14:imgLayer r:embed="rId3">
                    <a14:imgEffect>
                      <a14:sharpenSoften amount="50000"/>
                    </a14:imgEffect>
                  </a14:imgLayer>
                </a14:imgProps>
              </a:ext>
            </a:extLst>
          </a:blip>
          <a:srcRect l="25344" t="22011" r="23149" b="16507"/>
          <a:stretch/>
        </p:blipFill>
        <p:spPr>
          <a:xfrm>
            <a:off x="1979711" y="3284984"/>
            <a:ext cx="4633025" cy="3456384"/>
          </a:xfrm>
          <a:prstGeom prst="rect">
            <a:avLst/>
          </a:prstGeom>
        </p:spPr>
      </p:pic>
    </p:spTree>
    <p:extLst>
      <p:ext uri="{BB962C8B-B14F-4D97-AF65-F5344CB8AC3E}">
        <p14:creationId xmlns:p14="http://schemas.microsoft.com/office/powerpoint/2010/main" val="33523255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4000" dirty="0">
                <a:solidFill>
                  <a:schemeClr val="accent6">
                    <a:lumMod val="50000"/>
                  </a:schemeClr>
                </a:solidFill>
                <a:latin typeface="Times New Roman" panose="02020603050405020304" pitchFamily="18" charset="0"/>
                <a:cs typeface="Times New Roman" panose="02020603050405020304" pitchFamily="18" charset="0"/>
              </a:rPr>
              <a:t>Этапы консультирования</a:t>
            </a:r>
            <a:endParaRPr lang="ru-RU" sz="4000" dirty="0"/>
          </a:p>
        </p:txBody>
      </p:sp>
      <p:sp>
        <p:nvSpPr>
          <p:cNvPr id="3" name="Объект 2"/>
          <p:cNvSpPr>
            <a:spLocks noGrp="1"/>
          </p:cNvSpPr>
          <p:nvPr>
            <p:ph idx="1"/>
          </p:nvPr>
        </p:nvSpPr>
        <p:spPr/>
        <p:txBody>
          <a:bodyPr/>
          <a:lstStyle/>
          <a:p>
            <a:pPr marL="0" indent="0">
              <a:buNone/>
            </a:pPr>
            <a:r>
              <a:rPr lang="ru-RU" sz="2400" b="1" dirty="0" smtClean="0">
                <a:solidFill>
                  <a:schemeClr val="accent6">
                    <a:lumMod val="50000"/>
                  </a:schemeClr>
                </a:solidFill>
                <a:latin typeface="Times New Roman" panose="02020603050405020304" pitchFamily="18" charset="0"/>
                <a:cs typeface="Times New Roman" panose="02020603050405020304" pitchFamily="18" charset="0"/>
              </a:rPr>
              <a:t>3. Официальное заключение с рекомендациями</a:t>
            </a:r>
            <a:r>
              <a:rPr lang="ru-RU" sz="2400" dirty="0">
                <a:latin typeface="Times New Roman" panose="02020603050405020304" pitchFamily="18" charset="0"/>
                <a:cs typeface="Times New Roman" panose="02020603050405020304" pitchFamily="18" charset="0"/>
              </a:rPr>
              <a:t>, в </a:t>
            </a:r>
            <a:r>
              <a:rPr lang="ru-RU" sz="2400" dirty="0" err="1">
                <a:latin typeface="Times New Roman" panose="02020603050405020304" pitchFamily="18" charset="0"/>
                <a:cs typeface="Times New Roman" panose="02020603050405020304" pitchFamily="18" charset="0"/>
              </a:rPr>
              <a:t>т.ч</a:t>
            </a:r>
            <a:r>
              <a:rPr lang="ru-RU" sz="2400" dirty="0">
                <a:latin typeface="Times New Roman" panose="02020603050405020304" pitchFamily="18" charset="0"/>
                <a:cs typeface="Times New Roman" panose="02020603050405020304" pitchFamily="18" charset="0"/>
              </a:rPr>
              <a:t>. о степени риска по потомству. Степень риска выражается в процентах. В настоящее время считается, что если этот процент составляет: 0-5% - это низкий риск, 6-20% - средний и более 20% - высокий риск.</a:t>
            </a:r>
          </a:p>
          <a:p>
            <a:pPr marL="0" indent="0">
              <a:buNone/>
            </a:pPr>
            <a:r>
              <a:rPr lang="ru-RU" sz="2400" b="1" dirty="0" smtClean="0">
                <a:solidFill>
                  <a:schemeClr val="accent6">
                    <a:lumMod val="50000"/>
                  </a:schemeClr>
                </a:solidFill>
                <a:latin typeface="Times New Roman" panose="02020603050405020304" pitchFamily="18" charset="0"/>
                <a:cs typeface="Times New Roman" panose="02020603050405020304" pitchFamily="18" charset="0"/>
              </a:rPr>
              <a:t>4. Совет врача-генетика.</a:t>
            </a:r>
            <a:endParaRPr lang="ru-RU" sz="2400" b="1" dirty="0">
              <a:solidFill>
                <a:schemeClr val="accent6">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310938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dirty="0" smtClean="0">
                <a:solidFill>
                  <a:schemeClr val="accent6">
                    <a:lumMod val="50000"/>
                  </a:schemeClr>
                </a:solidFill>
                <a:latin typeface="Times New Roman" panose="02020603050405020304" pitchFamily="18" charset="0"/>
                <a:cs typeface="Times New Roman" panose="02020603050405020304" pitchFamily="18" charset="0"/>
              </a:rPr>
              <a:t>Направления профилактики наследственной патологии</a:t>
            </a:r>
            <a:endParaRPr lang="ru-RU" sz="3600"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lstStyle/>
          <a:p>
            <a:pPr marL="0" indent="0">
              <a:buNone/>
            </a:pPr>
            <a:r>
              <a:rPr lang="ru-RU" sz="2000" b="1" i="1" dirty="0">
                <a:solidFill>
                  <a:schemeClr val="accent6">
                    <a:lumMod val="50000"/>
                  </a:schemeClr>
                </a:solidFill>
                <a:latin typeface="Times New Roman" panose="02020603050405020304" pitchFamily="18" charset="0"/>
                <a:cs typeface="Times New Roman" panose="02020603050405020304" pitchFamily="18" charset="0"/>
              </a:rPr>
              <a:t>Генотипическое направление </a:t>
            </a:r>
            <a:r>
              <a:rPr lang="ru-RU" sz="2000" dirty="0">
                <a:latin typeface="Times New Roman" panose="02020603050405020304" pitchFamily="18" charset="0"/>
                <a:cs typeface="Times New Roman" panose="02020603050405020304" pitchFamily="18" charset="0"/>
              </a:rPr>
              <a:t>нацелено на предотвращение передачи патологического гена или хромосомной мутации в ряду </a:t>
            </a:r>
            <a:r>
              <a:rPr lang="ru-RU" sz="2000" dirty="0" smtClean="0">
                <a:latin typeface="Times New Roman" panose="02020603050405020304" pitchFamily="18" charset="0"/>
                <a:cs typeface="Times New Roman" panose="02020603050405020304" pitchFamily="18" charset="0"/>
              </a:rPr>
              <a:t>поколений: планирование семьи; устранение факторов возникновения новых мутаций; коррекция патологического гена с помощью </a:t>
            </a:r>
            <a:r>
              <a:rPr lang="ru-RU" sz="2000" dirty="0" err="1" smtClean="0">
                <a:latin typeface="Times New Roman" panose="02020603050405020304" pitchFamily="18" charset="0"/>
                <a:cs typeface="Times New Roman" panose="02020603050405020304" pitchFamily="18" charset="0"/>
              </a:rPr>
              <a:t>генотерапии</a:t>
            </a:r>
            <a:r>
              <a:rPr lang="ru-RU" sz="2000" dirty="0" smtClean="0">
                <a:latin typeface="Times New Roman" panose="02020603050405020304" pitchFamily="18"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a:p>
            <a:pPr marL="0" indent="0">
              <a:buNone/>
            </a:pPr>
            <a:r>
              <a:rPr lang="ru-RU" sz="2000" b="1" i="1" dirty="0">
                <a:solidFill>
                  <a:schemeClr val="accent6">
                    <a:lumMod val="50000"/>
                  </a:schemeClr>
                </a:solidFill>
                <a:latin typeface="Times New Roman" panose="02020603050405020304" pitchFamily="18" charset="0"/>
                <a:cs typeface="Times New Roman" panose="02020603050405020304" pitchFamily="18" charset="0"/>
              </a:rPr>
              <a:t>Фенотипическое направление</a:t>
            </a:r>
            <a:r>
              <a:rPr lang="ru-RU" sz="2000" b="1" dirty="0">
                <a:solidFill>
                  <a:schemeClr val="accent6">
                    <a:lumMod val="50000"/>
                  </a:schemeClr>
                </a:solidFill>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профилактики – комплекс мероприятий, предупреждающих развитие симптомов и осложнений болезни. Он включает в себя:</a:t>
            </a:r>
          </a:p>
          <a:p>
            <a:pPr lvl="0"/>
            <a:r>
              <a:rPr lang="ru-RU" sz="2000" dirty="0">
                <a:latin typeface="Times New Roman" panose="02020603050405020304" pitchFamily="18" charset="0"/>
                <a:cs typeface="Times New Roman" panose="02020603050405020304" pitchFamily="18" charset="0"/>
              </a:rPr>
              <a:t>патогенетическое лечение: ограничение или исключение некоторых веществ из рациона питания (при </a:t>
            </a:r>
            <a:r>
              <a:rPr lang="ru-RU" sz="2000" dirty="0" err="1">
                <a:latin typeface="Times New Roman" panose="02020603050405020304" pitchFamily="18" charset="0"/>
                <a:cs typeface="Times New Roman" panose="02020603050405020304" pitchFamily="18" charset="0"/>
              </a:rPr>
              <a:t>галактоземии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фенилкетонурии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целиакии</a:t>
            </a:r>
            <a:r>
              <a:rPr lang="ru-RU" sz="2000" dirty="0">
                <a:latin typeface="Times New Roman" panose="02020603050405020304" pitchFamily="18" charset="0"/>
                <a:cs typeface="Times New Roman" panose="02020603050405020304" pitchFamily="18" charset="0"/>
              </a:rPr>
              <a:t>) либо добавление веществ к рациону (адреногенитальный синдром); возмещение не синтезируемых организмом веществ (гемофилия, сахарный диабет</a:t>
            </a:r>
            <a:r>
              <a:rPr lang="ru-RU" sz="2000" dirty="0" smtClean="0">
                <a:latin typeface="Times New Roman" panose="02020603050405020304" pitchFamily="18" charset="0"/>
                <a:cs typeface="Times New Roman" panose="02020603050405020304" pitchFamily="18" charset="0"/>
              </a:rPr>
              <a:t>).</a:t>
            </a:r>
          </a:p>
          <a:p>
            <a:pPr lvl="0"/>
            <a:r>
              <a:rPr lang="ru-RU" sz="2000" dirty="0" err="1" smtClean="0">
                <a:latin typeface="Times New Roman" panose="02020603050405020304" pitchFamily="18" charset="0"/>
                <a:cs typeface="Times New Roman" panose="02020603050405020304" pitchFamily="18" charset="0"/>
              </a:rPr>
              <a:t>периконцепционная</a:t>
            </a:r>
            <a:r>
              <a:rPr lang="ru-RU" sz="2000" dirty="0" smtClean="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(до зачатия) профилактика наследственных болезней: планирование беременности, обследование супругов, сбалансированное питание супругов, наблюдение у врачей супруги после наступления беременности.</a:t>
            </a:r>
          </a:p>
          <a:p>
            <a:pPr marL="0" indent="0">
              <a:buNone/>
            </a:pPr>
            <a:endParaRPr lang="ru-RU" dirty="0"/>
          </a:p>
        </p:txBody>
      </p:sp>
    </p:spTree>
    <p:extLst>
      <p:ext uri="{BB962C8B-B14F-4D97-AF65-F5344CB8AC3E}">
        <p14:creationId xmlns:p14="http://schemas.microsoft.com/office/powerpoint/2010/main" val="17370538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dirty="0" smtClean="0">
                <a:solidFill>
                  <a:schemeClr val="accent6">
                    <a:lumMod val="50000"/>
                  </a:schemeClr>
                </a:solidFill>
                <a:latin typeface="Times New Roman" panose="02020603050405020304" pitchFamily="18" charset="0"/>
                <a:cs typeface="Times New Roman" panose="02020603050405020304" pitchFamily="18" charset="0"/>
              </a:rPr>
              <a:t>Показания к медико-генетическому консультированию</a:t>
            </a:r>
            <a:endParaRPr lang="ru-RU" sz="3600" dirty="0">
              <a:solidFill>
                <a:schemeClr val="accent6">
                  <a:lumMod val="50000"/>
                </a:schemeClr>
              </a:solidFill>
              <a:latin typeface="Times New Roman" panose="02020603050405020304" pitchFamily="18" charset="0"/>
              <a:cs typeface="Times New Roman" panose="02020603050405020304" pitchFamily="18" charset="0"/>
            </a:endParaRPr>
          </a:p>
        </p:txBody>
      </p:sp>
      <p:graphicFrame>
        <p:nvGraphicFramePr>
          <p:cNvPr id="5" name="Таблица 4"/>
          <p:cNvGraphicFramePr>
            <a:graphicFrameLocks noGrp="1"/>
          </p:cNvGraphicFramePr>
          <p:nvPr>
            <p:extLst>
              <p:ext uri="{D42A27DB-BD31-4B8C-83A1-F6EECF244321}">
                <p14:modId xmlns:p14="http://schemas.microsoft.com/office/powerpoint/2010/main" val="2584231015"/>
              </p:ext>
            </p:extLst>
          </p:nvPr>
        </p:nvGraphicFramePr>
        <p:xfrm>
          <a:off x="251520" y="1700808"/>
          <a:ext cx="8640960" cy="4724400"/>
        </p:xfrm>
        <a:graphic>
          <a:graphicData uri="http://schemas.openxmlformats.org/drawingml/2006/table">
            <a:tbl>
              <a:tblPr firstRow="1" bandRow="1">
                <a:tableStyleId>{5C22544A-7EE6-4342-B048-85BDC9FD1C3A}</a:tableStyleId>
              </a:tblPr>
              <a:tblGrid>
                <a:gridCol w="4728072">
                  <a:extLst>
                    <a:ext uri="{9D8B030D-6E8A-4147-A177-3AD203B41FA5}">
                      <a16:colId xmlns:a16="http://schemas.microsoft.com/office/drawing/2014/main" val="20000"/>
                    </a:ext>
                  </a:extLst>
                </a:gridCol>
                <a:gridCol w="3912888">
                  <a:extLst>
                    <a:ext uri="{9D8B030D-6E8A-4147-A177-3AD203B41FA5}">
                      <a16:colId xmlns:a16="http://schemas.microsoft.com/office/drawing/2014/main" val="20001"/>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2000" dirty="0" smtClean="0">
                          <a:solidFill>
                            <a:schemeClr val="accent6">
                              <a:lumMod val="50000"/>
                            </a:schemeClr>
                          </a:solidFill>
                          <a:latin typeface="Times New Roman" panose="02020603050405020304" pitchFamily="18" charset="0"/>
                          <a:cs typeface="Times New Roman" panose="02020603050405020304" pitchFamily="18" charset="0"/>
                        </a:rPr>
                        <a:t>1. </a:t>
                      </a:r>
                      <a:r>
                        <a:rPr lang="ru-RU" sz="2000" b="1" kern="1200" dirty="0" smtClean="0">
                          <a:solidFill>
                            <a:schemeClr val="accent6">
                              <a:lumMod val="50000"/>
                            </a:schemeClr>
                          </a:solidFill>
                          <a:effectLst/>
                          <a:latin typeface="Times New Roman" panose="02020603050405020304" pitchFamily="18" charset="0"/>
                          <a:ea typeface="+mn-ea"/>
                          <a:cs typeface="Times New Roman" panose="02020603050405020304" pitchFamily="18" charset="0"/>
                        </a:rPr>
                        <a:t>Уточнение диагноза предполагаемого наследственного заболевания в случаях:</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2000" b="1" kern="1200" dirty="0" smtClean="0">
                          <a:solidFill>
                            <a:schemeClr val="accent6">
                              <a:lumMod val="50000"/>
                            </a:schemeClr>
                          </a:solidFill>
                          <a:effectLst/>
                          <a:latin typeface="Times New Roman" panose="02020603050405020304" pitchFamily="18" charset="0"/>
                          <a:ea typeface="+mn-ea"/>
                          <a:cs typeface="Times New Roman" panose="02020603050405020304" pitchFamily="18" charset="0"/>
                        </a:rPr>
                        <a:t>2. Прогнозирование потомства в случаях:</a:t>
                      </a:r>
                    </a:p>
                    <a:p>
                      <a:endParaRPr lang="ru-RU" sz="2400" dirty="0">
                        <a:solidFill>
                          <a:schemeClr val="accent6">
                            <a:lumMod val="50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0"/>
                  </a:ext>
                </a:extLst>
              </a:tr>
              <a:tr h="370840">
                <a:tc>
                  <a:txBody>
                    <a:bodyPr/>
                    <a:lstStyle/>
                    <a:p>
                      <a:pPr marL="285750" lvl="0" indent="-285750">
                        <a:buFont typeface="Arial" panose="020B0604020202020204" pitchFamily="34" charset="0"/>
                        <a:buChar char="•"/>
                      </a:pPr>
                      <a:r>
                        <a:rPr lang="ru-RU" sz="1800" kern="1200" dirty="0" smtClean="0">
                          <a:solidFill>
                            <a:schemeClr val="dk1"/>
                          </a:solidFill>
                          <a:effectLst/>
                          <a:latin typeface="Times New Roman" panose="02020603050405020304" pitchFamily="18" charset="0"/>
                          <a:ea typeface="+mn-ea"/>
                          <a:cs typeface="Times New Roman" panose="02020603050405020304" pitchFamily="18" charset="0"/>
                        </a:rPr>
                        <a:t>Рождения ребенка с врожденным пороком развития.</a:t>
                      </a:r>
                    </a:p>
                    <a:p>
                      <a:pPr marL="285750" lvl="0" indent="-285750">
                        <a:buFont typeface="Arial" panose="020B0604020202020204" pitchFamily="34" charset="0"/>
                        <a:buChar char="•"/>
                      </a:pPr>
                      <a:r>
                        <a:rPr lang="ru-RU" sz="1800" kern="1200" dirty="0" smtClean="0">
                          <a:solidFill>
                            <a:schemeClr val="dk1"/>
                          </a:solidFill>
                          <a:effectLst/>
                          <a:latin typeface="Times New Roman" panose="02020603050405020304" pitchFamily="18" charset="0"/>
                          <a:ea typeface="+mn-ea"/>
                          <a:cs typeface="Times New Roman" panose="02020603050405020304" pitchFamily="18" charset="0"/>
                        </a:rPr>
                        <a:t>Нарушения умственного, физического или полового развития у человека.</a:t>
                      </a:r>
                    </a:p>
                    <a:p>
                      <a:pPr marL="285750" lvl="0" indent="-285750">
                        <a:buFont typeface="Arial" panose="020B0604020202020204" pitchFamily="34" charset="0"/>
                        <a:buChar char="•"/>
                      </a:pPr>
                      <a:r>
                        <a:rPr lang="ru-RU" sz="1800" kern="1200" dirty="0" smtClean="0">
                          <a:solidFill>
                            <a:schemeClr val="dk1"/>
                          </a:solidFill>
                          <a:effectLst/>
                          <a:latin typeface="Times New Roman" panose="02020603050405020304" pitchFamily="18" charset="0"/>
                          <a:ea typeface="+mn-ea"/>
                          <a:cs typeface="Times New Roman" panose="02020603050405020304" pitchFamily="18" charset="0"/>
                        </a:rPr>
                        <a:t>Других патологических состояниях при необходимости использования генетических методов исследования для их диагностики.</a:t>
                      </a:r>
                    </a:p>
                    <a:p>
                      <a:pPr marL="285750" lvl="0" indent="-285750">
                        <a:buFont typeface="Arial" panose="020B0604020202020204" pitchFamily="34" charset="0"/>
                        <a:buChar char="•"/>
                      </a:pPr>
                      <a:r>
                        <a:rPr lang="ru-RU" sz="1800" kern="1200" dirty="0" smtClean="0">
                          <a:solidFill>
                            <a:schemeClr val="dk1"/>
                          </a:solidFill>
                          <a:effectLst/>
                          <a:latin typeface="Times New Roman" panose="02020603050405020304" pitchFamily="18" charset="0"/>
                          <a:ea typeface="+mn-ea"/>
                          <a:cs typeface="Times New Roman" panose="02020603050405020304" pitchFamily="18" charset="0"/>
                        </a:rPr>
                        <a:t>Обнаружения нарушения обмена веществ при проведении программ массового обследования.</a:t>
                      </a:r>
                    </a:p>
                    <a:p>
                      <a:pPr marL="285750" lvl="0" indent="-285750">
                        <a:buFont typeface="Arial" panose="020B0604020202020204" pitchFamily="34" charset="0"/>
                        <a:buChar char="•"/>
                      </a:pPr>
                      <a:r>
                        <a:rPr lang="ru-RU" sz="1800" kern="1200" dirty="0" smtClean="0">
                          <a:solidFill>
                            <a:schemeClr val="dk1"/>
                          </a:solidFill>
                          <a:effectLst/>
                          <a:latin typeface="Times New Roman" panose="02020603050405020304" pitchFamily="18" charset="0"/>
                          <a:ea typeface="+mn-ea"/>
                          <a:cs typeface="Times New Roman" panose="02020603050405020304" pitchFamily="18" charset="0"/>
                        </a:rPr>
                        <a:t>Привычного </a:t>
                      </a:r>
                      <a:r>
                        <a:rPr lang="ru-RU" sz="1800" kern="1200" dirty="0" err="1" smtClean="0">
                          <a:solidFill>
                            <a:schemeClr val="dk1"/>
                          </a:solidFill>
                          <a:effectLst/>
                          <a:latin typeface="Times New Roman" panose="02020603050405020304" pitchFamily="18" charset="0"/>
                          <a:ea typeface="+mn-ea"/>
                          <a:cs typeface="Times New Roman" panose="02020603050405020304" pitchFamily="18" charset="0"/>
                        </a:rPr>
                        <a:t>невынашивания</a:t>
                      </a:r>
                      <a:r>
                        <a:rPr lang="ru-RU" sz="1800" kern="1200" dirty="0" smtClean="0">
                          <a:solidFill>
                            <a:schemeClr val="dk1"/>
                          </a:solidFill>
                          <a:effectLst/>
                          <a:latin typeface="Times New Roman" panose="02020603050405020304" pitchFamily="18" charset="0"/>
                          <a:ea typeface="+mn-ea"/>
                          <a:cs typeface="Times New Roman" panose="02020603050405020304" pitchFamily="18" charset="0"/>
                        </a:rPr>
                        <a:t>, мертворождения, бесплодия.</a:t>
                      </a:r>
                    </a:p>
                  </a:txBody>
                  <a:tcPr/>
                </a:tc>
                <a:tc>
                  <a:txBody>
                    <a:bodyPr/>
                    <a:lstStyle/>
                    <a:p>
                      <a:pPr marL="285750" lvl="0" indent="-285750">
                        <a:buFont typeface="Arial" panose="020B0604020202020204" pitchFamily="34" charset="0"/>
                        <a:buChar char="•"/>
                      </a:pPr>
                      <a:r>
                        <a:rPr lang="ru-RU" sz="1800" kern="1200" dirty="0" smtClean="0">
                          <a:solidFill>
                            <a:schemeClr val="dk1"/>
                          </a:solidFill>
                          <a:effectLst/>
                          <a:latin typeface="Times New Roman" panose="02020603050405020304" pitchFamily="18" charset="0"/>
                          <a:ea typeface="+mn-ea"/>
                          <a:cs typeface="Times New Roman" panose="02020603050405020304" pitchFamily="18" charset="0"/>
                        </a:rPr>
                        <a:t>Наследственных заболеваний и пороков развития у ребенка или другого члена семьи.</a:t>
                      </a:r>
                    </a:p>
                    <a:p>
                      <a:pPr marL="285750" lvl="0" indent="-285750">
                        <a:buFont typeface="Arial" panose="020B0604020202020204" pitchFamily="34" charset="0"/>
                        <a:buChar char="•"/>
                      </a:pPr>
                      <a:r>
                        <a:rPr lang="ru-RU" sz="1800" kern="1200" dirty="0" smtClean="0">
                          <a:solidFill>
                            <a:schemeClr val="dk1"/>
                          </a:solidFill>
                          <a:effectLst/>
                          <a:latin typeface="Times New Roman" panose="02020603050405020304" pitchFamily="18" charset="0"/>
                          <a:ea typeface="+mn-ea"/>
                          <a:cs typeface="Times New Roman" panose="02020603050405020304" pitchFamily="18" charset="0"/>
                        </a:rPr>
                        <a:t>Воздействия мутагенных или тератогенных факторов.</a:t>
                      </a:r>
                    </a:p>
                    <a:p>
                      <a:pPr marL="285750" lvl="0" indent="-285750">
                        <a:buFont typeface="Arial" panose="020B0604020202020204" pitchFamily="34" charset="0"/>
                        <a:buChar char="•"/>
                      </a:pPr>
                      <a:r>
                        <a:rPr lang="ru-RU" sz="1800" kern="1200" dirty="0" smtClean="0">
                          <a:solidFill>
                            <a:schemeClr val="dk1"/>
                          </a:solidFill>
                          <a:effectLst/>
                          <a:latin typeface="Times New Roman" panose="02020603050405020304" pitchFamily="18" charset="0"/>
                          <a:ea typeface="+mn-ea"/>
                          <a:cs typeface="Times New Roman" panose="02020603050405020304" pitchFamily="18" charset="0"/>
                        </a:rPr>
                        <a:t>Кровнородственных браков.</a:t>
                      </a:r>
                    </a:p>
                    <a:p>
                      <a:pPr marL="285750" lvl="0" indent="-285750">
                        <a:buFont typeface="Arial" panose="020B0604020202020204" pitchFamily="34" charset="0"/>
                        <a:buChar char="•"/>
                      </a:pPr>
                      <a:r>
                        <a:rPr lang="ru-RU" sz="1800" kern="1200" dirty="0" smtClean="0">
                          <a:solidFill>
                            <a:schemeClr val="dk1"/>
                          </a:solidFill>
                          <a:effectLst/>
                          <a:latin typeface="Times New Roman" panose="02020603050405020304" pitchFamily="18" charset="0"/>
                          <a:ea typeface="+mn-ea"/>
                          <a:cs typeface="Times New Roman" panose="02020603050405020304" pitchFamily="18" charset="0"/>
                        </a:rPr>
                        <a:t>Неблагополучного течения беременности.</a:t>
                      </a:r>
                    </a:p>
                    <a:p>
                      <a:endParaRPr lang="ru-RU" sz="2400" dirty="0">
                        <a:solidFill>
                          <a:schemeClr val="accent6">
                            <a:lumMod val="50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6506889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dirty="0" smtClean="0">
                <a:solidFill>
                  <a:schemeClr val="accent6">
                    <a:lumMod val="50000"/>
                  </a:schemeClr>
                </a:solidFill>
                <a:latin typeface="Times New Roman" panose="02020603050405020304" pitchFamily="18" charset="0"/>
                <a:cs typeface="Times New Roman" panose="02020603050405020304" pitchFamily="18" charset="0"/>
              </a:rPr>
              <a:t>Организация медико-генетического консультирования</a:t>
            </a:r>
            <a:endParaRPr lang="ru-RU" sz="3600" dirty="0">
              <a:solidFill>
                <a:schemeClr val="accent6">
                  <a:lumMod val="50000"/>
                </a:schemeClr>
              </a:solidFill>
              <a:latin typeface="Times New Roman" panose="02020603050405020304" pitchFamily="18" charset="0"/>
              <a:cs typeface="Times New Roman" panose="02020603050405020304" pitchFamily="18" charset="0"/>
            </a:endParaRPr>
          </a:p>
        </p:txBody>
      </p:sp>
      <p:pic>
        <p:nvPicPr>
          <p:cNvPr id="4" name="Рисунок 3"/>
          <p:cNvPicPr/>
          <p:nvPr/>
        </p:nvPicPr>
        <p:blipFill rotWithShape="1">
          <a:blip r:embed="rId2" cstate="print">
            <a:extLst>
              <a:ext uri="{BEBA8EAE-BF5A-486C-A8C5-ECC9F3942E4B}">
                <a14:imgProps xmlns:a14="http://schemas.microsoft.com/office/drawing/2010/main">
                  <a14:imgLayer r:embed="rId3">
                    <a14:imgEffect>
                      <a14:sharpenSoften amount="50000"/>
                    </a14:imgEffect>
                  </a14:imgLayer>
                </a14:imgProps>
              </a:ext>
            </a:extLst>
          </a:blip>
          <a:srcRect l="30671" t="13413" r="28626" b="25448"/>
          <a:stretch/>
        </p:blipFill>
        <p:spPr bwMode="auto">
          <a:xfrm>
            <a:off x="2375756" y="1417638"/>
            <a:ext cx="4392488" cy="5085184"/>
          </a:xfrm>
          <a:prstGeom prst="rect">
            <a:avLst/>
          </a:prstGeom>
          <a:noFill/>
          <a:ln w="9525">
            <a:noFill/>
            <a:miter lim="800000"/>
            <a:headEnd/>
            <a:tailEnd/>
          </a:ln>
        </p:spPr>
      </p:pic>
    </p:spTree>
    <p:extLst>
      <p:ext uri="{BB962C8B-B14F-4D97-AF65-F5344CB8AC3E}">
        <p14:creationId xmlns:p14="http://schemas.microsoft.com/office/powerpoint/2010/main" val="204254093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dirty="0" smtClean="0">
                <a:solidFill>
                  <a:schemeClr val="accent6">
                    <a:lumMod val="50000"/>
                  </a:schemeClr>
                </a:solidFill>
                <a:latin typeface="Times New Roman" panose="02020603050405020304" pitchFamily="18" charset="0"/>
                <a:cs typeface="Times New Roman" panose="02020603050405020304" pitchFamily="18" charset="0"/>
              </a:rPr>
              <a:t>Организационная система МГК в РФ</a:t>
            </a:r>
            <a:endParaRPr lang="ru-RU" sz="3600" dirty="0">
              <a:solidFill>
                <a:schemeClr val="accent6">
                  <a:lumMod val="50000"/>
                </a:schemeClr>
              </a:solidFill>
              <a:latin typeface="Times New Roman" panose="02020603050405020304" pitchFamily="18" charset="0"/>
              <a:cs typeface="Times New Roman" panose="02020603050405020304" pitchFamily="18" charset="0"/>
            </a:endParaRPr>
          </a:p>
        </p:txBody>
      </p:sp>
      <p:graphicFrame>
        <p:nvGraphicFramePr>
          <p:cNvPr id="5" name="Таблица 4"/>
          <p:cNvGraphicFramePr>
            <a:graphicFrameLocks noGrp="1"/>
          </p:cNvGraphicFramePr>
          <p:nvPr/>
        </p:nvGraphicFramePr>
        <p:xfrm>
          <a:off x="683568" y="1268760"/>
          <a:ext cx="8064896" cy="5120640"/>
        </p:xfrm>
        <a:graphic>
          <a:graphicData uri="http://schemas.openxmlformats.org/drawingml/2006/table">
            <a:tbl>
              <a:tblPr firstRow="1" bandRow="1">
                <a:tableStyleId>{93296810-A885-4BE3-A3E7-6D5BEEA58F35}</a:tableStyleId>
              </a:tblPr>
              <a:tblGrid>
                <a:gridCol w="2317674">
                  <a:extLst>
                    <a:ext uri="{9D8B030D-6E8A-4147-A177-3AD203B41FA5}">
                      <a16:colId xmlns:a16="http://schemas.microsoft.com/office/drawing/2014/main" val="20000"/>
                    </a:ext>
                  </a:extLst>
                </a:gridCol>
                <a:gridCol w="5747222">
                  <a:extLst>
                    <a:ext uri="{9D8B030D-6E8A-4147-A177-3AD203B41FA5}">
                      <a16:colId xmlns:a16="http://schemas.microsoft.com/office/drawing/2014/main" val="20001"/>
                    </a:ext>
                  </a:extLst>
                </a:gridCol>
              </a:tblGrid>
              <a:tr h="424056">
                <a:tc>
                  <a:txBody>
                    <a:bodyPr/>
                    <a:lstStyle/>
                    <a:p>
                      <a:pPr algn="ctr"/>
                      <a:r>
                        <a:rPr lang="ru-RU" dirty="0" smtClean="0">
                          <a:latin typeface="Times New Roman" pitchFamily="18" charset="0"/>
                          <a:cs typeface="Times New Roman" pitchFamily="18" charset="0"/>
                        </a:rPr>
                        <a:t>Численность населения</a:t>
                      </a:r>
                      <a:endParaRPr lang="ru-RU" dirty="0">
                        <a:latin typeface="Times New Roman" pitchFamily="18" charset="0"/>
                        <a:cs typeface="Times New Roman" pitchFamily="18" charset="0"/>
                      </a:endParaRPr>
                    </a:p>
                  </a:txBody>
                  <a:tcPr/>
                </a:tc>
                <a:tc>
                  <a:txBody>
                    <a:bodyPr/>
                    <a:lstStyle/>
                    <a:p>
                      <a:pPr algn="ctr"/>
                      <a:r>
                        <a:rPr lang="ru-RU" dirty="0" smtClean="0">
                          <a:latin typeface="Times New Roman" pitchFamily="18" charset="0"/>
                          <a:cs typeface="Times New Roman" pitchFamily="18" charset="0"/>
                        </a:rPr>
                        <a:t>Учреждения</a:t>
                      </a:r>
                      <a:endParaRPr lang="ru-RU" dirty="0">
                        <a:latin typeface="Times New Roman" pitchFamily="18" charset="0"/>
                        <a:cs typeface="Times New Roman" pitchFamily="18" charset="0"/>
                      </a:endParaRPr>
                    </a:p>
                  </a:txBody>
                  <a:tcPr/>
                </a:tc>
                <a:extLst>
                  <a:ext uri="{0D108BD9-81ED-4DB2-BD59-A6C34878D82A}">
                    <a16:rowId xmlns:a16="http://schemas.microsoft.com/office/drawing/2014/main" val="10000"/>
                  </a:ext>
                </a:extLst>
              </a:tr>
              <a:tr h="370840">
                <a:tc>
                  <a:txBody>
                    <a:bodyPr/>
                    <a:lstStyle/>
                    <a:p>
                      <a:pPr algn="ctr"/>
                      <a:r>
                        <a:rPr lang="ru-RU" dirty="0" smtClean="0">
                          <a:latin typeface="Times New Roman" pitchFamily="18" charset="0"/>
                          <a:cs typeface="Times New Roman" pitchFamily="18" charset="0"/>
                        </a:rPr>
                        <a:t>150 млн.</a:t>
                      </a:r>
                      <a:endParaRPr lang="ru-RU" dirty="0">
                        <a:latin typeface="Times New Roman" pitchFamily="18" charset="0"/>
                        <a:cs typeface="Times New Roman" pitchFamily="18" charset="0"/>
                      </a:endParaRPr>
                    </a:p>
                  </a:txBody>
                  <a:tcPr/>
                </a:tc>
                <a:tc>
                  <a:txBody>
                    <a:bodyPr/>
                    <a:lstStyle/>
                    <a:p>
                      <a:r>
                        <a:rPr lang="ru-RU" dirty="0" smtClean="0">
                          <a:solidFill>
                            <a:srgbClr val="C00000"/>
                          </a:solidFill>
                          <a:latin typeface="Times New Roman" pitchFamily="18" charset="0"/>
                          <a:cs typeface="Times New Roman" pitchFamily="18" charset="0"/>
                        </a:rPr>
                        <a:t>Федеральные центры</a:t>
                      </a:r>
                      <a:r>
                        <a:rPr lang="ru-RU" dirty="0" smtClean="0">
                          <a:latin typeface="Times New Roman" pitchFamily="18" charset="0"/>
                          <a:cs typeface="Times New Roman" pitchFamily="18" charset="0"/>
                        </a:rPr>
                        <a:t>: новые методы диагностики (биохимические, цитогенетические, </a:t>
                      </a:r>
                      <a:r>
                        <a:rPr lang="ru-RU" dirty="0" err="1" smtClean="0">
                          <a:latin typeface="Times New Roman" pitchFamily="18" charset="0"/>
                          <a:cs typeface="Times New Roman" pitchFamily="18" charset="0"/>
                        </a:rPr>
                        <a:t>молекулчрно-генетические</a:t>
                      </a:r>
                      <a:r>
                        <a:rPr lang="ru-RU" dirty="0" smtClean="0">
                          <a:latin typeface="Times New Roman" pitchFamily="18" charset="0"/>
                          <a:cs typeface="Times New Roman" pitchFamily="18" charset="0"/>
                        </a:rPr>
                        <a:t>) консультирования, </a:t>
                      </a:r>
                      <a:r>
                        <a:rPr lang="ru-RU" dirty="0" err="1" smtClean="0">
                          <a:latin typeface="Times New Roman" pitchFamily="18" charset="0"/>
                          <a:cs typeface="Times New Roman" pitchFamily="18" charset="0"/>
                        </a:rPr>
                        <a:t>пренатальной</a:t>
                      </a:r>
                      <a:r>
                        <a:rPr lang="ru-RU" dirty="0" smtClean="0">
                          <a:latin typeface="Times New Roman" pitchFamily="18" charset="0"/>
                          <a:cs typeface="Times New Roman" pitchFamily="18" charset="0"/>
                        </a:rPr>
                        <a:t> диагностики, лечения и реабилитации</a:t>
                      </a:r>
                      <a:endParaRPr lang="ru-RU"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370840">
                <a:tc>
                  <a:txBody>
                    <a:bodyPr/>
                    <a:lstStyle/>
                    <a:p>
                      <a:pPr algn="ctr"/>
                      <a:r>
                        <a:rPr lang="ru-RU" dirty="0" smtClean="0">
                          <a:latin typeface="Times New Roman" pitchFamily="18" charset="0"/>
                          <a:cs typeface="Times New Roman" pitchFamily="18" charset="0"/>
                        </a:rPr>
                        <a:t>6-8 млн.</a:t>
                      </a:r>
                      <a:endParaRPr lang="ru-RU" dirty="0">
                        <a:latin typeface="Times New Roman" pitchFamily="18" charset="0"/>
                        <a:cs typeface="Times New Roman" pitchFamily="18" charset="0"/>
                      </a:endParaRPr>
                    </a:p>
                  </a:txBody>
                  <a:tcPr/>
                </a:tc>
                <a:tc>
                  <a:txBody>
                    <a:bodyPr/>
                    <a:lstStyle/>
                    <a:p>
                      <a:r>
                        <a:rPr lang="ru-RU" dirty="0" smtClean="0">
                          <a:solidFill>
                            <a:srgbClr val="C00000"/>
                          </a:solidFill>
                          <a:latin typeface="Times New Roman" pitchFamily="18" charset="0"/>
                          <a:cs typeface="Times New Roman" pitchFamily="18" charset="0"/>
                        </a:rPr>
                        <a:t>Межрегиональные медико-генетические консультации: </a:t>
                      </a:r>
                      <a:r>
                        <a:rPr lang="ru-RU" dirty="0" smtClean="0">
                          <a:solidFill>
                            <a:schemeClr val="tx1"/>
                          </a:solidFill>
                          <a:latin typeface="Times New Roman" pitchFamily="18" charset="0"/>
                          <a:cs typeface="Times New Roman" pitchFamily="18" charset="0"/>
                        </a:rPr>
                        <a:t>консультирование,</a:t>
                      </a:r>
                      <a:r>
                        <a:rPr lang="ru-RU" baseline="0" dirty="0" smtClean="0">
                          <a:solidFill>
                            <a:schemeClr val="tx1"/>
                          </a:solidFill>
                          <a:latin typeface="Times New Roman" pitchFamily="18" charset="0"/>
                          <a:cs typeface="Times New Roman" pitchFamily="18" charset="0"/>
                        </a:rPr>
                        <a:t> биохимическая и цитогенетическая диагностика, </a:t>
                      </a:r>
                      <a:r>
                        <a:rPr lang="ru-RU" baseline="0" dirty="0" err="1" smtClean="0">
                          <a:solidFill>
                            <a:schemeClr val="tx1"/>
                          </a:solidFill>
                          <a:latin typeface="Times New Roman" pitchFamily="18" charset="0"/>
                          <a:cs typeface="Times New Roman" pitchFamily="18" charset="0"/>
                        </a:rPr>
                        <a:t>пренатальная</a:t>
                      </a:r>
                      <a:r>
                        <a:rPr lang="ru-RU" baseline="0" dirty="0" smtClean="0">
                          <a:solidFill>
                            <a:schemeClr val="tx1"/>
                          </a:solidFill>
                          <a:latin typeface="Times New Roman" pitchFamily="18" charset="0"/>
                          <a:cs typeface="Times New Roman" pitchFamily="18" charset="0"/>
                        </a:rPr>
                        <a:t> диагностика (УЗИ, сывороточные маркеры, инвазионная диагностика), скрининг на наследственные болезни обмена.</a:t>
                      </a:r>
                      <a:endParaRPr lang="ru-RU" dirty="0">
                        <a:solidFill>
                          <a:schemeClr val="tx1"/>
                        </a:solidFill>
                        <a:latin typeface="Times New Roman" pitchFamily="18" charset="0"/>
                        <a:cs typeface="Times New Roman" pitchFamily="18" charset="0"/>
                      </a:endParaRPr>
                    </a:p>
                  </a:txBody>
                  <a:tcPr/>
                </a:tc>
                <a:extLst>
                  <a:ext uri="{0D108BD9-81ED-4DB2-BD59-A6C34878D82A}">
                    <a16:rowId xmlns:a16="http://schemas.microsoft.com/office/drawing/2014/main" val="10002"/>
                  </a:ext>
                </a:extLst>
              </a:tr>
              <a:tr h="370840">
                <a:tc>
                  <a:txBody>
                    <a:bodyPr/>
                    <a:lstStyle/>
                    <a:p>
                      <a:pPr algn="ctr"/>
                      <a:r>
                        <a:rPr lang="ru-RU" dirty="0" smtClean="0">
                          <a:latin typeface="Times New Roman" pitchFamily="18" charset="0"/>
                          <a:cs typeface="Times New Roman" pitchFamily="18" charset="0"/>
                        </a:rPr>
                        <a:t>1,5-2 </a:t>
                      </a:r>
                      <a:r>
                        <a:rPr lang="ru-RU" dirty="0" err="1" smtClean="0">
                          <a:latin typeface="Times New Roman" pitchFamily="18" charset="0"/>
                          <a:cs typeface="Times New Roman" pitchFamily="18" charset="0"/>
                        </a:rPr>
                        <a:t>млн</a:t>
                      </a:r>
                      <a:endParaRPr lang="ru-RU" dirty="0">
                        <a:latin typeface="Times New Roman" pitchFamily="18" charset="0"/>
                        <a:cs typeface="Times New Roman" pitchFamily="18" charset="0"/>
                      </a:endParaRPr>
                    </a:p>
                  </a:txBody>
                  <a:tcPr/>
                </a:tc>
                <a:tc>
                  <a:txBody>
                    <a:bodyPr/>
                    <a:lstStyle/>
                    <a:p>
                      <a:r>
                        <a:rPr lang="ru-RU" dirty="0" smtClean="0">
                          <a:solidFill>
                            <a:srgbClr val="C00000"/>
                          </a:solidFill>
                          <a:latin typeface="Times New Roman" pitchFamily="18" charset="0"/>
                          <a:cs typeface="Times New Roman" pitchFamily="18" charset="0"/>
                        </a:rPr>
                        <a:t>Медико-генетические</a:t>
                      </a:r>
                      <a:r>
                        <a:rPr lang="ru-RU" baseline="0" dirty="0" smtClean="0">
                          <a:solidFill>
                            <a:srgbClr val="C00000"/>
                          </a:solidFill>
                          <a:latin typeface="Times New Roman" pitchFamily="18" charset="0"/>
                          <a:cs typeface="Times New Roman" pitchFamily="18" charset="0"/>
                        </a:rPr>
                        <a:t> консультации</a:t>
                      </a:r>
                      <a:r>
                        <a:rPr lang="ru-RU" baseline="0" dirty="0" smtClean="0">
                          <a:latin typeface="Times New Roman" pitchFamily="18" charset="0"/>
                          <a:cs typeface="Times New Roman" pitchFamily="18" charset="0"/>
                        </a:rPr>
                        <a:t>: консультирование, биохимическая и цитогенетическая диагностика, </a:t>
                      </a:r>
                      <a:r>
                        <a:rPr lang="ru-RU" baseline="0" dirty="0" err="1" smtClean="0">
                          <a:latin typeface="Times New Roman" pitchFamily="18" charset="0"/>
                          <a:cs typeface="Times New Roman" pitchFamily="18" charset="0"/>
                        </a:rPr>
                        <a:t>пренатальная</a:t>
                      </a:r>
                      <a:r>
                        <a:rPr lang="ru-RU" baseline="0" dirty="0" smtClean="0">
                          <a:latin typeface="Times New Roman" pitchFamily="18" charset="0"/>
                          <a:cs typeface="Times New Roman" pitchFamily="18" charset="0"/>
                        </a:rPr>
                        <a:t> диагностика (УЗИ, сывороточные маркеры).</a:t>
                      </a:r>
                      <a:endParaRPr lang="ru-RU" dirty="0">
                        <a:latin typeface="Times New Roman" pitchFamily="18" charset="0"/>
                        <a:cs typeface="Times New Roman" pitchFamily="18" charset="0"/>
                      </a:endParaRPr>
                    </a:p>
                  </a:txBody>
                  <a:tcPr/>
                </a:tc>
                <a:extLst>
                  <a:ext uri="{0D108BD9-81ED-4DB2-BD59-A6C34878D82A}">
                    <a16:rowId xmlns:a16="http://schemas.microsoft.com/office/drawing/2014/main" val="10003"/>
                  </a:ext>
                </a:extLst>
              </a:tr>
              <a:tr h="370840">
                <a:tc>
                  <a:txBody>
                    <a:bodyPr/>
                    <a:lstStyle/>
                    <a:p>
                      <a:pPr algn="ctr"/>
                      <a:r>
                        <a:rPr lang="ru-RU" dirty="0" smtClean="0">
                          <a:latin typeface="Times New Roman" pitchFamily="18" charset="0"/>
                          <a:cs typeface="Times New Roman" pitchFamily="18" charset="0"/>
                        </a:rPr>
                        <a:t>50-60 тыс.</a:t>
                      </a:r>
                      <a:endParaRPr lang="ru-RU" dirty="0">
                        <a:latin typeface="Times New Roman" pitchFamily="18" charset="0"/>
                        <a:cs typeface="Times New Roman" pitchFamily="18" charset="0"/>
                      </a:endParaRPr>
                    </a:p>
                  </a:txBody>
                  <a:tcPr/>
                </a:tc>
                <a:tc>
                  <a:txBody>
                    <a:bodyPr/>
                    <a:lstStyle/>
                    <a:p>
                      <a:r>
                        <a:rPr lang="ru-RU" dirty="0" smtClean="0">
                          <a:solidFill>
                            <a:srgbClr val="C00000"/>
                          </a:solidFill>
                          <a:latin typeface="Times New Roman" pitchFamily="18" charset="0"/>
                          <a:cs typeface="Times New Roman" pitchFamily="18" charset="0"/>
                        </a:rPr>
                        <a:t>Врач-генетик ЦРБ</a:t>
                      </a:r>
                      <a:r>
                        <a:rPr lang="ru-RU" dirty="0" smtClean="0">
                          <a:latin typeface="Times New Roman" pitchFamily="18" charset="0"/>
                          <a:cs typeface="Times New Roman" pitchFamily="18" charset="0"/>
                        </a:rPr>
                        <a:t>: отбор семей с наследственной патологией и направление их в МГК.</a:t>
                      </a:r>
                      <a:endParaRPr lang="ru-RU" dirty="0">
                        <a:latin typeface="Times New Roman" pitchFamily="18" charset="0"/>
                        <a:cs typeface="Times New Roman" pitchFamily="18" charset="0"/>
                      </a:endParaRPr>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3606039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dirty="0" err="1" smtClean="0">
                <a:solidFill>
                  <a:schemeClr val="accent6">
                    <a:lumMod val="75000"/>
                  </a:schemeClr>
                </a:solidFill>
                <a:latin typeface="Times New Roman" panose="02020603050405020304" pitchFamily="18" charset="0"/>
                <a:cs typeface="Times New Roman" panose="02020603050405020304" pitchFamily="18" charset="0"/>
              </a:rPr>
              <a:t>Пренатальная</a:t>
            </a:r>
            <a:r>
              <a:rPr lang="ru-RU" sz="3600" dirty="0" smtClean="0">
                <a:solidFill>
                  <a:schemeClr val="accent6">
                    <a:lumMod val="75000"/>
                  </a:schemeClr>
                </a:solidFill>
                <a:latin typeface="Times New Roman" panose="02020603050405020304" pitchFamily="18" charset="0"/>
                <a:cs typeface="Times New Roman" panose="02020603050405020304" pitchFamily="18" charset="0"/>
              </a:rPr>
              <a:t> диагностика наследственной патологии</a:t>
            </a:r>
            <a:endParaRPr lang="ru-RU" sz="3600" dirty="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lstStyle/>
          <a:p>
            <a:r>
              <a:rPr lang="ru-RU" sz="2400" b="1" dirty="0" err="1">
                <a:latin typeface="Times New Roman" panose="02020603050405020304" pitchFamily="18" charset="0"/>
                <a:cs typeface="Times New Roman" panose="02020603050405020304" pitchFamily="18" charset="0"/>
              </a:rPr>
              <a:t>Пренатальная</a:t>
            </a:r>
            <a:r>
              <a:rPr lang="ru-RU" sz="2400" b="1" dirty="0">
                <a:latin typeface="Times New Roman" panose="02020603050405020304" pitchFamily="18" charset="0"/>
                <a:cs typeface="Times New Roman" panose="02020603050405020304" pitchFamily="18" charset="0"/>
              </a:rPr>
              <a:t> (дородовая) диагностика наследственных болезней</a:t>
            </a:r>
            <a:r>
              <a:rPr lang="ru-RU" sz="2400" dirty="0">
                <a:latin typeface="Times New Roman" panose="02020603050405020304" pitchFamily="18" charset="0"/>
                <a:cs typeface="Times New Roman" panose="02020603050405020304" pitchFamily="18" charset="0"/>
              </a:rPr>
              <a:t> – это комплексная, быстро развивающаяся отрасль медицины, использующая УЗИ, оперативную технику (</a:t>
            </a:r>
            <a:r>
              <a:rPr lang="ru-RU" sz="2400" dirty="0" err="1">
                <a:latin typeface="Times New Roman" panose="02020603050405020304" pitchFamily="18" charset="0"/>
                <a:cs typeface="Times New Roman" panose="02020603050405020304" pitchFamily="18" charset="0"/>
              </a:rPr>
              <a:t>хорионбиопсия</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амнио</a:t>
            </a:r>
            <a:r>
              <a:rPr lang="ru-RU" sz="2400" dirty="0">
                <a:latin typeface="Times New Roman" panose="02020603050405020304" pitchFamily="18" charset="0"/>
                <a:cs typeface="Times New Roman" panose="02020603050405020304" pitchFamily="18" charset="0"/>
              </a:rPr>
              <a:t>- и </a:t>
            </a:r>
            <a:r>
              <a:rPr lang="ru-RU" sz="2400" dirty="0" err="1">
                <a:latin typeface="Times New Roman" panose="02020603050405020304" pitchFamily="18" charset="0"/>
                <a:cs typeface="Times New Roman" panose="02020603050405020304" pitchFamily="18" charset="0"/>
              </a:rPr>
              <a:t>кордоцентез</a:t>
            </a:r>
            <a:r>
              <a:rPr lang="ru-RU" sz="2400" dirty="0">
                <a:latin typeface="Times New Roman" panose="02020603050405020304" pitchFamily="18" charset="0"/>
                <a:cs typeface="Times New Roman" panose="02020603050405020304" pitchFamily="18" charset="0"/>
              </a:rPr>
              <a:t>, биопсия мышц и кожи плода) и лабораторные методы (цитогенетические, биохимические и молекулярно-генетические. При помощи </a:t>
            </a:r>
            <a:r>
              <a:rPr lang="ru-RU" sz="2400" dirty="0" err="1">
                <a:latin typeface="Times New Roman" panose="02020603050405020304" pitchFamily="18" charset="0"/>
                <a:cs typeface="Times New Roman" panose="02020603050405020304" pitchFamily="18" charset="0"/>
              </a:rPr>
              <a:t>пренатальной</a:t>
            </a:r>
            <a:r>
              <a:rPr lang="ru-RU" sz="2400" dirty="0">
                <a:latin typeface="Times New Roman" panose="02020603050405020304" pitchFamily="18" charset="0"/>
                <a:cs typeface="Times New Roman" panose="02020603050405020304" pitchFamily="18" charset="0"/>
              </a:rPr>
              <a:t> диагностики возможно задолго до рождения ребенка определить заболевание, и, если необходимо, прервать беременность. </a:t>
            </a:r>
          </a:p>
          <a:p>
            <a:endParaRPr lang="ru-RU" dirty="0"/>
          </a:p>
        </p:txBody>
      </p:sp>
    </p:spTree>
    <p:extLst>
      <p:ext uri="{BB962C8B-B14F-4D97-AF65-F5344CB8AC3E}">
        <p14:creationId xmlns:p14="http://schemas.microsoft.com/office/powerpoint/2010/main" val="15138990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dirty="0" smtClean="0">
                <a:solidFill>
                  <a:schemeClr val="accent6">
                    <a:lumMod val="75000"/>
                  </a:schemeClr>
                </a:solidFill>
                <a:latin typeface="Times New Roman" panose="02020603050405020304" pitchFamily="18" charset="0"/>
                <a:cs typeface="Times New Roman" panose="02020603050405020304" pitchFamily="18" charset="0"/>
              </a:rPr>
              <a:t>Показания к применению </a:t>
            </a:r>
            <a:r>
              <a:rPr lang="ru-RU" sz="3600" dirty="0" err="1" smtClean="0">
                <a:solidFill>
                  <a:schemeClr val="accent6">
                    <a:lumMod val="75000"/>
                  </a:schemeClr>
                </a:solidFill>
                <a:latin typeface="Times New Roman" panose="02020603050405020304" pitchFamily="18" charset="0"/>
                <a:cs typeface="Times New Roman" panose="02020603050405020304" pitchFamily="18" charset="0"/>
              </a:rPr>
              <a:t>пренатальной</a:t>
            </a:r>
            <a:r>
              <a:rPr lang="ru-RU" sz="3600" dirty="0" smtClean="0">
                <a:solidFill>
                  <a:schemeClr val="accent6">
                    <a:lumMod val="75000"/>
                  </a:schemeClr>
                </a:solidFill>
                <a:latin typeface="Times New Roman" panose="02020603050405020304" pitchFamily="18" charset="0"/>
                <a:cs typeface="Times New Roman" panose="02020603050405020304" pitchFamily="18" charset="0"/>
              </a:rPr>
              <a:t> диагностики</a:t>
            </a:r>
            <a:endParaRPr lang="ru-RU" sz="3600" dirty="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lstStyle/>
          <a:p>
            <a:pPr lvl="0"/>
            <a:r>
              <a:rPr lang="ru-RU" sz="2000" dirty="0">
                <a:latin typeface="Times New Roman" panose="02020603050405020304" pitchFamily="18" charset="0"/>
                <a:cs typeface="Times New Roman" panose="02020603050405020304" pitchFamily="18" charset="0"/>
              </a:rPr>
              <a:t>Точно установленное наследственное заболевание в семье.</a:t>
            </a:r>
          </a:p>
          <a:p>
            <a:pPr lvl="0"/>
            <a:r>
              <a:rPr lang="ru-RU" sz="2000" dirty="0">
                <a:latin typeface="Times New Roman" panose="02020603050405020304" pitchFamily="18" charset="0"/>
                <a:cs typeface="Times New Roman" panose="02020603050405020304" pitchFamily="18" charset="0"/>
              </a:rPr>
              <a:t>Возраст матери – свыше 35 лет, отца – от 40 лет.</a:t>
            </a:r>
          </a:p>
          <a:p>
            <a:pPr lvl="0"/>
            <a:r>
              <a:rPr lang="ru-RU" sz="2000" dirty="0">
                <a:latin typeface="Times New Roman" panose="02020603050405020304" pitchFamily="18" charset="0"/>
                <a:cs typeface="Times New Roman" panose="02020603050405020304" pitchFamily="18" charset="0"/>
              </a:rPr>
              <a:t>Наличие в семье заболевания, связанного с полом.</a:t>
            </a:r>
          </a:p>
          <a:p>
            <a:pPr lvl="0"/>
            <a:r>
              <a:rPr lang="ru-RU" sz="2000" dirty="0">
                <a:latin typeface="Times New Roman" panose="02020603050405020304" pitchFamily="18" charset="0"/>
                <a:cs typeface="Times New Roman" panose="02020603050405020304" pitchFamily="18" charset="0"/>
              </a:rPr>
              <a:t>Наличие структурных перестроек хромосом у одного из родителей (особенно </a:t>
            </a:r>
            <a:r>
              <a:rPr lang="ru-RU" sz="2000" dirty="0" err="1">
                <a:latin typeface="Times New Roman" panose="02020603050405020304" pitchFamily="18" charset="0"/>
                <a:cs typeface="Times New Roman" panose="02020603050405020304" pitchFamily="18" charset="0"/>
              </a:rPr>
              <a:t>транслокаций</a:t>
            </a:r>
            <a:r>
              <a:rPr lang="ru-RU" sz="2000" dirty="0">
                <a:latin typeface="Times New Roman" panose="02020603050405020304" pitchFamily="18" charset="0"/>
                <a:cs typeface="Times New Roman" panose="02020603050405020304" pitchFamily="18" charset="0"/>
              </a:rPr>
              <a:t> и инверсий).</a:t>
            </a:r>
          </a:p>
          <a:p>
            <a:pPr lvl="0"/>
            <a:r>
              <a:rPr lang="ru-RU" sz="2000" dirty="0" err="1">
                <a:latin typeface="Times New Roman" panose="02020603050405020304" pitchFamily="18" charset="0"/>
                <a:cs typeface="Times New Roman" panose="02020603050405020304" pitchFamily="18" charset="0"/>
              </a:rPr>
              <a:t>Гетерозиготность</a:t>
            </a:r>
            <a:r>
              <a:rPr lang="ru-RU" sz="2000" dirty="0">
                <a:latin typeface="Times New Roman" panose="02020603050405020304" pitchFamily="18" charset="0"/>
                <a:cs typeface="Times New Roman" panose="02020603050405020304" pitchFamily="18" charset="0"/>
              </a:rPr>
              <a:t> обоих родителей по одной паре аллелей при аутосомно-рецессивном заболевании.</a:t>
            </a:r>
          </a:p>
          <a:p>
            <a:pPr lvl="0"/>
            <a:r>
              <a:rPr lang="ru-RU" sz="2000" dirty="0">
                <a:latin typeface="Times New Roman" panose="02020603050405020304" pitchFamily="18" charset="0"/>
                <a:cs typeface="Times New Roman" panose="02020603050405020304" pitchFamily="18" charset="0"/>
              </a:rPr>
              <a:t>Наличие в анамнезе беременной длительной работы на вредных для здоровья производствах или проживания в местах с повышенным радиационным фоном и пр.</a:t>
            </a:r>
          </a:p>
          <a:p>
            <a:pPr lvl="0"/>
            <a:r>
              <a:rPr lang="ru-RU" sz="2000" dirty="0">
                <a:latin typeface="Times New Roman" panose="02020603050405020304" pitchFamily="18" charset="0"/>
                <a:cs typeface="Times New Roman" panose="02020603050405020304" pitchFamily="18" charset="0"/>
              </a:rPr>
              <a:t> Повторные спонтанные прерывания беременности или рождение ребенка с ВПР, сахарный диабет, эпилепсия, инфекция у беременной, лекарственная терапия с возможным мутагенным и тератогенным эффектом.</a:t>
            </a:r>
          </a:p>
          <a:p>
            <a:endParaRPr lang="ru-RU" dirty="0"/>
          </a:p>
        </p:txBody>
      </p:sp>
    </p:spTree>
    <p:extLst>
      <p:ext uri="{BB962C8B-B14F-4D97-AF65-F5344CB8AC3E}">
        <p14:creationId xmlns:p14="http://schemas.microsoft.com/office/powerpoint/2010/main" val="86222420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922114"/>
          </a:xfrm>
        </p:spPr>
        <p:txBody>
          <a:bodyPr/>
          <a:lstStyle/>
          <a:p>
            <a:r>
              <a:rPr lang="ru-RU" sz="3600" dirty="0" smtClean="0">
                <a:solidFill>
                  <a:schemeClr val="accent6">
                    <a:lumMod val="50000"/>
                  </a:schemeClr>
                </a:solidFill>
                <a:latin typeface="Times New Roman" panose="02020603050405020304" pitchFamily="18" charset="0"/>
                <a:cs typeface="Times New Roman" panose="02020603050405020304" pitchFamily="18" charset="0"/>
              </a:rPr>
              <a:t>Методы </a:t>
            </a:r>
            <a:r>
              <a:rPr lang="ru-RU" sz="3600" dirty="0" err="1" smtClean="0">
                <a:solidFill>
                  <a:schemeClr val="accent6">
                    <a:lumMod val="50000"/>
                  </a:schemeClr>
                </a:solidFill>
                <a:latin typeface="Times New Roman" panose="02020603050405020304" pitchFamily="18" charset="0"/>
                <a:cs typeface="Times New Roman" panose="02020603050405020304" pitchFamily="18" charset="0"/>
              </a:rPr>
              <a:t>пренатальной</a:t>
            </a:r>
            <a:r>
              <a:rPr lang="ru-RU" sz="3600" dirty="0" smtClean="0">
                <a:solidFill>
                  <a:schemeClr val="accent6">
                    <a:lumMod val="50000"/>
                  </a:schemeClr>
                </a:solidFill>
                <a:latin typeface="Times New Roman" panose="02020603050405020304" pitchFamily="18" charset="0"/>
                <a:cs typeface="Times New Roman" panose="02020603050405020304" pitchFamily="18" charset="0"/>
              </a:rPr>
              <a:t> диагностики</a:t>
            </a:r>
            <a:endParaRPr lang="ru-RU" sz="3600" dirty="0">
              <a:solidFill>
                <a:schemeClr val="accent6">
                  <a:lumMod val="50000"/>
                </a:schemeClr>
              </a:solidFill>
              <a:latin typeface="Times New Roman" panose="02020603050405020304" pitchFamily="18" charset="0"/>
              <a:cs typeface="Times New Roman" panose="02020603050405020304" pitchFamily="18"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3172025175"/>
              </p:ext>
            </p:extLst>
          </p:nvPr>
        </p:nvGraphicFramePr>
        <p:xfrm>
          <a:off x="441703" y="1268760"/>
          <a:ext cx="8280921" cy="4937760"/>
        </p:xfrm>
        <a:graphic>
          <a:graphicData uri="http://schemas.openxmlformats.org/drawingml/2006/table">
            <a:tbl>
              <a:tblPr firstRow="1" bandRow="1">
                <a:tableStyleId>{5C22544A-7EE6-4342-B048-85BDC9FD1C3A}</a:tableStyleId>
              </a:tblPr>
              <a:tblGrid>
                <a:gridCol w="3194193">
                  <a:extLst>
                    <a:ext uri="{9D8B030D-6E8A-4147-A177-3AD203B41FA5}">
                      <a16:colId xmlns:a16="http://schemas.microsoft.com/office/drawing/2014/main" val="20000"/>
                    </a:ext>
                  </a:extLst>
                </a:gridCol>
                <a:gridCol w="2326421">
                  <a:extLst>
                    <a:ext uri="{9D8B030D-6E8A-4147-A177-3AD203B41FA5}">
                      <a16:colId xmlns:a16="http://schemas.microsoft.com/office/drawing/2014/main" val="20001"/>
                    </a:ext>
                  </a:extLst>
                </a:gridCol>
                <a:gridCol w="2760307">
                  <a:extLst>
                    <a:ext uri="{9D8B030D-6E8A-4147-A177-3AD203B41FA5}">
                      <a16:colId xmlns:a16="http://schemas.microsoft.com/office/drawing/2014/main" val="20002"/>
                    </a:ext>
                  </a:extLst>
                </a:gridCol>
              </a:tblGrid>
              <a:tr h="370840">
                <a:tc>
                  <a:txBody>
                    <a:bodyPr/>
                    <a:lstStyle/>
                    <a:p>
                      <a:pPr algn="ctr"/>
                      <a:r>
                        <a:rPr lang="ru-RU" sz="2000" dirty="0" smtClean="0">
                          <a:solidFill>
                            <a:schemeClr val="accent6">
                              <a:lumMod val="50000"/>
                            </a:schemeClr>
                          </a:solidFill>
                          <a:latin typeface="Times New Roman" panose="02020603050405020304" pitchFamily="18" charset="0"/>
                          <a:cs typeface="Times New Roman" panose="02020603050405020304" pitchFamily="18" charset="0"/>
                        </a:rPr>
                        <a:t>Просеивающие</a:t>
                      </a:r>
                      <a:endParaRPr lang="ru-RU" sz="2000" dirty="0">
                        <a:solidFill>
                          <a:schemeClr val="accent6">
                            <a:lumMod val="50000"/>
                          </a:schemeClr>
                        </a:solidFill>
                        <a:latin typeface="Times New Roman" panose="02020603050405020304" pitchFamily="18" charset="0"/>
                        <a:cs typeface="Times New Roman" panose="02020603050405020304" pitchFamily="18" charset="0"/>
                      </a:endParaRPr>
                    </a:p>
                  </a:txBody>
                  <a:tcPr/>
                </a:tc>
                <a:tc>
                  <a:txBody>
                    <a:bodyPr/>
                    <a:lstStyle/>
                    <a:p>
                      <a:pPr algn="ctr"/>
                      <a:r>
                        <a:rPr lang="ru-RU" sz="2000" dirty="0" err="1" smtClean="0">
                          <a:solidFill>
                            <a:schemeClr val="accent6">
                              <a:lumMod val="50000"/>
                            </a:schemeClr>
                          </a:solidFill>
                          <a:latin typeface="Times New Roman" panose="02020603050405020304" pitchFamily="18" charset="0"/>
                          <a:cs typeface="Times New Roman" panose="02020603050405020304" pitchFamily="18" charset="0"/>
                        </a:rPr>
                        <a:t>Неинвазивные</a:t>
                      </a:r>
                      <a:endParaRPr lang="ru-RU" sz="2000" dirty="0" smtClean="0">
                        <a:solidFill>
                          <a:schemeClr val="accent6">
                            <a:lumMod val="50000"/>
                          </a:schemeClr>
                        </a:solidFill>
                        <a:latin typeface="Times New Roman" panose="02020603050405020304" pitchFamily="18" charset="0"/>
                        <a:cs typeface="Times New Roman" panose="02020603050405020304" pitchFamily="18" charset="0"/>
                      </a:endParaRPr>
                    </a:p>
                    <a:p>
                      <a:pPr algn="ctr"/>
                      <a:r>
                        <a:rPr lang="ru-RU" sz="2000" dirty="0" smtClean="0">
                          <a:solidFill>
                            <a:schemeClr val="accent6">
                              <a:lumMod val="50000"/>
                            </a:schemeClr>
                          </a:solidFill>
                          <a:latin typeface="Times New Roman" panose="02020603050405020304" pitchFamily="18" charset="0"/>
                          <a:cs typeface="Times New Roman" panose="02020603050405020304" pitchFamily="18" charset="0"/>
                        </a:rPr>
                        <a:t>(без оперативного вмешательства)</a:t>
                      </a:r>
                      <a:endParaRPr lang="ru-RU" sz="2000" dirty="0">
                        <a:solidFill>
                          <a:schemeClr val="accent6">
                            <a:lumMod val="50000"/>
                          </a:schemeClr>
                        </a:solidFill>
                        <a:latin typeface="Times New Roman" panose="02020603050405020304" pitchFamily="18" charset="0"/>
                        <a:cs typeface="Times New Roman" panose="02020603050405020304" pitchFamily="18" charset="0"/>
                      </a:endParaRPr>
                    </a:p>
                  </a:txBody>
                  <a:tcPr/>
                </a:tc>
                <a:tc>
                  <a:txBody>
                    <a:bodyPr/>
                    <a:lstStyle/>
                    <a:p>
                      <a:pPr algn="ctr"/>
                      <a:r>
                        <a:rPr lang="ru-RU" sz="2000" dirty="0" smtClean="0">
                          <a:solidFill>
                            <a:schemeClr val="accent6">
                              <a:lumMod val="50000"/>
                            </a:schemeClr>
                          </a:solidFill>
                          <a:latin typeface="Times New Roman" panose="02020603050405020304" pitchFamily="18" charset="0"/>
                          <a:cs typeface="Times New Roman" panose="02020603050405020304" pitchFamily="18" charset="0"/>
                        </a:rPr>
                        <a:t>Инвазивные</a:t>
                      </a:r>
                    </a:p>
                    <a:p>
                      <a:pPr algn="ctr"/>
                      <a:r>
                        <a:rPr lang="ru-RU" sz="2000" dirty="0" smtClean="0">
                          <a:solidFill>
                            <a:schemeClr val="accent6">
                              <a:lumMod val="50000"/>
                            </a:schemeClr>
                          </a:solidFill>
                          <a:latin typeface="Times New Roman" panose="02020603050405020304" pitchFamily="18" charset="0"/>
                          <a:cs typeface="Times New Roman" panose="02020603050405020304" pitchFamily="18" charset="0"/>
                        </a:rPr>
                        <a:t>(с оперативным вмешательством)</a:t>
                      </a:r>
                      <a:endParaRPr lang="ru-RU" sz="2000" dirty="0">
                        <a:solidFill>
                          <a:schemeClr val="accent6">
                            <a:lumMod val="50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0"/>
                  </a:ext>
                </a:extLst>
              </a:tr>
              <a:tr h="370840">
                <a:tc>
                  <a:txBody>
                    <a:bodyPr/>
                    <a:lstStyle/>
                    <a:p>
                      <a:r>
                        <a:rPr lang="ru-RU" sz="1800" kern="1200" dirty="0" smtClean="0">
                          <a:solidFill>
                            <a:schemeClr val="tx1"/>
                          </a:solidFill>
                          <a:effectLst/>
                          <a:latin typeface="Times New Roman" panose="02020603050405020304" pitchFamily="18" charset="0"/>
                          <a:ea typeface="+mn-ea"/>
                          <a:cs typeface="Times New Roman" panose="02020603050405020304" pitchFamily="18" charset="0"/>
                        </a:rPr>
                        <a:t>- определение концентрации а-</a:t>
                      </a:r>
                      <a:r>
                        <a:rPr lang="ru-RU" sz="1800" kern="1200" dirty="0" err="1" smtClean="0">
                          <a:solidFill>
                            <a:schemeClr val="tx1"/>
                          </a:solidFill>
                          <a:effectLst/>
                          <a:latin typeface="Times New Roman" panose="02020603050405020304" pitchFamily="18" charset="0"/>
                          <a:ea typeface="+mn-ea"/>
                          <a:cs typeface="Times New Roman" panose="02020603050405020304" pitchFamily="18" charset="0"/>
                        </a:rPr>
                        <a:t>фетопротеина</a:t>
                      </a:r>
                      <a:r>
                        <a:rPr lang="ru-RU" sz="1800" kern="1200" dirty="0" smtClean="0">
                          <a:solidFill>
                            <a:schemeClr val="tx1"/>
                          </a:solidFill>
                          <a:effectLst/>
                          <a:latin typeface="Times New Roman" panose="02020603050405020304" pitchFamily="18" charset="0"/>
                          <a:ea typeface="+mn-ea"/>
                          <a:cs typeface="Times New Roman" panose="02020603050405020304" pitchFamily="18" charset="0"/>
                        </a:rPr>
                        <a:t> (АФП).</a:t>
                      </a:r>
                    </a:p>
                    <a:p>
                      <a:r>
                        <a:rPr lang="ru-RU" sz="1800" kern="1200" dirty="0" smtClean="0">
                          <a:solidFill>
                            <a:schemeClr val="tx1"/>
                          </a:solidFill>
                          <a:effectLst/>
                          <a:latin typeface="Times New Roman" panose="02020603050405020304" pitchFamily="18" charset="0"/>
                          <a:ea typeface="+mn-ea"/>
                          <a:cs typeface="Times New Roman" panose="02020603050405020304" pitchFamily="18" charset="0"/>
                        </a:rPr>
                        <a:t>- выявление уровня хорионического гонадотропина человека (ХГЧ).</a:t>
                      </a:r>
                    </a:p>
                    <a:p>
                      <a:r>
                        <a:rPr lang="ru-RU" sz="1800" kern="1200" dirty="0" smtClean="0">
                          <a:solidFill>
                            <a:schemeClr val="tx1"/>
                          </a:solidFill>
                          <a:effectLst/>
                          <a:latin typeface="Times New Roman" panose="02020603050405020304" pitchFamily="18" charset="0"/>
                          <a:ea typeface="+mn-ea"/>
                          <a:cs typeface="Times New Roman" panose="02020603050405020304" pitchFamily="18" charset="0"/>
                        </a:rPr>
                        <a:t>- определение уровня несвязанного </a:t>
                      </a:r>
                      <a:r>
                        <a:rPr lang="ru-RU" sz="1800" kern="1200" dirty="0" err="1" smtClean="0">
                          <a:solidFill>
                            <a:schemeClr val="tx1"/>
                          </a:solidFill>
                          <a:effectLst/>
                          <a:latin typeface="Times New Roman" panose="02020603050405020304" pitchFamily="18" charset="0"/>
                          <a:ea typeface="+mn-ea"/>
                          <a:cs typeface="Times New Roman" panose="02020603050405020304" pitchFamily="18" charset="0"/>
                        </a:rPr>
                        <a:t>эстриола</a:t>
                      </a:r>
                      <a:r>
                        <a:rPr lang="ru-RU" sz="1800" kern="1200" dirty="0" smtClean="0">
                          <a:solidFill>
                            <a:schemeClr val="tx1"/>
                          </a:solidFill>
                          <a:effectLst/>
                          <a:latin typeface="Times New Roman" panose="02020603050405020304" pitchFamily="18" charset="0"/>
                          <a:ea typeface="+mn-ea"/>
                          <a:cs typeface="Times New Roman" panose="02020603050405020304" pitchFamily="18" charset="0"/>
                        </a:rPr>
                        <a:t>.</a:t>
                      </a:r>
                    </a:p>
                    <a:p>
                      <a:r>
                        <a:rPr lang="ru-RU" sz="1800" kern="1200" dirty="0" smtClean="0">
                          <a:solidFill>
                            <a:schemeClr val="tx1"/>
                          </a:solidFill>
                          <a:effectLst/>
                          <a:latin typeface="Times New Roman" panose="02020603050405020304" pitchFamily="18" charset="0"/>
                          <a:ea typeface="+mn-ea"/>
                          <a:cs typeface="Times New Roman" panose="02020603050405020304" pitchFamily="18" charset="0"/>
                        </a:rPr>
                        <a:t>- определение ассоциированного с беременностью плазменного белка А.</a:t>
                      </a:r>
                    </a:p>
                    <a:p>
                      <a:r>
                        <a:rPr lang="ru-RU" sz="1800" kern="1200" dirty="0" smtClean="0">
                          <a:solidFill>
                            <a:schemeClr val="tx1"/>
                          </a:solidFill>
                          <a:effectLst/>
                          <a:latin typeface="Times New Roman" panose="02020603050405020304" pitchFamily="18" charset="0"/>
                          <a:ea typeface="+mn-ea"/>
                          <a:cs typeface="Times New Roman" panose="02020603050405020304" pitchFamily="18" charset="0"/>
                        </a:rPr>
                        <a:t>- выделение клеток или ДНК плода из организма матери.</a:t>
                      </a:r>
                    </a:p>
                  </a:txBody>
                  <a:tcPr/>
                </a:tc>
                <a:tc>
                  <a:txBody>
                    <a:bodyPr/>
                    <a:lstStyle/>
                    <a:p>
                      <a:r>
                        <a:rPr lang="ru-RU" sz="1800" dirty="0" smtClean="0">
                          <a:solidFill>
                            <a:schemeClr val="tx1"/>
                          </a:solidFill>
                          <a:latin typeface="Times New Roman" panose="02020603050405020304" pitchFamily="18" charset="0"/>
                          <a:cs typeface="Times New Roman" panose="02020603050405020304" pitchFamily="18" charset="0"/>
                        </a:rPr>
                        <a:t>- ультразвуковое исследование плода (УЗИ).</a:t>
                      </a:r>
                      <a:endParaRPr lang="ru-RU"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r>
                        <a:rPr lang="ru-RU" sz="1800" kern="1200" dirty="0" smtClean="0">
                          <a:solidFill>
                            <a:schemeClr val="dk1"/>
                          </a:solidFill>
                          <a:effectLst/>
                          <a:latin typeface="Times New Roman" panose="02020603050405020304" pitchFamily="18" charset="0"/>
                          <a:ea typeface="+mn-ea"/>
                          <a:cs typeface="Times New Roman" panose="02020603050405020304" pitchFamily="18" charset="0"/>
                        </a:rPr>
                        <a:t>- биопсия хориона и плаценты.</a:t>
                      </a:r>
                    </a:p>
                    <a:p>
                      <a:r>
                        <a:rPr lang="ru-RU" sz="1800" kern="1200" dirty="0" smtClean="0">
                          <a:solidFill>
                            <a:schemeClr val="dk1"/>
                          </a:solidFill>
                          <a:effectLst/>
                          <a:latin typeface="Times New Roman" panose="02020603050405020304" pitchFamily="18" charset="0"/>
                          <a:ea typeface="+mn-ea"/>
                          <a:cs typeface="Times New Roman" panose="02020603050405020304" pitchFamily="18" charset="0"/>
                        </a:rPr>
                        <a:t>- </a:t>
                      </a:r>
                      <a:r>
                        <a:rPr lang="ru-RU" sz="1800" kern="1200" dirty="0" err="1" smtClean="0">
                          <a:solidFill>
                            <a:schemeClr val="dk1"/>
                          </a:solidFill>
                          <a:effectLst/>
                          <a:latin typeface="Times New Roman" panose="02020603050405020304" pitchFamily="18" charset="0"/>
                          <a:ea typeface="+mn-ea"/>
                          <a:cs typeface="Times New Roman" panose="02020603050405020304" pitchFamily="18" charset="0"/>
                        </a:rPr>
                        <a:t>амниоцентез</a:t>
                      </a:r>
                      <a:r>
                        <a:rPr lang="ru-RU" sz="1800" kern="1200" dirty="0" smtClean="0">
                          <a:solidFill>
                            <a:schemeClr val="dk1"/>
                          </a:solidFill>
                          <a:effectLst/>
                          <a:latin typeface="Times New Roman" panose="02020603050405020304" pitchFamily="18" charset="0"/>
                          <a:ea typeface="+mn-ea"/>
                          <a:cs typeface="Times New Roman" panose="02020603050405020304" pitchFamily="18" charset="0"/>
                        </a:rPr>
                        <a:t> (прокол плодного пузыря для получения околоплодной жидкости).</a:t>
                      </a:r>
                    </a:p>
                    <a:p>
                      <a:r>
                        <a:rPr lang="ru-RU" sz="1800" kern="1200" dirty="0" smtClean="0">
                          <a:solidFill>
                            <a:schemeClr val="dk1"/>
                          </a:solidFill>
                          <a:effectLst/>
                          <a:latin typeface="Times New Roman" panose="02020603050405020304" pitchFamily="18" charset="0"/>
                          <a:ea typeface="+mn-ea"/>
                          <a:cs typeface="Times New Roman" panose="02020603050405020304" pitchFamily="18" charset="0"/>
                        </a:rPr>
                        <a:t>- </a:t>
                      </a:r>
                      <a:r>
                        <a:rPr lang="ru-RU" sz="1800" kern="1200" dirty="0" err="1" smtClean="0">
                          <a:solidFill>
                            <a:schemeClr val="dk1"/>
                          </a:solidFill>
                          <a:effectLst/>
                          <a:latin typeface="Times New Roman" panose="02020603050405020304" pitchFamily="18" charset="0"/>
                          <a:ea typeface="+mn-ea"/>
                          <a:cs typeface="Times New Roman" panose="02020603050405020304" pitchFamily="18" charset="0"/>
                        </a:rPr>
                        <a:t>кордоцентез</a:t>
                      </a:r>
                      <a:r>
                        <a:rPr lang="ru-RU" sz="1800" kern="1200" dirty="0" smtClean="0">
                          <a:solidFill>
                            <a:schemeClr val="dk1"/>
                          </a:solidFill>
                          <a:effectLst/>
                          <a:latin typeface="Times New Roman" panose="02020603050405020304" pitchFamily="18" charset="0"/>
                          <a:ea typeface="+mn-ea"/>
                          <a:cs typeface="Times New Roman" panose="02020603050405020304" pitchFamily="18" charset="0"/>
                        </a:rPr>
                        <a:t> (взятие крови из пуповины).</a:t>
                      </a:r>
                    </a:p>
                    <a:p>
                      <a:r>
                        <a:rPr lang="ru-RU" sz="1800" kern="1200" dirty="0" smtClean="0">
                          <a:solidFill>
                            <a:schemeClr val="dk1"/>
                          </a:solidFill>
                          <a:effectLst/>
                          <a:latin typeface="Times New Roman" panose="02020603050405020304" pitchFamily="18" charset="0"/>
                          <a:ea typeface="+mn-ea"/>
                          <a:cs typeface="Times New Roman" panose="02020603050405020304" pitchFamily="18" charset="0"/>
                        </a:rPr>
                        <a:t>- </a:t>
                      </a:r>
                      <a:r>
                        <a:rPr lang="ru-RU" sz="1800" kern="1200" dirty="0" err="1" smtClean="0">
                          <a:solidFill>
                            <a:schemeClr val="dk1"/>
                          </a:solidFill>
                          <a:effectLst/>
                          <a:latin typeface="Times New Roman" panose="02020603050405020304" pitchFamily="18" charset="0"/>
                          <a:ea typeface="+mn-ea"/>
                          <a:cs typeface="Times New Roman" panose="02020603050405020304" pitchFamily="18" charset="0"/>
                        </a:rPr>
                        <a:t>фетоскопия</a:t>
                      </a:r>
                      <a:r>
                        <a:rPr lang="ru-RU" sz="1800" kern="1200" dirty="0" smtClean="0">
                          <a:solidFill>
                            <a:schemeClr val="dk1"/>
                          </a:solidFill>
                          <a:effectLst/>
                          <a:latin typeface="Times New Roman" panose="02020603050405020304" pitchFamily="18" charset="0"/>
                          <a:ea typeface="+mn-ea"/>
                          <a:cs typeface="Times New Roman" panose="02020603050405020304" pitchFamily="18" charset="0"/>
                        </a:rPr>
                        <a:t> (введение зонда и осмотр плода).</a:t>
                      </a:r>
                    </a:p>
                    <a:p>
                      <a:endParaRPr lang="ru-RU" sz="2000" dirty="0">
                        <a:solidFill>
                          <a:schemeClr val="accent6">
                            <a:lumMod val="50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36907156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dirty="0" smtClean="0">
                <a:solidFill>
                  <a:schemeClr val="accent6">
                    <a:lumMod val="50000"/>
                  </a:schemeClr>
                </a:solidFill>
                <a:latin typeface="Times New Roman" panose="02020603050405020304" pitchFamily="18" charset="0"/>
                <a:cs typeface="Times New Roman" panose="02020603050405020304" pitchFamily="18" charset="0"/>
              </a:rPr>
              <a:t>Просеивающие методы диагностики</a:t>
            </a:r>
            <a:endParaRPr lang="ru-RU" sz="3600"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57200" y="1340769"/>
            <a:ext cx="8229600" cy="3528392"/>
          </a:xfrm>
        </p:spPr>
        <p:txBody>
          <a:bodyPr/>
          <a:lstStyle/>
          <a:p>
            <a:pPr marL="0" indent="0">
              <a:buNone/>
            </a:pPr>
            <a:r>
              <a:rPr lang="ru-RU" sz="2400" b="1" dirty="0" smtClean="0">
                <a:latin typeface="Times New Roman" panose="02020603050405020304" pitchFamily="18" charset="0"/>
                <a:cs typeface="Times New Roman" panose="02020603050405020304" pitchFamily="18" charset="0"/>
              </a:rPr>
              <a:t>1. Определение </a:t>
            </a:r>
            <a:r>
              <a:rPr lang="el-GR" sz="2400" b="1" dirty="0" smtClean="0">
                <a:latin typeface="Times New Roman" panose="02020603050405020304" pitchFamily="18" charset="0"/>
                <a:cs typeface="Times New Roman" panose="02020603050405020304" pitchFamily="18" charset="0"/>
              </a:rPr>
              <a:t>α</a:t>
            </a:r>
            <a:r>
              <a:rPr lang="ru-RU" sz="2400" b="1" dirty="0">
                <a:latin typeface="Times New Roman" panose="02020603050405020304" pitchFamily="18" charset="0"/>
                <a:cs typeface="Times New Roman" panose="02020603050405020304" pitchFamily="18" charset="0"/>
              </a:rPr>
              <a:t>-</a:t>
            </a:r>
            <a:r>
              <a:rPr lang="ru-RU" sz="2400" b="1" dirty="0" err="1">
                <a:latin typeface="Times New Roman" panose="02020603050405020304" pitchFamily="18" charset="0"/>
                <a:cs typeface="Times New Roman" panose="02020603050405020304" pitchFamily="18" charset="0"/>
              </a:rPr>
              <a:t>фетопротеина</a:t>
            </a:r>
            <a:r>
              <a:rPr lang="ru-RU" sz="2400" b="1" dirty="0">
                <a:latin typeface="Times New Roman" panose="02020603050405020304" pitchFamily="18" charset="0"/>
                <a:cs typeface="Times New Roman" panose="02020603050405020304" pitchFamily="18" charset="0"/>
              </a:rPr>
              <a:t> (АФП) </a:t>
            </a:r>
            <a:r>
              <a:rPr lang="ru-RU" sz="2400" dirty="0">
                <a:latin typeface="Times New Roman" panose="02020603050405020304" pitchFamily="18" charset="0"/>
                <a:cs typeface="Times New Roman" panose="02020603050405020304" pitchFamily="18" charset="0"/>
              </a:rPr>
              <a:t>(16-20 </a:t>
            </a:r>
            <a:r>
              <a:rPr lang="ru-RU" sz="2400" dirty="0" err="1">
                <a:latin typeface="Times New Roman" panose="02020603050405020304" pitchFamily="18" charset="0"/>
                <a:cs typeface="Times New Roman" panose="02020603050405020304" pitchFamily="18" charset="0"/>
              </a:rPr>
              <a:t>нед</a:t>
            </a:r>
            <a:r>
              <a:rPr lang="ru-RU" sz="2400" dirty="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беременности, объект – сыворотка крови). </a:t>
            </a:r>
            <a:r>
              <a:rPr lang="ru-RU" sz="2400" dirty="0">
                <a:latin typeface="Times New Roman" panose="02020603050405020304" pitchFamily="18" charset="0"/>
                <a:cs typeface="Times New Roman" panose="02020603050405020304" pitchFamily="18" charset="0"/>
              </a:rPr>
              <a:t>АФП – белок, который вырабатывает печень эмбриона  и плода и проникает в кровь беременной через плодные оболочки и плаценту. При </a:t>
            </a:r>
            <a:r>
              <a:rPr lang="ru-RU" sz="2400" dirty="0" smtClean="0">
                <a:latin typeface="Times New Roman" panose="02020603050405020304" pitchFamily="18" charset="0"/>
                <a:cs typeface="Times New Roman" panose="02020603050405020304" pitchFamily="18" charset="0"/>
              </a:rPr>
              <a:t>патологии (врожденные пороки, дефекты нервной трубки) </a:t>
            </a:r>
            <a:r>
              <a:rPr lang="ru-RU" sz="2400" dirty="0">
                <a:latin typeface="Times New Roman" panose="02020603050405020304" pitchFamily="18" charset="0"/>
                <a:cs typeface="Times New Roman" panose="02020603050405020304" pitchFamily="18" charset="0"/>
              </a:rPr>
              <a:t>концентрация АФП в сыворотке крови беременной значительно выше, чем в норме. Такое обследование позволяет выявить до 20% случаев болезни Дауна, при которой концентрация АФП в крови женщины снижена.</a:t>
            </a: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24128" y="4716362"/>
            <a:ext cx="2546995" cy="2108882"/>
          </a:xfrm>
          <a:prstGeom prst="rect">
            <a:avLst/>
          </a:prstGeom>
        </p:spPr>
      </p:pic>
    </p:spTree>
    <p:extLst>
      <p:ext uri="{BB962C8B-B14F-4D97-AF65-F5344CB8AC3E}">
        <p14:creationId xmlns:p14="http://schemas.microsoft.com/office/powerpoint/2010/main" val="26298253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dirty="0">
                <a:solidFill>
                  <a:schemeClr val="accent6">
                    <a:lumMod val="50000"/>
                  </a:schemeClr>
                </a:solidFill>
                <a:latin typeface="Times New Roman" panose="02020603050405020304" pitchFamily="18" charset="0"/>
                <a:cs typeface="Times New Roman" panose="02020603050405020304" pitchFamily="18" charset="0"/>
              </a:rPr>
              <a:t>Просеивающие методы диагностики</a:t>
            </a:r>
            <a:endParaRPr lang="ru-RU" sz="3600" dirty="0"/>
          </a:p>
        </p:txBody>
      </p:sp>
      <p:sp>
        <p:nvSpPr>
          <p:cNvPr id="3" name="Объект 2"/>
          <p:cNvSpPr>
            <a:spLocks noGrp="1"/>
          </p:cNvSpPr>
          <p:nvPr>
            <p:ph idx="1"/>
          </p:nvPr>
        </p:nvSpPr>
        <p:spPr>
          <a:xfrm>
            <a:off x="457200" y="1600200"/>
            <a:ext cx="5842992" cy="4525963"/>
          </a:xfrm>
        </p:spPr>
        <p:txBody>
          <a:bodyPr/>
          <a:lstStyle/>
          <a:p>
            <a:pPr marL="0" indent="0">
              <a:buNone/>
            </a:pPr>
            <a:r>
              <a:rPr lang="ru-RU" sz="2400" dirty="0" smtClean="0">
                <a:latin typeface="Times New Roman" panose="02020603050405020304" pitchFamily="18" charset="0"/>
                <a:cs typeface="Times New Roman" panose="02020603050405020304" pitchFamily="18" charset="0"/>
              </a:rPr>
              <a:t>2. </a:t>
            </a:r>
            <a:r>
              <a:rPr lang="ru-RU" sz="2400" b="1" dirty="0">
                <a:latin typeface="Times New Roman" panose="02020603050405020304" pitchFamily="18" charset="0"/>
                <a:cs typeface="Times New Roman" panose="02020603050405020304" pitchFamily="18" charset="0"/>
              </a:rPr>
              <a:t>О</a:t>
            </a:r>
            <a:r>
              <a:rPr lang="ru-RU" sz="2400" b="1" dirty="0" smtClean="0">
                <a:latin typeface="Times New Roman" panose="02020603050405020304" pitchFamily="18" charset="0"/>
                <a:cs typeface="Times New Roman" panose="02020603050405020304" pitchFamily="18" charset="0"/>
              </a:rPr>
              <a:t>пределение </a:t>
            </a:r>
            <a:r>
              <a:rPr lang="ru-RU" sz="2400" b="1" dirty="0">
                <a:latin typeface="Times New Roman" panose="02020603050405020304" pitchFamily="18" charset="0"/>
                <a:cs typeface="Times New Roman" panose="02020603050405020304" pitchFamily="18" charset="0"/>
              </a:rPr>
              <a:t>уровня хорионического гонадотропина человека (ХГЧ</a:t>
            </a:r>
            <a:r>
              <a:rPr lang="ru-RU" sz="2400" b="1" dirty="0" smtClean="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(объект – сыворотка крови). ХГЧ – гормон, который синтезируется во время беременности клетками плаценты</a:t>
            </a:r>
            <a:r>
              <a:rPr lang="ru-RU" sz="2400" dirty="0">
                <a:latin typeface="Times New Roman" panose="02020603050405020304" pitchFamily="18" charset="0"/>
                <a:cs typeface="Times New Roman" panose="02020603050405020304" pitchFamily="18" charset="0"/>
              </a:rPr>
              <a:t>. В норме содержание ХГЧ уменьшается до низких цифр после 1 триместра беременности. У 68% женщин, вынашивающих плод с хромосомной болезнью, этот показатель остается повышенным до родов.</a:t>
            </a:r>
          </a:p>
        </p:txBody>
      </p:sp>
      <p:pic>
        <p:nvPicPr>
          <p:cNvPr id="4" name="Рисунок 3"/>
          <p:cNvPicPr>
            <a:picLocks noChangeAspect="1"/>
          </p:cNvPicPr>
          <p:nvPr/>
        </p:nvPicPr>
        <p:blipFill rotWithShape="1">
          <a:blip r:embed="rId2" cstate="print">
            <a:extLst>
              <a:ext uri="{28A0092B-C50C-407E-A947-70E740481C1C}">
                <a14:useLocalDpi xmlns:a14="http://schemas.microsoft.com/office/drawing/2010/main" val="0"/>
              </a:ext>
            </a:extLst>
          </a:blip>
          <a:srcRect l="59849" t="24476" r="3219" b="10734"/>
          <a:stretch/>
        </p:blipFill>
        <p:spPr>
          <a:xfrm>
            <a:off x="6526559" y="1700808"/>
            <a:ext cx="2160241" cy="2376264"/>
          </a:xfrm>
          <a:prstGeom prst="rect">
            <a:avLst/>
          </a:prstGeom>
        </p:spPr>
      </p:pic>
    </p:spTree>
    <p:extLst>
      <p:ext uri="{BB962C8B-B14F-4D97-AF65-F5344CB8AC3E}">
        <p14:creationId xmlns:p14="http://schemas.microsoft.com/office/powerpoint/2010/main" val="195425170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dirty="0">
                <a:solidFill>
                  <a:schemeClr val="accent6">
                    <a:lumMod val="50000"/>
                  </a:schemeClr>
                </a:solidFill>
                <a:latin typeface="Times New Roman" panose="02020603050405020304" pitchFamily="18" charset="0"/>
                <a:cs typeface="Times New Roman" panose="02020603050405020304" pitchFamily="18" charset="0"/>
              </a:rPr>
              <a:t>Просеивающие методы диагностики</a:t>
            </a:r>
            <a:endParaRPr lang="ru-RU" sz="3600" dirty="0"/>
          </a:p>
        </p:txBody>
      </p:sp>
      <p:sp>
        <p:nvSpPr>
          <p:cNvPr id="3" name="Объект 2"/>
          <p:cNvSpPr>
            <a:spLocks noGrp="1"/>
          </p:cNvSpPr>
          <p:nvPr>
            <p:ph idx="1"/>
          </p:nvPr>
        </p:nvSpPr>
        <p:spPr/>
        <p:txBody>
          <a:bodyPr/>
          <a:lstStyle/>
          <a:p>
            <a:pPr marL="0" indent="0">
              <a:buNone/>
            </a:pPr>
            <a:r>
              <a:rPr lang="ru-RU" sz="2400" dirty="0" smtClean="0">
                <a:latin typeface="Times New Roman" panose="02020603050405020304" pitchFamily="18" charset="0"/>
                <a:cs typeface="Times New Roman" panose="02020603050405020304" pitchFamily="18" charset="0"/>
              </a:rPr>
              <a:t>3. </a:t>
            </a:r>
            <a:r>
              <a:rPr lang="ru-RU" sz="2400" b="1" dirty="0" smtClean="0">
                <a:latin typeface="Times New Roman" panose="02020603050405020304" pitchFamily="18" charset="0"/>
                <a:cs typeface="Times New Roman" panose="02020603050405020304" pitchFamily="18" charset="0"/>
              </a:rPr>
              <a:t>Определение </a:t>
            </a:r>
            <a:r>
              <a:rPr lang="ru-RU" sz="2400" b="1" dirty="0">
                <a:latin typeface="Times New Roman" panose="02020603050405020304" pitchFamily="18" charset="0"/>
                <a:cs typeface="Times New Roman" panose="02020603050405020304" pitchFamily="18" charset="0"/>
              </a:rPr>
              <a:t>содержания </a:t>
            </a:r>
            <a:r>
              <a:rPr lang="ru-RU" sz="2400" b="1" dirty="0" err="1">
                <a:latin typeface="Times New Roman" panose="02020603050405020304" pitchFamily="18" charset="0"/>
                <a:cs typeface="Times New Roman" panose="02020603050405020304" pitchFamily="18" charset="0"/>
              </a:rPr>
              <a:t>неконъюгированного</a:t>
            </a:r>
            <a:r>
              <a:rPr lang="ru-RU" sz="2400" b="1" dirty="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эстриола</a:t>
            </a:r>
            <a:r>
              <a:rPr lang="ru-RU" sz="2400" b="1" dirty="0" smtClean="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(объект – сыворотка крови). </a:t>
            </a:r>
            <a:r>
              <a:rPr lang="ru-RU" sz="2400" dirty="0">
                <a:latin typeface="Times New Roman" panose="02020603050405020304" pitchFamily="18" charset="0"/>
                <a:cs typeface="Times New Roman" panose="02020603050405020304" pitchFamily="18" charset="0"/>
              </a:rPr>
              <a:t>Уровень этого гормона значительно ниже при вынашивании плода с болезнью Дауна.</a:t>
            </a:r>
          </a:p>
        </p:txBody>
      </p:sp>
    </p:spTree>
    <p:extLst>
      <p:ext uri="{BB962C8B-B14F-4D97-AF65-F5344CB8AC3E}">
        <p14:creationId xmlns:p14="http://schemas.microsoft.com/office/powerpoint/2010/main" val="375839149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0648"/>
            <a:ext cx="8229600" cy="1143000"/>
          </a:xfrm>
        </p:spPr>
        <p:txBody>
          <a:bodyPr/>
          <a:lstStyle/>
          <a:p>
            <a:r>
              <a:rPr lang="ru-RU" sz="3600" dirty="0" err="1" smtClean="0">
                <a:solidFill>
                  <a:schemeClr val="accent6">
                    <a:lumMod val="50000"/>
                  </a:schemeClr>
                </a:solidFill>
                <a:latin typeface="Times New Roman" panose="02020603050405020304" pitchFamily="18" charset="0"/>
                <a:cs typeface="Times New Roman" panose="02020603050405020304" pitchFamily="18" charset="0"/>
              </a:rPr>
              <a:t>Неинвазивные</a:t>
            </a:r>
            <a:r>
              <a:rPr lang="ru-RU" sz="3600" dirty="0" smtClean="0">
                <a:solidFill>
                  <a:schemeClr val="accent6">
                    <a:lumMod val="50000"/>
                  </a:schemeClr>
                </a:solidFill>
                <a:latin typeface="Times New Roman" panose="02020603050405020304" pitchFamily="18" charset="0"/>
                <a:cs typeface="Times New Roman" panose="02020603050405020304" pitchFamily="18" charset="0"/>
              </a:rPr>
              <a:t> методы диагностики</a:t>
            </a:r>
            <a:endParaRPr lang="ru-RU" sz="3600"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79720" y="1387672"/>
            <a:ext cx="4834880" cy="5281688"/>
          </a:xfrm>
        </p:spPr>
        <p:txBody>
          <a:bodyPr/>
          <a:lstStyle/>
          <a:p>
            <a:pPr marL="0" indent="0">
              <a:buNone/>
            </a:pPr>
            <a:r>
              <a:rPr lang="ru-RU" sz="2400" b="1" dirty="0" smtClean="0">
                <a:latin typeface="Times New Roman" panose="02020603050405020304" pitchFamily="18" charset="0"/>
                <a:cs typeface="Times New Roman" panose="02020603050405020304" pitchFamily="18" charset="0"/>
              </a:rPr>
              <a:t>Ультразвуковое исследование </a:t>
            </a:r>
            <a:r>
              <a:rPr lang="ru-RU" sz="2400" dirty="0">
                <a:latin typeface="Times New Roman" panose="02020603050405020304" pitchFamily="18" charset="0"/>
                <a:cs typeface="Times New Roman" panose="02020603050405020304" pitchFamily="18" charset="0"/>
              </a:rPr>
              <a:t>позволяет исследовать строение плода, выявить поражение головного мозга, врожденные пороки развития скелета и внутренних органов, задержку роста плода с 6-8-й недели и функциональное состояние плода, плаценты, пуповины, оболочек. Сроки проведения УЗИ в России определены приказом Министерства здравоохранения – это 10-14, </a:t>
            </a:r>
            <a:r>
              <a:rPr lang="ru-RU" sz="2400" dirty="0" smtClean="0">
                <a:latin typeface="Times New Roman" panose="02020603050405020304" pitchFamily="18" charset="0"/>
                <a:cs typeface="Times New Roman" panose="02020603050405020304" pitchFamily="18" charset="0"/>
              </a:rPr>
              <a:t>18-21 </a:t>
            </a:r>
            <a:r>
              <a:rPr lang="ru-RU" sz="2400" dirty="0">
                <a:latin typeface="Times New Roman" panose="02020603050405020304" pitchFamily="18" charset="0"/>
                <a:cs typeface="Times New Roman" panose="02020603050405020304" pitchFamily="18" charset="0"/>
              </a:rPr>
              <a:t>и </a:t>
            </a:r>
            <a:r>
              <a:rPr lang="ru-RU" sz="2400" dirty="0" smtClean="0">
                <a:latin typeface="Times New Roman" panose="02020603050405020304" pitchFamily="18" charset="0"/>
                <a:cs typeface="Times New Roman" panose="02020603050405020304" pitchFamily="18" charset="0"/>
              </a:rPr>
              <a:t>30-34 </a:t>
            </a:r>
            <a:r>
              <a:rPr lang="ru-RU" sz="2400" dirty="0">
                <a:latin typeface="Times New Roman" panose="02020603050405020304" pitchFamily="18" charset="0"/>
                <a:cs typeface="Times New Roman" panose="02020603050405020304" pitchFamily="18" charset="0"/>
              </a:rPr>
              <a:t>недели беременности. </a:t>
            </a: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14600" y="1628800"/>
            <a:ext cx="3445395" cy="4339288"/>
          </a:xfrm>
          <a:prstGeom prst="rect">
            <a:avLst/>
          </a:prstGeom>
        </p:spPr>
      </p:pic>
    </p:spTree>
    <p:extLst>
      <p:ext uri="{BB962C8B-B14F-4D97-AF65-F5344CB8AC3E}">
        <p14:creationId xmlns:p14="http://schemas.microsoft.com/office/powerpoint/2010/main" val="398581120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80080" y="332656"/>
            <a:ext cx="8229600" cy="1143000"/>
          </a:xfrm>
        </p:spPr>
        <p:txBody>
          <a:bodyPr/>
          <a:lstStyle/>
          <a:p>
            <a:r>
              <a:rPr lang="ru-RU" sz="3600" dirty="0" err="1">
                <a:solidFill>
                  <a:schemeClr val="accent6">
                    <a:lumMod val="50000"/>
                  </a:schemeClr>
                </a:solidFill>
                <a:latin typeface="Times New Roman" panose="02020603050405020304" pitchFamily="18" charset="0"/>
                <a:cs typeface="Times New Roman" panose="02020603050405020304" pitchFamily="18" charset="0"/>
              </a:rPr>
              <a:t>Неинвазивные</a:t>
            </a:r>
            <a:r>
              <a:rPr lang="ru-RU" sz="3600" dirty="0">
                <a:solidFill>
                  <a:schemeClr val="accent6">
                    <a:lumMod val="50000"/>
                  </a:schemeClr>
                </a:solidFill>
                <a:latin typeface="Times New Roman" panose="02020603050405020304" pitchFamily="18" charset="0"/>
                <a:cs typeface="Times New Roman" panose="02020603050405020304" pitchFamily="18" charset="0"/>
              </a:rPr>
              <a:t> </a:t>
            </a:r>
            <a:r>
              <a:rPr lang="ru-RU" sz="3600" dirty="0" smtClean="0">
                <a:solidFill>
                  <a:schemeClr val="accent6">
                    <a:lumMod val="50000"/>
                  </a:schemeClr>
                </a:solidFill>
                <a:latin typeface="Times New Roman" panose="02020603050405020304" pitchFamily="18" charset="0"/>
                <a:cs typeface="Times New Roman" panose="02020603050405020304" pitchFamily="18" charset="0"/>
              </a:rPr>
              <a:t>методы диагностики</a:t>
            </a:r>
            <a:endParaRPr lang="ru-RU" sz="3600" dirty="0"/>
          </a:p>
        </p:txBody>
      </p:sp>
      <p:sp>
        <p:nvSpPr>
          <p:cNvPr id="3" name="Объект 2"/>
          <p:cNvSpPr>
            <a:spLocks noGrp="1"/>
          </p:cNvSpPr>
          <p:nvPr>
            <p:ph idx="1"/>
          </p:nvPr>
        </p:nvSpPr>
        <p:spPr>
          <a:xfrm>
            <a:off x="480080" y="1340768"/>
            <a:ext cx="8229600" cy="532655"/>
          </a:xfrm>
        </p:spPr>
        <p:txBody>
          <a:bodyPr/>
          <a:lstStyle/>
          <a:p>
            <a:pPr marL="0" indent="0" algn="ctr">
              <a:buNone/>
            </a:pPr>
            <a:r>
              <a:rPr lang="ru-RU" sz="2000" dirty="0" smtClean="0">
                <a:latin typeface="Times New Roman" panose="02020603050405020304" pitchFamily="18" charset="0"/>
                <a:cs typeface="Times New Roman" panose="02020603050405020304" pitchFamily="18" charset="0"/>
              </a:rPr>
              <a:t>Врожденные пороки развития, диагностируемые с помощью УЗИ:</a:t>
            </a:r>
            <a:endParaRPr lang="ru-RU" sz="2000" dirty="0">
              <a:latin typeface="Times New Roman" panose="02020603050405020304" pitchFamily="18" charset="0"/>
              <a:cs typeface="Times New Roman" panose="02020603050405020304" pitchFamily="18" charset="0"/>
            </a:endParaRPr>
          </a:p>
        </p:txBody>
      </p:sp>
      <p:graphicFrame>
        <p:nvGraphicFramePr>
          <p:cNvPr id="5" name="Таблица 4"/>
          <p:cNvGraphicFramePr>
            <a:graphicFrameLocks noGrp="1"/>
          </p:cNvGraphicFramePr>
          <p:nvPr>
            <p:extLst>
              <p:ext uri="{D42A27DB-BD31-4B8C-83A1-F6EECF244321}">
                <p14:modId xmlns:p14="http://schemas.microsoft.com/office/powerpoint/2010/main" val="913287694"/>
              </p:ext>
            </p:extLst>
          </p:nvPr>
        </p:nvGraphicFramePr>
        <p:xfrm>
          <a:off x="755576" y="1988840"/>
          <a:ext cx="7488832" cy="4604370"/>
        </p:xfrm>
        <a:graphic>
          <a:graphicData uri="http://schemas.openxmlformats.org/drawingml/2006/table">
            <a:tbl>
              <a:tblPr firstRow="1" bandRow="1">
                <a:tableStyleId>{5C22544A-7EE6-4342-B048-85BDC9FD1C3A}</a:tableStyleId>
              </a:tblPr>
              <a:tblGrid>
                <a:gridCol w="2653818">
                  <a:extLst>
                    <a:ext uri="{9D8B030D-6E8A-4147-A177-3AD203B41FA5}">
                      <a16:colId xmlns:a16="http://schemas.microsoft.com/office/drawing/2014/main" val="20000"/>
                    </a:ext>
                  </a:extLst>
                </a:gridCol>
                <a:gridCol w="4835014">
                  <a:extLst>
                    <a:ext uri="{9D8B030D-6E8A-4147-A177-3AD203B41FA5}">
                      <a16:colId xmlns:a16="http://schemas.microsoft.com/office/drawing/2014/main" val="20001"/>
                    </a:ext>
                  </a:extLst>
                </a:gridCol>
              </a:tblGrid>
              <a:tr h="592823">
                <a:tc>
                  <a:txBody>
                    <a:bodyPr/>
                    <a:lstStyle/>
                    <a:p>
                      <a:pPr algn="ctr">
                        <a:lnSpc>
                          <a:spcPct val="115000"/>
                        </a:lnSpc>
                        <a:spcAft>
                          <a:spcPts val="0"/>
                        </a:spcAft>
                      </a:pPr>
                      <a:r>
                        <a:rPr lang="ru-RU" sz="1800" b="1" dirty="0">
                          <a:solidFill>
                            <a:schemeClr val="accent6">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Система или органы</a:t>
                      </a:r>
                      <a:endParaRPr lang="ru-RU" sz="1800" dirty="0">
                        <a:solidFill>
                          <a:schemeClr val="accent6">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800" b="1" dirty="0">
                          <a:solidFill>
                            <a:schemeClr val="accent6">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Пороки</a:t>
                      </a:r>
                      <a:endParaRPr lang="ru-RU" sz="1800" dirty="0">
                        <a:solidFill>
                          <a:schemeClr val="accent6">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15000"/>
                        </a:lnSpc>
                        <a:spcAft>
                          <a:spcPts val="0"/>
                        </a:spcAft>
                      </a:pPr>
                      <a:r>
                        <a:rPr lang="ru-RU" sz="1600" b="1" dirty="0">
                          <a:solidFill>
                            <a:schemeClr val="accent6">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1600" dirty="0">
                        <a:solidFill>
                          <a:schemeClr val="accent6">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592823">
                <a:tc>
                  <a:txBody>
                    <a:bodyPr/>
                    <a:lstStyle/>
                    <a:p>
                      <a:pPr algn="just">
                        <a:lnSpc>
                          <a:spcPct val="115000"/>
                        </a:lnSpc>
                        <a:spcAft>
                          <a:spcPts val="0"/>
                        </a:spcAft>
                      </a:pPr>
                      <a:r>
                        <a:rPr lang="ru-RU" sz="1600">
                          <a:effectLst/>
                          <a:latin typeface="Times New Roman" panose="02020603050405020304" pitchFamily="18" charset="0"/>
                          <a:ea typeface="Calibri" panose="020F0502020204030204" pitchFamily="34" charset="0"/>
                          <a:cs typeface="Times New Roman" panose="02020603050405020304" pitchFamily="18" charset="0"/>
                        </a:rPr>
                        <a:t>ЦНС</a:t>
                      </a:r>
                    </a:p>
                  </a:txBody>
                  <a:tcPr marL="68580" marR="68580" marT="0" marB="0"/>
                </a:tc>
                <a:tc>
                  <a:txBody>
                    <a:bodyPr/>
                    <a:lstStyle/>
                    <a:p>
                      <a:pPr algn="just">
                        <a:lnSpc>
                          <a:spcPct val="115000"/>
                        </a:lnSpc>
                        <a:spcAft>
                          <a:spcPts val="0"/>
                        </a:spcAft>
                      </a:pPr>
                      <a:r>
                        <a:rPr lang="ru-RU" sz="1600" dirty="0">
                          <a:effectLst/>
                          <a:latin typeface="Times New Roman" panose="02020603050405020304" pitchFamily="18" charset="0"/>
                          <a:ea typeface="Calibri" panose="020F0502020204030204" pitchFamily="34" charset="0"/>
                          <a:cs typeface="Times New Roman" panose="02020603050405020304" pitchFamily="18" charset="0"/>
                        </a:rPr>
                        <a:t>Грубые пороки мозга, черепно- и спинномозговые грыжи, недоразвитие передних отделов мозга.</a:t>
                      </a:r>
                    </a:p>
                  </a:txBody>
                  <a:tcPr marL="68580" marR="68580" marT="0" marB="0"/>
                </a:tc>
                <a:extLst>
                  <a:ext uri="{0D108BD9-81ED-4DB2-BD59-A6C34878D82A}">
                    <a16:rowId xmlns:a16="http://schemas.microsoft.com/office/drawing/2014/main" val="10001"/>
                  </a:ext>
                </a:extLst>
              </a:tr>
              <a:tr h="592823">
                <a:tc>
                  <a:txBody>
                    <a:bodyPr/>
                    <a:lstStyle/>
                    <a:p>
                      <a:pPr algn="just">
                        <a:lnSpc>
                          <a:spcPct val="115000"/>
                        </a:lnSpc>
                        <a:spcAft>
                          <a:spcPts val="0"/>
                        </a:spcAft>
                      </a:pPr>
                      <a:r>
                        <a:rPr lang="ru-RU" sz="1600">
                          <a:effectLst/>
                          <a:latin typeface="Times New Roman" panose="02020603050405020304" pitchFamily="18" charset="0"/>
                          <a:ea typeface="Calibri" panose="020F0502020204030204" pitchFamily="34" charset="0"/>
                          <a:cs typeface="Times New Roman" panose="02020603050405020304" pitchFamily="18" charset="0"/>
                        </a:rPr>
                        <a:t>Конечности</a:t>
                      </a:r>
                    </a:p>
                  </a:txBody>
                  <a:tcPr marL="68580" marR="68580" marT="0" marB="0"/>
                </a:tc>
                <a:tc>
                  <a:txBody>
                    <a:bodyPr/>
                    <a:lstStyle/>
                    <a:p>
                      <a:pPr algn="just">
                        <a:lnSpc>
                          <a:spcPct val="115000"/>
                        </a:lnSpc>
                        <a:spcAft>
                          <a:spcPts val="0"/>
                        </a:spcAft>
                      </a:pPr>
                      <a:r>
                        <a:rPr lang="ru-RU" sz="1600" dirty="0">
                          <a:effectLst/>
                          <a:latin typeface="Times New Roman" panose="02020603050405020304" pitchFamily="18" charset="0"/>
                          <a:ea typeface="Calibri" panose="020F0502020204030204" pitchFamily="34" charset="0"/>
                          <a:cs typeface="Times New Roman" panose="02020603050405020304" pitchFamily="18" charset="0"/>
                        </a:rPr>
                        <a:t>Редукционные пороки, тяжелые формы карликовости с укорочением конечностей, олиго- и полидактилии и др.</a:t>
                      </a:r>
                    </a:p>
                  </a:txBody>
                  <a:tcPr marL="68580" marR="68580" marT="0" marB="0"/>
                </a:tc>
                <a:extLst>
                  <a:ext uri="{0D108BD9-81ED-4DB2-BD59-A6C34878D82A}">
                    <a16:rowId xmlns:a16="http://schemas.microsoft.com/office/drawing/2014/main" val="10002"/>
                  </a:ext>
                </a:extLst>
              </a:tr>
              <a:tr h="570172">
                <a:tc>
                  <a:txBody>
                    <a:bodyPr/>
                    <a:lstStyle/>
                    <a:p>
                      <a:pPr algn="just">
                        <a:lnSpc>
                          <a:spcPct val="115000"/>
                        </a:lnSpc>
                        <a:spcAft>
                          <a:spcPts val="0"/>
                        </a:spcAft>
                      </a:pPr>
                      <a:r>
                        <a:rPr lang="ru-RU" sz="1600">
                          <a:effectLst/>
                          <a:latin typeface="Times New Roman" panose="02020603050405020304" pitchFamily="18" charset="0"/>
                          <a:ea typeface="Calibri" panose="020F0502020204030204" pitchFamily="34" charset="0"/>
                          <a:cs typeface="Times New Roman" panose="02020603050405020304" pitchFamily="18" charset="0"/>
                        </a:rPr>
                        <a:t>Сердечно-сосудистая система</a:t>
                      </a:r>
                    </a:p>
                  </a:txBody>
                  <a:tcPr marL="68580" marR="68580" marT="0" marB="0"/>
                </a:tc>
                <a:tc>
                  <a:txBody>
                    <a:bodyPr/>
                    <a:lstStyle/>
                    <a:p>
                      <a:pPr algn="just">
                        <a:lnSpc>
                          <a:spcPct val="115000"/>
                        </a:lnSpc>
                        <a:spcAft>
                          <a:spcPts val="0"/>
                        </a:spcAft>
                      </a:pPr>
                      <a:r>
                        <a:rPr lang="ru-RU" sz="1600" dirty="0">
                          <a:effectLst/>
                          <a:latin typeface="Times New Roman" panose="02020603050405020304" pitchFamily="18" charset="0"/>
                          <a:ea typeface="Calibri" panose="020F0502020204030204" pitchFamily="34" charset="0"/>
                          <a:cs typeface="Times New Roman" panose="02020603050405020304" pitchFamily="18" charset="0"/>
                        </a:rPr>
                        <a:t>Разнообразные пороки сердца и крупных сосудов.</a:t>
                      </a:r>
                    </a:p>
                  </a:txBody>
                  <a:tcPr marL="68580" marR="68580" marT="0" marB="0"/>
                </a:tc>
                <a:extLst>
                  <a:ext uri="{0D108BD9-81ED-4DB2-BD59-A6C34878D82A}">
                    <a16:rowId xmlns:a16="http://schemas.microsoft.com/office/drawing/2014/main" val="10003"/>
                  </a:ext>
                </a:extLst>
              </a:tr>
              <a:tr h="570172">
                <a:tc>
                  <a:txBody>
                    <a:bodyPr/>
                    <a:lstStyle/>
                    <a:p>
                      <a:pPr algn="just">
                        <a:lnSpc>
                          <a:spcPct val="115000"/>
                        </a:lnSpc>
                        <a:spcAft>
                          <a:spcPts val="0"/>
                        </a:spcAft>
                      </a:pPr>
                      <a:r>
                        <a:rPr lang="ru-RU" sz="1600">
                          <a:effectLst/>
                          <a:latin typeface="Times New Roman" panose="02020603050405020304" pitchFamily="18" charset="0"/>
                          <a:ea typeface="Calibri" panose="020F0502020204030204" pitchFamily="34" charset="0"/>
                          <a:cs typeface="Times New Roman" panose="02020603050405020304" pitchFamily="18" charset="0"/>
                        </a:rPr>
                        <a:t>Легкие</a:t>
                      </a:r>
                    </a:p>
                  </a:txBody>
                  <a:tcPr marL="68580" marR="68580" marT="0" marB="0"/>
                </a:tc>
                <a:tc>
                  <a:txBody>
                    <a:bodyPr/>
                    <a:lstStyle/>
                    <a:p>
                      <a:pPr algn="just">
                        <a:lnSpc>
                          <a:spcPct val="115000"/>
                        </a:lnSpc>
                        <a:spcAft>
                          <a:spcPts val="0"/>
                        </a:spcAft>
                      </a:pPr>
                      <a:r>
                        <a:rPr lang="ru-RU" sz="1600" dirty="0">
                          <a:effectLst/>
                          <a:latin typeface="Times New Roman" panose="02020603050405020304" pitchFamily="18" charset="0"/>
                          <a:ea typeface="Calibri" panose="020F0502020204030204" pitchFamily="34" charset="0"/>
                          <a:cs typeface="Times New Roman" panose="02020603050405020304" pitchFamily="18" charset="0"/>
                        </a:rPr>
                        <a:t>Кистозно-</a:t>
                      </a:r>
                      <a:r>
                        <a:rPr lang="ru-RU" sz="1600" dirty="0" err="1">
                          <a:effectLst/>
                          <a:latin typeface="Times New Roman" panose="02020603050405020304" pitchFamily="18" charset="0"/>
                          <a:ea typeface="Calibri" panose="020F0502020204030204" pitchFamily="34" charset="0"/>
                          <a:cs typeface="Times New Roman" panose="02020603050405020304" pitchFamily="18" charset="0"/>
                        </a:rPr>
                        <a:t>аденоматозная</a:t>
                      </a:r>
                      <a:r>
                        <a:rPr lang="ru-RU"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effectLst/>
                          <a:latin typeface="Times New Roman" panose="02020603050405020304" pitchFamily="18" charset="0"/>
                          <a:ea typeface="Calibri" panose="020F0502020204030204" pitchFamily="34" charset="0"/>
                          <a:cs typeface="Times New Roman" panose="02020603050405020304" pitchFamily="18" charset="0"/>
                        </a:rPr>
                        <a:t>мальформация</a:t>
                      </a:r>
                      <a:r>
                        <a:rPr lang="ru-RU" sz="1600" dirty="0">
                          <a:effectLst/>
                          <a:latin typeface="Times New Roman" panose="02020603050405020304" pitchFamily="18" charset="0"/>
                          <a:ea typeface="Calibri" panose="020F0502020204030204" pitchFamily="34" charset="0"/>
                          <a:cs typeface="Times New Roman" panose="02020603050405020304" pitchFamily="18" charset="0"/>
                        </a:rPr>
                        <a:t> легких.</a:t>
                      </a:r>
                    </a:p>
                  </a:txBody>
                  <a:tcPr marL="68580" marR="68580" marT="0" marB="0"/>
                </a:tc>
                <a:extLst>
                  <a:ext uri="{0D108BD9-81ED-4DB2-BD59-A6C34878D82A}">
                    <a16:rowId xmlns:a16="http://schemas.microsoft.com/office/drawing/2014/main" val="10004"/>
                  </a:ext>
                </a:extLst>
              </a:tr>
              <a:tr h="592823">
                <a:tc>
                  <a:txBody>
                    <a:bodyPr/>
                    <a:lstStyle/>
                    <a:p>
                      <a:pPr algn="just">
                        <a:lnSpc>
                          <a:spcPct val="115000"/>
                        </a:lnSpc>
                        <a:spcAft>
                          <a:spcPts val="0"/>
                        </a:spcAft>
                      </a:pPr>
                      <a:r>
                        <a:rPr lang="ru-RU" sz="1600">
                          <a:effectLst/>
                          <a:latin typeface="Times New Roman" panose="02020603050405020304" pitchFamily="18" charset="0"/>
                          <a:ea typeface="Calibri" panose="020F0502020204030204" pitchFamily="34" charset="0"/>
                          <a:cs typeface="Times New Roman" panose="02020603050405020304" pitchFamily="18" charset="0"/>
                        </a:rPr>
                        <a:t>Мочеполовая система</a:t>
                      </a:r>
                    </a:p>
                  </a:txBody>
                  <a:tcPr marL="68580" marR="68580" marT="0" marB="0"/>
                </a:tc>
                <a:tc>
                  <a:txBody>
                    <a:bodyPr/>
                    <a:lstStyle/>
                    <a:p>
                      <a:pPr algn="just">
                        <a:lnSpc>
                          <a:spcPct val="115000"/>
                        </a:lnSpc>
                        <a:spcAft>
                          <a:spcPts val="0"/>
                        </a:spcAft>
                      </a:pPr>
                      <a:r>
                        <a:rPr lang="ru-RU" sz="1600" dirty="0">
                          <a:effectLst/>
                          <a:latin typeface="Times New Roman" panose="02020603050405020304" pitchFamily="18" charset="0"/>
                          <a:ea typeface="Calibri" panose="020F0502020204030204" pitchFamily="34" charset="0"/>
                          <a:cs typeface="Times New Roman" panose="02020603050405020304" pitchFamily="18" charset="0"/>
                        </a:rPr>
                        <a:t>Агенезия почек, </a:t>
                      </a:r>
                      <a:r>
                        <a:rPr lang="ru-RU" sz="1600" dirty="0" err="1">
                          <a:effectLst/>
                          <a:latin typeface="Times New Roman" panose="02020603050405020304" pitchFamily="18" charset="0"/>
                          <a:ea typeface="Calibri" panose="020F0502020204030204" pitchFamily="34" charset="0"/>
                          <a:cs typeface="Times New Roman" panose="02020603050405020304" pitchFamily="18" charset="0"/>
                        </a:rPr>
                        <a:t>поликистоз</a:t>
                      </a:r>
                      <a:r>
                        <a:rPr lang="ru-RU" sz="1600" dirty="0">
                          <a:effectLst/>
                          <a:latin typeface="Times New Roman" panose="02020603050405020304" pitchFamily="18" charset="0"/>
                          <a:ea typeface="Calibri" panose="020F0502020204030204" pitchFamily="34" charset="0"/>
                          <a:cs typeface="Times New Roman" panose="02020603050405020304" pitchFamily="18" charset="0"/>
                        </a:rPr>
                        <a:t> почек, удвоение почки, выраженные гидронефрозы, опухоли яичников.</a:t>
                      </a:r>
                    </a:p>
                  </a:txBody>
                  <a:tcPr marL="68580" marR="68580" marT="0" marB="0"/>
                </a:tc>
                <a:extLst>
                  <a:ext uri="{0D108BD9-81ED-4DB2-BD59-A6C34878D82A}">
                    <a16:rowId xmlns:a16="http://schemas.microsoft.com/office/drawing/2014/main" val="10005"/>
                  </a:ext>
                </a:extLst>
              </a:tr>
              <a:tr h="592823">
                <a:tc>
                  <a:txBody>
                    <a:bodyPr/>
                    <a:lstStyle/>
                    <a:p>
                      <a:pPr algn="just">
                        <a:lnSpc>
                          <a:spcPct val="115000"/>
                        </a:lnSpc>
                        <a:spcAft>
                          <a:spcPts val="0"/>
                        </a:spcAft>
                      </a:pPr>
                      <a:r>
                        <a:rPr lang="ru-RU" sz="1600">
                          <a:effectLst/>
                          <a:latin typeface="Times New Roman" panose="02020603050405020304" pitchFamily="18" charset="0"/>
                          <a:ea typeface="Calibri" panose="020F0502020204030204" pitchFamily="34" charset="0"/>
                          <a:cs typeface="Times New Roman" panose="02020603050405020304" pitchFamily="18" charset="0"/>
                        </a:rPr>
                        <a:t>ЖКТ</a:t>
                      </a:r>
                    </a:p>
                  </a:txBody>
                  <a:tcPr marL="68580" marR="68580" marT="0" marB="0"/>
                </a:tc>
                <a:tc>
                  <a:txBody>
                    <a:bodyPr/>
                    <a:lstStyle/>
                    <a:p>
                      <a:pPr algn="just">
                        <a:lnSpc>
                          <a:spcPct val="115000"/>
                        </a:lnSpc>
                        <a:spcAft>
                          <a:spcPts val="0"/>
                        </a:spcAft>
                      </a:pPr>
                      <a:r>
                        <a:rPr lang="ru-RU" sz="1600" dirty="0">
                          <a:effectLst/>
                          <a:latin typeface="Times New Roman" panose="02020603050405020304" pitchFamily="18" charset="0"/>
                          <a:ea typeface="Calibri" panose="020F0502020204030204" pitchFamily="34" charset="0"/>
                          <a:cs typeface="Times New Roman" panose="02020603050405020304" pitchFamily="18" charset="0"/>
                        </a:rPr>
                        <a:t>Атрезия двенадцатиперстной кишки, дефекты передней брюшной стенки, диафрагмальная грыжа, агенезия желудка.</a:t>
                      </a:r>
                    </a:p>
                  </a:txBody>
                  <a:tcPr marL="68580" marR="68580" marT="0" marB="0"/>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72072897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dirty="0" smtClean="0">
                <a:solidFill>
                  <a:schemeClr val="accent6">
                    <a:lumMod val="50000"/>
                  </a:schemeClr>
                </a:solidFill>
                <a:latin typeface="Times New Roman" panose="02020603050405020304" pitchFamily="18" charset="0"/>
                <a:cs typeface="Times New Roman" panose="02020603050405020304" pitchFamily="18" charset="0"/>
              </a:rPr>
              <a:t>Инвазивные методы диагностики</a:t>
            </a:r>
            <a:endParaRPr lang="ru-RU" sz="3600" dirty="0">
              <a:solidFill>
                <a:schemeClr val="accent6">
                  <a:lumMod val="50000"/>
                </a:schemeClr>
              </a:solidFill>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5536" y="1484784"/>
            <a:ext cx="4179813" cy="2808312"/>
          </a:xfrm>
          <a:prstGeom prst="rect">
            <a:avLst/>
          </a:prstGeo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88023" y="1466780"/>
            <a:ext cx="3693029" cy="2769772"/>
          </a:xfrm>
          <a:prstGeom prst="rect">
            <a:avLst/>
          </a:prstGeom>
          <a:ln>
            <a:solidFill>
              <a:schemeClr val="accent1">
                <a:lumMod val="50000"/>
              </a:schemeClr>
            </a:solidFill>
          </a:ln>
        </p:spPr>
      </p:pic>
      <p:sp>
        <p:nvSpPr>
          <p:cNvPr id="7" name="TextBox 6"/>
          <p:cNvSpPr txBox="1"/>
          <p:nvPr/>
        </p:nvSpPr>
        <p:spPr>
          <a:xfrm>
            <a:off x="611560" y="4653136"/>
            <a:ext cx="7920880" cy="193899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ru-RU" sz="2000" b="1" dirty="0" smtClean="0">
                <a:latin typeface="Times New Roman" pitchFamily="18" charset="0"/>
                <a:cs typeface="Times New Roman" pitchFamily="18" charset="0"/>
              </a:rPr>
              <a:t>Биопсию ворсин хориона и биопсию плаценты </a:t>
            </a:r>
            <a:r>
              <a:rPr lang="ru-RU" sz="2000" dirty="0" smtClean="0">
                <a:latin typeface="Times New Roman" pitchFamily="18" charset="0"/>
                <a:cs typeface="Times New Roman" pitchFamily="18" charset="0"/>
              </a:rPr>
              <a:t>проводят в 8-10 неделю беременности. Анализируют клетки и ткани хориона, кусочки плаценты. Проводят биохимический анализ, концентрацию хорионического гонадотропина, культуру клеток плода (кариотип, биохимическая диагностика, ДНК-диагностика).</a:t>
            </a:r>
          </a:p>
          <a:p>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val="75625444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dirty="0">
                <a:solidFill>
                  <a:schemeClr val="accent6">
                    <a:lumMod val="50000"/>
                  </a:schemeClr>
                </a:solidFill>
                <a:latin typeface="Times New Roman" panose="02020603050405020304" pitchFamily="18" charset="0"/>
                <a:cs typeface="Times New Roman" panose="02020603050405020304" pitchFamily="18" charset="0"/>
              </a:rPr>
              <a:t>Инвазивные методы диагностики</a:t>
            </a:r>
            <a:endParaRPr lang="ru-RU" sz="3600"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1916832"/>
            <a:ext cx="4028663" cy="3551192"/>
          </a:xfrm>
          <a:prstGeom prst="rect">
            <a:avLst/>
          </a:prstGeom>
        </p:spPr>
      </p:pic>
      <p:sp>
        <p:nvSpPr>
          <p:cNvPr id="5" name="TextBox 4"/>
          <p:cNvSpPr txBox="1"/>
          <p:nvPr/>
        </p:nvSpPr>
        <p:spPr>
          <a:xfrm>
            <a:off x="4355976" y="1628800"/>
            <a:ext cx="4248472" cy="470898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ru-RU" sz="2000" b="1" dirty="0" err="1" smtClean="0">
                <a:latin typeface="Times New Roman" pitchFamily="18" charset="0"/>
                <a:cs typeface="Times New Roman" pitchFamily="18" charset="0"/>
              </a:rPr>
              <a:t>Амниоцентез</a:t>
            </a:r>
            <a:r>
              <a:rPr lang="ru-RU" sz="2000" dirty="0" smtClean="0">
                <a:latin typeface="Times New Roman" pitchFamily="18" charset="0"/>
                <a:cs typeface="Times New Roman" pitchFamily="18" charset="0"/>
              </a:rPr>
              <a:t> – взятие нескольких миллилитров околоплодной жидкости с находящимися в ней </a:t>
            </a:r>
            <a:r>
              <a:rPr lang="ru-RU" sz="2000" dirty="0" err="1" smtClean="0">
                <a:latin typeface="Times New Roman" pitchFamily="18" charset="0"/>
                <a:cs typeface="Times New Roman" pitchFamily="18" charset="0"/>
              </a:rPr>
              <a:t>слущенными</a:t>
            </a:r>
            <a:r>
              <a:rPr lang="ru-RU" sz="2000" dirty="0" smtClean="0">
                <a:latin typeface="Times New Roman" pitchFamily="18" charset="0"/>
                <a:cs typeface="Times New Roman" pitchFamily="18" charset="0"/>
              </a:rPr>
              <a:t> клетками эмбриона (плода). Проводится до 12 и в 16-18 </a:t>
            </a:r>
            <a:r>
              <a:rPr lang="ru-RU" sz="2000" dirty="0" err="1" smtClean="0">
                <a:latin typeface="Times New Roman" pitchFamily="18" charset="0"/>
                <a:cs typeface="Times New Roman" pitchFamily="18" charset="0"/>
              </a:rPr>
              <a:t>нед</a:t>
            </a:r>
            <a:r>
              <a:rPr lang="ru-RU" sz="2000" dirty="0" smtClean="0">
                <a:latin typeface="Times New Roman" pitchFamily="18" charset="0"/>
                <a:cs typeface="Times New Roman" pitchFamily="18" charset="0"/>
              </a:rPr>
              <a:t>. беременности. Проводят биохимический анализ, концентрацию АФП, хорионического гонадотропина, культуру клеток плода (кариотип, биохимическая диагностика, ДНК-диагностика).</a:t>
            </a:r>
          </a:p>
          <a:p>
            <a:r>
              <a:rPr lang="ru-RU" sz="2000" b="1" dirty="0" err="1" smtClean="0">
                <a:latin typeface="Times New Roman" pitchFamily="18" charset="0"/>
                <a:cs typeface="Times New Roman" pitchFamily="18" charset="0"/>
              </a:rPr>
              <a:t>Кордоцентез</a:t>
            </a:r>
            <a:r>
              <a:rPr lang="ru-RU" sz="2000" dirty="0" smtClean="0">
                <a:latin typeface="Times New Roman" pitchFamily="18" charset="0"/>
                <a:cs typeface="Times New Roman" pitchFamily="18" charset="0"/>
              </a:rPr>
              <a:t> – взятие крови из сосудов пуповины под контролем УЗИ. Проводится на 20-22 </a:t>
            </a:r>
            <a:r>
              <a:rPr lang="ru-RU" sz="2000" dirty="0" err="1" smtClean="0">
                <a:latin typeface="Times New Roman" pitchFamily="18" charset="0"/>
                <a:cs typeface="Times New Roman" pitchFamily="18" charset="0"/>
              </a:rPr>
              <a:t>нед</a:t>
            </a:r>
            <a:r>
              <a:rPr lang="ru-RU" sz="2000" dirty="0" smtClean="0">
                <a:latin typeface="Times New Roman" pitchFamily="18" charset="0"/>
                <a:cs typeface="Times New Roman" pitchFamily="18" charset="0"/>
              </a:rPr>
              <a:t>. беременности. </a:t>
            </a:r>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val="216494749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06090"/>
          </a:xfrm>
        </p:spPr>
        <p:txBody>
          <a:bodyPr/>
          <a:lstStyle/>
          <a:p>
            <a:r>
              <a:rPr lang="ru-RU" sz="3600" dirty="0">
                <a:solidFill>
                  <a:schemeClr val="accent6">
                    <a:lumMod val="50000"/>
                  </a:schemeClr>
                </a:solidFill>
                <a:latin typeface="Times New Roman" panose="02020603050405020304" pitchFamily="18" charset="0"/>
                <a:cs typeface="Times New Roman" panose="02020603050405020304" pitchFamily="18" charset="0"/>
              </a:rPr>
              <a:t>Инвазивные методы диагностики</a:t>
            </a:r>
            <a:endParaRPr lang="ru-RU" sz="3600" dirty="0"/>
          </a:p>
        </p:txBody>
      </p:sp>
      <p:sp>
        <p:nvSpPr>
          <p:cNvPr id="4" name="Объект 3"/>
          <p:cNvSpPr txBox="1">
            <a:spLocks noGrp="1"/>
          </p:cNvSpPr>
          <p:nvPr>
            <p:ph idx="1"/>
          </p:nvPr>
        </p:nvSpPr>
        <p:spPr>
          <a:xfrm>
            <a:off x="2483768" y="1437165"/>
            <a:ext cx="6336704" cy="3416320"/>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marL="0" indent="0">
              <a:buNone/>
            </a:pPr>
            <a:r>
              <a:rPr lang="ru-RU" sz="1800" b="1" dirty="0" smtClean="0">
                <a:latin typeface="Times New Roman" panose="02020603050405020304" pitchFamily="18" charset="0"/>
                <a:cs typeface="Times New Roman" panose="02020603050405020304" pitchFamily="18" charset="0"/>
              </a:rPr>
              <a:t>Биопсия </a:t>
            </a:r>
            <a:r>
              <a:rPr lang="ru-RU" sz="1800" b="1" dirty="0">
                <a:latin typeface="Times New Roman" panose="02020603050405020304" pitchFamily="18" charset="0"/>
                <a:cs typeface="Times New Roman" panose="02020603050405020304" pitchFamily="18" charset="0"/>
              </a:rPr>
              <a:t>тканей плода </a:t>
            </a:r>
            <a:r>
              <a:rPr lang="ru-RU" sz="1800" dirty="0">
                <a:latin typeface="Times New Roman" panose="02020603050405020304" pitchFamily="18" charset="0"/>
                <a:cs typeface="Times New Roman" panose="02020603050405020304" pitchFamily="18" charset="0"/>
              </a:rPr>
              <a:t>как диагностическая процедура применяется во 2 триместре беременности под контролем УЗИ. Для диагностики тяжелых наследственных болезней кожи (ихтиоз, </a:t>
            </a:r>
            <a:r>
              <a:rPr lang="ru-RU" sz="1800" dirty="0" err="1">
                <a:latin typeface="Times New Roman" panose="02020603050405020304" pitchFamily="18" charset="0"/>
                <a:cs typeface="Times New Roman" panose="02020603050405020304" pitchFamily="18" charset="0"/>
              </a:rPr>
              <a:t>эпидермолиз</a:t>
            </a:r>
            <a:r>
              <a:rPr lang="ru-RU" sz="1800" dirty="0">
                <a:latin typeface="Times New Roman" panose="02020603050405020304" pitchFamily="18" charset="0"/>
                <a:cs typeface="Times New Roman" panose="02020603050405020304" pitchFamily="18" charset="0"/>
              </a:rPr>
              <a:t>) делают биопсию кожи плода. Для диагностики мышечной дистрофии </a:t>
            </a:r>
            <a:r>
              <a:rPr lang="ru-RU" sz="1800" dirty="0" err="1">
                <a:latin typeface="Times New Roman" panose="02020603050405020304" pitchFamily="18" charset="0"/>
                <a:cs typeface="Times New Roman" panose="02020603050405020304" pitchFamily="18" charset="0"/>
              </a:rPr>
              <a:t>Дюшенна</a:t>
            </a:r>
            <a:r>
              <a:rPr lang="ru-RU" sz="1800" dirty="0">
                <a:latin typeface="Times New Roman" panose="02020603050405020304" pitchFamily="18" charset="0"/>
                <a:cs typeface="Times New Roman" panose="02020603050405020304" pitchFamily="18" charset="0"/>
              </a:rPr>
              <a:t> на </a:t>
            </a:r>
            <a:r>
              <a:rPr lang="ru-RU" sz="1800" dirty="0" err="1">
                <a:latin typeface="Times New Roman" panose="02020603050405020304" pitchFamily="18" charset="0"/>
                <a:cs typeface="Times New Roman" panose="02020603050405020304" pitchFamily="18" charset="0"/>
              </a:rPr>
              <a:t>втутриутробной</a:t>
            </a:r>
            <a:r>
              <a:rPr lang="ru-RU" sz="1800" dirty="0">
                <a:latin typeface="Times New Roman" panose="02020603050405020304" pitchFamily="18" charset="0"/>
                <a:cs typeface="Times New Roman" panose="02020603050405020304" pitchFamily="18" charset="0"/>
              </a:rPr>
              <a:t> стадии разработан </a:t>
            </a:r>
            <a:r>
              <a:rPr lang="ru-RU" sz="1800" dirty="0" err="1">
                <a:latin typeface="Times New Roman" panose="02020603050405020304" pitchFamily="18" charset="0"/>
                <a:cs typeface="Times New Roman" panose="02020603050405020304" pitchFamily="18" charset="0"/>
              </a:rPr>
              <a:t>иммуно-флюоресцентный</a:t>
            </a:r>
            <a:r>
              <a:rPr lang="ru-RU" sz="1800" dirty="0">
                <a:latin typeface="Times New Roman" panose="02020603050405020304" pitchFamily="18" charset="0"/>
                <a:cs typeface="Times New Roman" panose="02020603050405020304" pitchFamily="18" charset="0"/>
              </a:rPr>
              <a:t> метод. Для этого производят биопсию мышц плода. Биоптат обрабатывают </a:t>
            </a:r>
            <a:r>
              <a:rPr lang="ru-RU" sz="1800" dirty="0" err="1">
                <a:latin typeface="Times New Roman" panose="02020603050405020304" pitchFamily="18" charset="0"/>
                <a:cs typeface="Times New Roman" panose="02020603050405020304" pitchFamily="18" charset="0"/>
              </a:rPr>
              <a:t>моноклональными</a:t>
            </a:r>
            <a:r>
              <a:rPr lang="ru-RU" sz="1800" dirty="0">
                <a:latin typeface="Times New Roman" panose="02020603050405020304" pitchFamily="18" charset="0"/>
                <a:cs typeface="Times New Roman" panose="02020603050405020304" pitchFamily="18" charset="0"/>
              </a:rPr>
              <a:t> меченым антителами к белку </a:t>
            </a:r>
            <a:r>
              <a:rPr lang="ru-RU" sz="1800" dirty="0" err="1">
                <a:latin typeface="Times New Roman" panose="02020603050405020304" pitchFamily="18" charset="0"/>
                <a:cs typeface="Times New Roman" panose="02020603050405020304" pitchFamily="18" charset="0"/>
              </a:rPr>
              <a:t>дистрофину</a:t>
            </a:r>
            <a:r>
              <a:rPr lang="ru-RU" sz="1800" dirty="0">
                <a:latin typeface="Times New Roman" panose="02020603050405020304" pitchFamily="18" charset="0"/>
                <a:cs typeface="Times New Roman" panose="02020603050405020304" pitchFamily="18" charset="0"/>
              </a:rPr>
              <a:t>, который у больных не синтезируется. Соответствующая </a:t>
            </a:r>
            <a:r>
              <a:rPr lang="ru-RU" sz="1800" dirty="0" err="1">
                <a:latin typeface="Times New Roman" panose="02020603050405020304" pitchFamily="18" charset="0"/>
                <a:cs typeface="Times New Roman" panose="02020603050405020304" pitchFamily="18" charset="0"/>
              </a:rPr>
              <a:t>флюоресцентная</a:t>
            </a:r>
            <a:r>
              <a:rPr lang="ru-RU" sz="1800" dirty="0">
                <a:latin typeface="Times New Roman" panose="02020603050405020304" pitchFamily="18" charset="0"/>
                <a:cs typeface="Times New Roman" panose="02020603050405020304" pitchFamily="18" charset="0"/>
              </a:rPr>
              <a:t> обработка высвечивает белок. При унаследовании патологического гена свечение отсутствует</a:t>
            </a:r>
            <a:r>
              <a:rPr lang="ru-RU" sz="1800" dirty="0" smtClean="0">
                <a:latin typeface="Times New Roman" panose="02020603050405020304" pitchFamily="18" charset="0"/>
                <a:cs typeface="Times New Roman" panose="02020603050405020304" pitchFamily="18" charset="0"/>
              </a:rPr>
              <a:t>.</a:t>
            </a:r>
            <a:endParaRPr lang="ru-RU" sz="1800" dirty="0">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rotWithShape="1">
          <a:blip r:embed="rId2" cstate="print">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l="24098" t="1675" r="25302" b="16098"/>
          <a:stretch/>
        </p:blipFill>
        <p:spPr>
          <a:xfrm>
            <a:off x="323528" y="1450169"/>
            <a:ext cx="2060537" cy="4464497"/>
          </a:xfrm>
          <a:prstGeom prst="rect">
            <a:avLst/>
          </a:prstGeom>
        </p:spPr>
      </p:pic>
      <p:sp>
        <p:nvSpPr>
          <p:cNvPr id="6" name="TextBox 5"/>
          <p:cNvSpPr txBox="1"/>
          <p:nvPr/>
        </p:nvSpPr>
        <p:spPr>
          <a:xfrm>
            <a:off x="2470163" y="5141249"/>
            <a:ext cx="6516470" cy="1077218"/>
          </a:xfrm>
          <a:prstGeom prst="rect">
            <a:avLst/>
          </a:prstGeom>
          <a:noFill/>
        </p:spPr>
        <p:txBody>
          <a:bodyPr wrap="square" rtlCol="0">
            <a:spAutoFit/>
          </a:bodyPr>
          <a:lstStyle/>
          <a:p>
            <a:r>
              <a:rPr lang="ru-RU" sz="1600" dirty="0" smtClean="0">
                <a:latin typeface="Times New Roman" panose="02020603050405020304" pitchFamily="18" charset="0"/>
                <a:cs typeface="Times New Roman" panose="02020603050405020304" pitchFamily="18" charset="0"/>
              </a:rPr>
              <a:t>На рисунке показана </a:t>
            </a:r>
            <a:r>
              <a:rPr lang="ru-RU" sz="1600" dirty="0" err="1" smtClean="0">
                <a:latin typeface="Times New Roman" panose="02020603050405020304" pitchFamily="18" charset="0"/>
                <a:cs typeface="Times New Roman" panose="02020603050405020304" pitchFamily="18" charset="0"/>
              </a:rPr>
              <a:t>иммуногистохимическая</a:t>
            </a:r>
            <a:r>
              <a:rPr lang="ru-RU" sz="1600" dirty="0" smtClean="0">
                <a:latin typeface="Times New Roman" panose="02020603050405020304" pitchFamily="18" charset="0"/>
                <a:cs typeface="Times New Roman" panose="02020603050405020304" pitchFamily="18" charset="0"/>
              </a:rPr>
              <a:t> окраска </a:t>
            </a:r>
            <a:r>
              <a:rPr lang="ru-RU" sz="1600" dirty="0" err="1" smtClean="0">
                <a:latin typeface="Times New Roman" panose="02020603050405020304" pitchFamily="18" charset="0"/>
                <a:cs typeface="Times New Roman" panose="02020603050405020304" pitchFamily="18" charset="0"/>
              </a:rPr>
              <a:t>дистрофина</a:t>
            </a:r>
            <a:r>
              <a:rPr lang="ru-RU" sz="1600" dirty="0" smtClean="0">
                <a:latin typeface="Times New Roman" panose="02020603050405020304" pitchFamily="18" charset="0"/>
                <a:cs typeface="Times New Roman" panose="02020603050405020304" pitchFamily="18" charset="0"/>
              </a:rPr>
              <a:t> в образцах мышечной ткани. А – здоровая девочка; Б – мальчик с мышечной дистрофией </a:t>
            </a:r>
            <a:r>
              <a:rPr lang="ru-RU" sz="1600" dirty="0" err="1" smtClean="0">
                <a:latin typeface="Times New Roman" panose="02020603050405020304" pitchFamily="18" charset="0"/>
                <a:cs typeface="Times New Roman" panose="02020603050405020304" pitchFamily="18" charset="0"/>
              </a:rPr>
              <a:t>Дюшенна</a:t>
            </a:r>
            <a:r>
              <a:rPr lang="ru-RU" sz="1600" dirty="0" smtClean="0">
                <a:latin typeface="Times New Roman" panose="02020603050405020304" pitchFamily="18" charset="0"/>
                <a:cs typeface="Times New Roman" panose="02020603050405020304" pitchFamily="18" charset="0"/>
              </a:rPr>
              <a:t>; В – девочка-носительница. Окраска создает яркие линии, окружающие отдельные мышечные волокна.</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707474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dirty="0">
                <a:solidFill>
                  <a:schemeClr val="accent6">
                    <a:lumMod val="50000"/>
                  </a:schemeClr>
                </a:solidFill>
                <a:latin typeface="Times New Roman" panose="02020603050405020304" pitchFamily="18" charset="0"/>
                <a:cs typeface="Times New Roman" panose="02020603050405020304" pitchFamily="18" charset="0"/>
              </a:rPr>
              <a:t>Инвазивные методы диагностики</a:t>
            </a:r>
            <a:endParaRPr lang="ru-RU" sz="3600" dirty="0"/>
          </a:p>
        </p:txBody>
      </p:sp>
      <p:sp>
        <p:nvSpPr>
          <p:cNvPr id="5" name="TextBox 4"/>
          <p:cNvSpPr txBox="1"/>
          <p:nvPr/>
        </p:nvSpPr>
        <p:spPr>
          <a:xfrm>
            <a:off x="4211960" y="1988840"/>
            <a:ext cx="4248472" cy="2923877"/>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ru-RU" sz="2000" b="1" dirty="0" err="1" smtClean="0">
                <a:latin typeface="Times New Roman" panose="02020603050405020304" pitchFamily="18" charset="0"/>
                <a:cs typeface="Times New Roman" pitchFamily="18" charset="0"/>
              </a:rPr>
              <a:t>Фетоскопия</a:t>
            </a:r>
            <a:r>
              <a:rPr lang="ru-RU" sz="2000" b="1" dirty="0">
                <a:latin typeface="Times New Roman" pitchFamily="18" charset="0"/>
                <a:cs typeface="Times New Roman" pitchFamily="18" charset="0"/>
              </a:rPr>
              <a:t> </a:t>
            </a:r>
            <a:r>
              <a:rPr lang="ru-RU" sz="2000" b="1" dirty="0" smtClean="0">
                <a:latin typeface="Times New Roman" pitchFamily="18" charset="0"/>
                <a:cs typeface="Times New Roman" pitchFamily="18" charset="0"/>
              </a:rPr>
              <a:t> </a:t>
            </a:r>
            <a:r>
              <a:rPr lang="ru-RU" dirty="0">
                <a:latin typeface="Times New Roman" panose="02020603050405020304" pitchFamily="18" charset="0"/>
                <a:cs typeface="Times New Roman" panose="02020603050405020304" pitchFamily="18" charset="0"/>
              </a:rPr>
              <a:t>– метод, основанный на прямом рассмотрении плода через специальный прибор – </a:t>
            </a:r>
            <a:r>
              <a:rPr lang="ru-RU" dirty="0" err="1">
                <a:latin typeface="Times New Roman" panose="02020603050405020304" pitchFamily="18" charset="0"/>
                <a:cs typeface="Times New Roman" panose="02020603050405020304" pitchFamily="18" charset="0"/>
              </a:rPr>
              <a:t>фетоскоп</a:t>
            </a:r>
            <a:r>
              <a:rPr lang="ru-RU" dirty="0">
                <a:latin typeface="Times New Roman" panose="02020603050405020304" pitchFamily="18" charset="0"/>
                <a:cs typeface="Times New Roman" panose="02020603050405020304" pitchFamily="18" charset="0"/>
              </a:rPr>
              <a:t>. Зонд вводится в плоскость амниона через брюшную систему и осматривается плод. Проводится под контролем УЗИ на 18-22-й неделях беременности. Визуальное обследование плода для выявления ВПР используется редко, только по особым показаниям.</a:t>
            </a:r>
            <a:r>
              <a:rPr lang="ru-RU" sz="2000" b="1" dirty="0" smtClean="0">
                <a:latin typeface="Times New Roman" pitchFamily="18" charset="0"/>
                <a:cs typeface="Times New Roman" pitchFamily="18" charset="0"/>
              </a:rPr>
              <a:t> </a:t>
            </a:r>
            <a:endParaRPr lang="ru-RU" sz="2000" dirty="0">
              <a:latin typeface="Times New Roman" pitchFamily="18" charset="0"/>
              <a:cs typeface="Times New Roman" pitchFamily="18" charset="0"/>
            </a:endParaRPr>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560" y="1988840"/>
            <a:ext cx="3042839" cy="2875483"/>
          </a:xfrm>
          <a:prstGeom prst="rect">
            <a:avLst/>
          </a:prstGeom>
        </p:spPr>
      </p:pic>
    </p:spTree>
    <p:extLst>
      <p:ext uri="{BB962C8B-B14F-4D97-AF65-F5344CB8AC3E}">
        <p14:creationId xmlns:p14="http://schemas.microsoft.com/office/powerpoint/2010/main" val="305765019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dirty="0">
                <a:solidFill>
                  <a:schemeClr val="accent6">
                    <a:lumMod val="50000"/>
                  </a:schemeClr>
                </a:solidFill>
                <a:latin typeface="Times New Roman" panose="02020603050405020304" pitchFamily="18" charset="0"/>
                <a:cs typeface="Times New Roman" panose="02020603050405020304" pitchFamily="18" charset="0"/>
              </a:rPr>
              <a:t>Неонатальный скрининг новорожденных</a:t>
            </a:r>
            <a:endParaRPr lang="ru-RU" sz="3600"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464870" y="2176694"/>
            <a:ext cx="3528392" cy="1985746"/>
          </a:xfrm>
        </p:spPr>
      </p:pic>
      <p:sp>
        <p:nvSpPr>
          <p:cNvPr id="3" name="TextBox 2"/>
          <p:cNvSpPr txBox="1"/>
          <p:nvPr/>
        </p:nvSpPr>
        <p:spPr>
          <a:xfrm>
            <a:off x="539552" y="1484784"/>
            <a:ext cx="7848872" cy="5355312"/>
          </a:xfrm>
          <a:prstGeom prst="rect">
            <a:avLst/>
          </a:prstGeom>
          <a:noFill/>
        </p:spPr>
        <p:txBody>
          <a:bodyPr wrap="square" rtlCol="0">
            <a:spAutoFit/>
          </a:bodyPr>
          <a:lstStyle/>
          <a:p>
            <a:r>
              <a:rPr lang="ru-RU" b="1" dirty="0" smtClean="0">
                <a:solidFill>
                  <a:schemeClr val="accent6">
                    <a:lumMod val="50000"/>
                  </a:schemeClr>
                </a:solidFill>
                <a:latin typeface="Times New Roman" panose="02020603050405020304" pitchFamily="18" charset="0"/>
                <a:cs typeface="Times New Roman" panose="02020603050405020304" pitchFamily="18" charset="0"/>
              </a:rPr>
              <a:t>Скрининг</a:t>
            </a:r>
            <a:r>
              <a:rPr lang="ru-RU" dirty="0" smtClean="0">
                <a:latin typeface="Times New Roman" panose="02020603050405020304" pitchFamily="18" charset="0"/>
                <a:cs typeface="Times New Roman" panose="02020603050405020304" pitchFamily="18" charset="0"/>
              </a:rPr>
              <a:t> - это </a:t>
            </a:r>
            <a:r>
              <a:rPr lang="ru-RU" dirty="0">
                <a:latin typeface="Times New Roman" panose="02020603050405020304" pitchFamily="18" charset="0"/>
                <a:cs typeface="Times New Roman" panose="02020603050405020304" pitchFamily="18" charset="0"/>
              </a:rPr>
              <a:t>предположительное обнаружение не диагностированной ранее болезни или дефектов с помощью тестов, обследований и других процедур, дающих быстрый ответ</a:t>
            </a:r>
            <a:r>
              <a:rPr lang="ru-RU" dirty="0" smtClean="0">
                <a:latin typeface="Times New Roman" panose="02020603050405020304" pitchFamily="18" charset="0"/>
                <a:cs typeface="Times New Roman" panose="02020603050405020304" pitchFamily="18" charset="0"/>
              </a:rPr>
              <a:t>.</a:t>
            </a:r>
          </a:p>
          <a:p>
            <a:endParaRPr lang="ru-RU" dirty="0" smtClean="0">
              <a:latin typeface="Times New Roman" panose="02020603050405020304" pitchFamily="18" charset="0"/>
              <a:cs typeface="Times New Roman" panose="02020603050405020304" pitchFamily="18" charset="0"/>
            </a:endParaRPr>
          </a:p>
          <a:p>
            <a:r>
              <a:rPr lang="ru-RU" b="1" dirty="0" smtClean="0">
                <a:solidFill>
                  <a:schemeClr val="accent6">
                    <a:lumMod val="50000"/>
                  </a:schemeClr>
                </a:solidFill>
                <a:latin typeface="Times New Roman" panose="02020603050405020304" pitchFamily="18" charset="0"/>
                <a:cs typeface="Times New Roman" panose="02020603050405020304" pitchFamily="18" charset="0"/>
              </a:rPr>
              <a:t>Общие свойства </a:t>
            </a:r>
            <a:r>
              <a:rPr lang="ru-RU" dirty="0">
                <a:latin typeface="Times New Roman" panose="02020603050405020304" pitchFamily="18" charset="0"/>
                <a:cs typeface="Times New Roman" panose="02020603050405020304" pitchFamily="18" charset="0"/>
              </a:rPr>
              <a:t>таких </a:t>
            </a:r>
            <a:r>
              <a:rPr lang="ru-RU" dirty="0" smtClean="0">
                <a:latin typeface="Times New Roman" panose="02020603050405020304" pitchFamily="18" charset="0"/>
                <a:cs typeface="Times New Roman" panose="02020603050405020304" pitchFamily="18" charset="0"/>
              </a:rPr>
              <a:t>программ: </a:t>
            </a:r>
          </a:p>
          <a:p>
            <a:pPr marL="285750" indent="-285750">
              <a:buFont typeface="Arial" panose="020B0604020202020204" pitchFamily="34" charset="0"/>
              <a:buChar char="•"/>
            </a:pPr>
            <a:r>
              <a:rPr lang="ru-RU" dirty="0" err="1" smtClean="0">
                <a:latin typeface="Times New Roman" panose="02020603050405020304" pitchFamily="18" charset="0"/>
                <a:cs typeface="Times New Roman" panose="02020603050405020304" pitchFamily="18" charset="0"/>
              </a:rPr>
              <a:t>безвыборочное</a:t>
            </a:r>
            <a:r>
              <a:rPr lang="ru-RU" dirty="0" smtClean="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обследование, </a:t>
            </a:r>
            <a:endParaRPr lang="ru-RU" dirty="0" smtClean="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ru-RU" dirty="0" smtClean="0">
                <a:latin typeface="Times New Roman" panose="02020603050405020304" pitchFamily="18" charset="0"/>
                <a:cs typeface="Times New Roman" panose="02020603050405020304" pitchFamily="18" charset="0"/>
              </a:rPr>
              <a:t>массовый </a:t>
            </a:r>
            <a:r>
              <a:rPr lang="ru-RU" dirty="0">
                <a:latin typeface="Times New Roman" panose="02020603050405020304" pitchFamily="18" charset="0"/>
                <a:cs typeface="Times New Roman" panose="02020603050405020304" pitchFamily="18" charset="0"/>
              </a:rPr>
              <a:t>характер, </a:t>
            </a:r>
            <a:endParaRPr lang="ru-RU" dirty="0" smtClean="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ru-RU" dirty="0" smtClean="0">
                <a:latin typeface="Times New Roman" panose="02020603050405020304" pitchFamily="18" charset="0"/>
                <a:cs typeface="Times New Roman" panose="02020603050405020304" pitchFamily="18" charset="0"/>
              </a:rPr>
              <a:t>профилактическая направленность,</a:t>
            </a:r>
          </a:p>
          <a:p>
            <a:pPr marL="285750" indent="-285750">
              <a:buFont typeface="Arial" panose="020B0604020202020204" pitchFamily="34" charset="0"/>
              <a:buChar char="•"/>
            </a:pPr>
            <a:r>
              <a:rPr lang="ru-RU" dirty="0" err="1" smtClean="0">
                <a:latin typeface="Times New Roman" panose="02020603050405020304" pitchFamily="18" charset="0"/>
                <a:cs typeface="Times New Roman" panose="02020603050405020304" pitchFamily="18" charset="0"/>
              </a:rPr>
              <a:t>двухэтапность</a:t>
            </a:r>
            <a:r>
              <a:rPr lang="ru-RU" dirty="0" smtClean="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обследования</a:t>
            </a:r>
            <a:r>
              <a:rPr lang="ru-RU" dirty="0" smtClean="0">
                <a:latin typeface="Times New Roman" panose="02020603050405020304" pitchFamily="18" charset="0"/>
                <a:cs typeface="Times New Roman" panose="02020603050405020304" pitchFamily="18" charset="0"/>
              </a:rPr>
              <a:t>.</a:t>
            </a:r>
          </a:p>
          <a:p>
            <a:endParaRPr lang="ru-RU" dirty="0">
              <a:latin typeface="Times New Roman" panose="02020603050405020304" pitchFamily="18" charset="0"/>
              <a:cs typeface="Times New Roman" panose="02020603050405020304" pitchFamily="18" charset="0"/>
            </a:endParaRPr>
          </a:p>
          <a:p>
            <a:r>
              <a:rPr lang="ru-RU" dirty="0">
                <a:latin typeface="Times New Roman" panose="02020603050405020304" pitchFamily="18" charset="0"/>
                <a:cs typeface="Times New Roman" panose="02020603050405020304" pitchFamily="18" charset="0"/>
              </a:rPr>
              <a:t>Массовое просеивание новорожденных проводится на наследственные болезни, если они:</a:t>
            </a:r>
          </a:p>
          <a:p>
            <a:pPr marL="285750" lvl="0" indent="-285750">
              <a:buFont typeface="Arial" panose="020B0604020202020204" pitchFamily="34" charset="0"/>
              <a:buChar char="•"/>
            </a:pPr>
            <a:r>
              <a:rPr lang="ru-RU" dirty="0">
                <a:latin typeface="Times New Roman" panose="02020603050405020304" pitchFamily="18" charset="0"/>
                <a:cs typeface="Times New Roman" panose="02020603050405020304" pitchFamily="18" charset="0"/>
              </a:rPr>
              <a:t>Без своевременного профилактического лечения существенно снижают жизнеспособность, приводят к инвалидности или больной нуждается в специальной помощи.</a:t>
            </a:r>
          </a:p>
          <a:p>
            <a:pPr marL="285750" lvl="0" indent="-285750">
              <a:buFont typeface="Arial" panose="020B0604020202020204" pitchFamily="34" charset="0"/>
              <a:buChar char="•"/>
            </a:pPr>
            <a:r>
              <a:rPr lang="ru-RU" dirty="0">
                <a:latin typeface="Times New Roman" panose="02020603050405020304" pitchFamily="18" charset="0"/>
                <a:cs typeface="Times New Roman" panose="02020603050405020304" pitchFamily="18" charset="0"/>
              </a:rPr>
              <a:t>Поддаются точной биохимической или молекулярно-генетической диагностике на доклинической стадии.</a:t>
            </a:r>
          </a:p>
          <a:p>
            <a:pPr marL="285750" lvl="0" indent="-285750">
              <a:buFont typeface="Arial" panose="020B0604020202020204" pitchFamily="34" charset="0"/>
              <a:buChar char="•"/>
            </a:pPr>
            <a:r>
              <a:rPr lang="ru-RU" dirty="0">
                <a:latin typeface="Times New Roman" panose="02020603050405020304" pitchFamily="18" charset="0"/>
                <a:cs typeface="Times New Roman" panose="02020603050405020304" pitchFamily="18" charset="0"/>
              </a:rPr>
              <a:t>Поддаются эффективному профилактическому лечению.</a:t>
            </a:r>
          </a:p>
          <a:p>
            <a:pPr marL="285750" lvl="0" indent="-285750">
              <a:buFont typeface="Arial" panose="020B0604020202020204" pitchFamily="34" charset="0"/>
              <a:buChar char="•"/>
            </a:pPr>
            <a:r>
              <a:rPr lang="ru-RU" dirty="0">
                <a:latin typeface="Times New Roman" panose="02020603050405020304" pitchFamily="18" charset="0"/>
                <a:cs typeface="Times New Roman" panose="02020603050405020304" pitchFamily="18" charset="0"/>
              </a:rPr>
              <a:t>Имеют частоту 1:10000 и выше. </a:t>
            </a:r>
          </a:p>
        </p:txBody>
      </p:sp>
    </p:spTree>
    <p:extLst>
      <p:ext uri="{BB962C8B-B14F-4D97-AF65-F5344CB8AC3E}">
        <p14:creationId xmlns:p14="http://schemas.microsoft.com/office/powerpoint/2010/main" val="180399847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dirty="0">
                <a:solidFill>
                  <a:schemeClr val="accent6">
                    <a:lumMod val="50000"/>
                  </a:schemeClr>
                </a:solidFill>
                <a:latin typeface="Times New Roman" panose="02020603050405020304" pitchFamily="18" charset="0"/>
                <a:cs typeface="Times New Roman" panose="02020603050405020304" pitchFamily="18" charset="0"/>
              </a:rPr>
              <a:t>Неонатальный скрининг новорожденных</a:t>
            </a:r>
            <a:endParaRPr lang="ru-RU" sz="3600" dirty="0"/>
          </a:p>
        </p:txBody>
      </p:sp>
      <p:sp>
        <p:nvSpPr>
          <p:cNvPr id="3" name="Объект 2"/>
          <p:cNvSpPr>
            <a:spLocks noGrp="1"/>
          </p:cNvSpPr>
          <p:nvPr>
            <p:ph idx="1"/>
          </p:nvPr>
        </p:nvSpPr>
        <p:spPr>
          <a:xfrm>
            <a:off x="467544" y="1268760"/>
            <a:ext cx="7992888" cy="3124944"/>
          </a:xfrm>
        </p:spPr>
        <p:txBody>
          <a:bodyPr/>
          <a:lstStyle/>
          <a:p>
            <a:pPr marL="0" indent="0">
              <a:buNone/>
            </a:pPr>
            <a:r>
              <a:rPr lang="ru-RU" sz="1800" b="1" dirty="0" smtClean="0">
                <a:solidFill>
                  <a:schemeClr val="accent6">
                    <a:lumMod val="50000"/>
                  </a:schemeClr>
                </a:solidFill>
                <a:latin typeface="Times New Roman" panose="02020603050405020304" pitchFamily="18" charset="0"/>
                <a:cs typeface="Times New Roman" panose="02020603050405020304" pitchFamily="18" charset="0"/>
              </a:rPr>
              <a:t>Этапы программы:</a:t>
            </a:r>
            <a:endParaRPr lang="ru-RU" sz="1800" b="1" dirty="0">
              <a:solidFill>
                <a:schemeClr val="accent6">
                  <a:lumMod val="50000"/>
                </a:schemeClr>
              </a:solidFill>
              <a:latin typeface="Times New Roman" panose="02020603050405020304" pitchFamily="18" charset="0"/>
              <a:cs typeface="Times New Roman" panose="02020603050405020304" pitchFamily="18" charset="0"/>
            </a:endParaRPr>
          </a:p>
          <a:p>
            <a:pPr lvl="0"/>
            <a:r>
              <a:rPr lang="ru-RU" sz="1800" dirty="0">
                <a:latin typeface="Times New Roman" panose="02020603050405020304" pitchFamily="18" charset="0"/>
                <a:cs typeface="Times New Roman" panose="02020603050405020304" pitchFamily="18" charset="0"/>
              </a:rPr>
              <a:t>Взятие биологического материала для исследования у всех новорожденных и доставка материала в диагностическую лабораторию.</a:t>
            </a:r>
          </a:p>
          <a:p>
            <a:pPr lvl="0"/>
            <a:r>
              <a:rPr lang="ru-RU" sz="1800" dirty="0">
                <a:latin typeface="Times New Roman" panose="02020603050405020304" pitchFamily="18" charset="0"/>
                <a:cs typeface="Times New Roman" panose="02020603050405020304" pitchFamily="18" charset="0"/>
              </a:rPr>
              <a:t>Лабораторная просеивающая диагностика.</a:t>
            </a:r>
          </a:p>
          <a:p>
            <a:pPr lvl="0"/>
            <a:r>
              <a:rPr lang="ru-RU" sz="1800" dirty="0">
                <a:latin typeface="Times New Roman" panose="02020603050405020304" pitchFamily="18" charset="0"/>
                <a:cs typeface="Times New Roman" panose="02020603050405020304" pitchFamily="18" charset="0"/>
              </a:rPr>
              <a:t>Уточняющая диагностика всех случаев с положительными результатами для просеивания.</a:t>
            </a:r>
          </a:p>
          <a:p>
            <a:pPr lvl="0"/>
            <a:r>
              <a:rPr lang="ru-RU" sz="1800" dirty="0">
                <a:latin typeface="Times New Roman" panose="02020603050405020304" pitchFamily="18" charset="0"/>
                <a:cs typeface="Times New Roman" panose="02020603050405020304" pitchFamily="18" charset="0"/>
              </a:rPr>
              <a:t>Лечение и диспансеризация больных с контролем хода  лечения.</a:t>
            </a:r>
          </a:p>
          <a:p>
            <a:pPr lvl="0"/>
            <a:r>
              <a:rPr lang="ru-RU" sz="1800" dirty="0">
                <a:latin typeface="Times New Roman" panose="02020603050405020304" pitchFamily="18" charset="0"/>
                <a:cs typeface="Times New Roman" panose="02020603050405020304" pitchFamily="18" charset="0"/>
              </a:rPr>
              <a:t>Медико-генетическое консультирование семьи.</a:t>
            </a:r>
          </a:p>
          <a:p>
            <a:endParaRPr lang="ru-RU" sz="2800"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1680" y="3861048"/>
            <a:ext cx="5248256" cy="2366456"/>
          </a:xfrm>
          <a:prstGeom prst="rect">
            <a:avLst/>
          </a:prstGeom>
        </p:spPr>
      </p:pic>
      <p:sp>
        <p:nvSpPr>
          <p:cNvPr id="5" name="TextBox 4"/>
          <p:cNvSpPr txBox="1"/>
          <p:nvPr/>
        </p:nvSpPr>
        <p:spPr>
          <a:xfrm>
            <a:off x="2555776" y="6309320"/>
            <a:ext cx="3764940" cy="338554"/>
          </a:xfrm>
          <a:prstGeom prst="rect">
            <a:avLst/>
          </a:prstGeom>
          <a:noFill/>
        </p:spPr>
        <p:txBody>
          <a:bodyPr wrap="none" rtlCol="0">
            <a:spAutoFit/>
          </a:bodyPr>
          <a:lstStyle/>
          <a:p>
            <a:pPr algn="ctr"/>
            <a:r>
              <a:rPr lang="ru-RU" sz="1600" dirty="0" smtClean="0">
                <a:latin typeface="Times New Roman" panose="02020603050405020304" pitchFamily="18" charset="0"/>
                <a:cs typeface="Times New Roman" panose="02020603050405020304" pitchFamily="18" charset="0"/>
              </a:rPr>
              <a:t>Бланк для нанесения капиллярной крови</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062796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alphaModFix amt="44000"/>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3053" y="257839"/>
            <a:ext cx="8435280" cy="706090"/>
          </a:xfrm>
        </p:spPr>
        <p:txBody>
          <a:bodyPr/>
          <a:lstStyle/>
          <a:p>
            <a:r>
              <a:rPr lang="ru-RU" sz="3600" dirty="0">
                <a:solidFill>
                  <a:schemeClr val="accent6">
                    <a:lumMod val="50000"/>
                  </a:schemeClr>
                </a:solidFill>
                <a:latin typeface="Times New Roman" panose="02020603050405020304" pitchFamily="18" charset="0"/>
                <a:cs typeface="Times New Roman" panose="02020603050405020304" pitchFamily="18" charset="0"/>
              </a:rPr>
              <a:t>Неонатальный скрининг новорожденных</a:t>
            </a:r>
            <a:endParaRPr lang="ru-RU" sz="3600" dirty="0"/>
          </a:p>
        </p:txBody>
      </p:sp>
      <p:sp>
        <p:nvSpPr>
          <p:cNvPr id="5" name="TextBox 4"/>
          <p:cNvSpPr txBox="1"/>
          <p:nvPr/>
        </p:nvSpPr>
        <p:spPr>
          <a:xfrm>
            <a:off x="1907704" y="980728"/>
            <a:ext cx="5904656" cy="400110"/>
          </a:xfrm>
          <a:prstGeom prst="rect">
            <a:avLst/>
          </a:prstGeom>
          <a:noFill/>
        </p:spPr>
        <p:txBody>
          <a:bodyPr wrap="square" rtlCol="0">
            <a:spAutoFit/>
          </a:bodyPr>
          <a:lstStyle/>
          <a:p>
            <a:r>
              <a:rPr lang="ru-RU" sz="2000" dirty="0" smtClean="0">
                <a:latin typeface="Times New Roman" panose="02020603050405020304" pitchFamily="18" charset="0"/>
                <a:cs typeface="Times New Roman" panose="02020603050405020304" pitchFamily="18" charset="0"/>
              </a:rPr>
              <a:t>Краткая характеристика обследуемых патологий</a:t>
            </a:r>
            <a:endParaRPr lang="ru-RU" sz="2000" dirty="0">
              <a:latin typeface="Times New Roman" panose="02020603050405020304" pitchFamily="18" charset="0"/>
              <a:cs typeface="Times New Roman" panose="02020603050405020304" pitchFamily="18" charset="0"/>
            </a:endParaRPr>
          </a:p>
        </p:txBody>
      </p:sp>
      <p:graphicFrame>
        <p:nvGraphicFramePr>
          <p:cNvPr id="6" name="Таблица 5"/>
          <p:cNvGraphicFramePr>
            <a:graphicFrameLocks noGrp="1"/>
          </p:cNvGraphicFramePr>
          <p:nvPr/>
        </p:nvGraphicFramePr>
        <p:xfrm>
          <a:off x="179512" y="1412776"/>
          <a:ext cx="8568951" cy="5242560"/>
        </p:xfrm>
        <a:graphic>
          <a:graphicData uri="http://schemas.openxmlformats.org/drawingml/2006/table">
            <a:tbl>
              <a:tblPr firstRow="1" bandRow="1">
                <a:tableStyleId>{5C22544A-7EE6-4342-B048-85BDC9FD1C3A}</a:tableStyleId>
              </a:tblPr>
              <a:tblGrid>
                <a:gridCol w="1872208">
                  <a:extLst>
                    <a:ext uri="{9D8B030D-6E8A-4147-A177-3AD203B41FA5}">
                      <a16:colId xmlns:a16="http://schemas.microsoft.com/office/drawing/2014/main" val="20000"/>
                    </a:ext>
                  </a:extLst>
                </a:gridCol>
                <a:gridCol w="2088231">
                  <a:extLst>
                    <a:ext uri="{9D8B030D-6E8A-4147-A177-3AD203B41FA5}">
                      <a16:colId xmlns:a16="http://schemas.microsoft.com/office/drawing/2014/main" val="20001"/>
                    </a:ext>
                  </a:extLst>
                </a:gridCol>
                <a:gridCol w="2466274">
                  <a:extLst>
                    <a:ext uri="{9D8B030D-6E8A-4147-A177-3AD203B41FA5}">
                      <a16:colId xmlns:a16="http://schemas.microsoft.com/office/drawing/2014/main" val="20002"/>
                    </a:ext>
                  </a:extLst>
                </a:gridCol>
                <a:gridCol w="2142238">
                  <a:extLst>
                    <a:ext uri="{9D8B030D-6E8A-4147-A177-3AD203B41FA5}">
                      <a16:colId xmlns:a16="http://schemas.microsoft.com/office/drawing/2014/main" val="20003"/>
                    </a:ext>
                  </a:extLst>
                </a:gridCol>
              </a:tblGrid>
              <a:tr h="370840">
                <a:tc>
                  <a:txBody>
                    <a:bodyPr/>
                    <a:lstStyle/>
                    <a:p>
                      <a:pPr algn="ctr"/>
                      <a:r>
                        <a:rPr lang="ru-RU" sz="1400" dirty="0" smtClean="0">
                          <a:solidFill>
                            <a:schemeClr val="accent6">
                              <a:lumMod val="50000"/>
                            </a:schemeClr>
                          </a:solidFill>
                          <a:latin typeface="Times New Roman" pitchFamily="18" charset="0"/>
                          <a:cs typeface="Times New Roman" pitchFamily="18" charset="0"/>
                        </a:rPr>
                        <a:t>Название заболевания</a:t>
                      </a:r>
                      <a:endParaRPr lang="ru-RU" sz="1400" dirty="0">
                        <a:solidFill>
                          <a:schemeClr val="accent6">
                            <a:lumMod val="50000"/>
                          </a:schemeClr>
                        </a:solidFill>
                        <a:latin typeface="Times New Roman" pitchFamily="18" charset="0"/>
                        <a:cs typeface="Times New Roman" pitchFamily="18" charset="0"/>
                      </a:endParaRPr>
                    </a:p>
                  </a:txBody>
                  <a:tcPr>
                    <a:solidFill>
                      <a:schemeClr val="accent5"/>
                    </a:solidFill>
                  </a:tcPr>
                </a:tc>
                <a:tc>
                  <a:txBody>
                    <a:bodyPr/>
                    <a:lstStyle/>
                    <a:p>
                      <a:pPr algn="ctr"/>
                      <a:r>
                        <a:rPr lang="ru-RU" sz="1400" dirty="0" smtClean="0">
                          <a:solidFill>
                            <a:schemeClr val="accent6">
                              <a:lumMod val="50000"/>
                            </a:schemeClr>
                          </a:solidFill>
                          <a:latin typeface="Times New Roman" pitchFamily="18" charset="0"/>
                          <a:cs typeface="Times New Roman" pitchFamily="18" charset="0"/>
                        </a:rPr>
                        <a:t>Причина</a:t>
                      </a:r>
                      <a:endParaRPr lang="ru-RU" sz="1400" dirty="0">
                        <a:solidFill>
                          <a:schemeClr val="accent6">
                            <a:lumMod val="50000"/>
                          </a:schemeClr>
                        </a:solidFill>
                        <a:latin typeface="Times New Roman" pitchFamily="18" charset="0"/>
                        <a:cs typeface="Times New Roman" pitchFamily="18" charset="0"/>
                      </a:endParaRPr>
                    </a:p>
                  </a:txBody>
                  <a:tcPr>
                    <a:solidFill>
                      <a:schemeClr val="accent5"/>
                    </a:solidFill>
                  </a:tcPr>
                </a:tc>
                <a:tc>
                  <a:txBody>
                    <a:bodyPr/>
                    <a:lstStyle/>
                    <a:p>
                      <a:pPr algn="ctr"/>
                      <a:r>
                        <a:rPr lang="ru-RU" sz="1400" dirty="0" smtClean="0">
                          <a:solidFill>
                            <a:schemeClr val="accent6">
                              <a:lumMod val="50000"/>
                            </a:schemeClr>
                          </a:solidFill>
                          <a:latin typeface="Times New Roman" pitchFamily="18" charset="0"/>
                          <a:cs typeface="Times New Roman" pitchFamily="18" charset="0"/>
                        </a:rPr>
                        <a:t>Как проявляется</a:t>
                      </a:r>
                      <a:endParaRPr lang="ru-RU" sz="1400" dirty="0">
                        <a:solidFill>
                          <a:schemeClr val="accent6">
                            <a:lumMod val="50000"/>
                          </a:schemeClr>
                        </a:solidFill>
                        <a:latin typeface="Times New Roman" pitchFamily="18" charset="0"/>
                        <a:cs typeface="Times New Roman" pitchFamily="18" charset="0"/>
                      </a:endParaRPr>
                    </a:p>
                  </a:txBody>
                  <a:tcPr>
                    <a:solidFill>
                      <a:schemeClr val="accent5"/>
                    </a:solidFill>
                  </a:tcPr>
                </a:tc>
                <a:tc>
                  <a:txBody>
                    <a:bodyPr/>
                    <a:lstStyle/>
                    <a:p>
                      <a:pPr algn="ctr"/>
                      <a:r>
                        <a:rPr lang="ru-RU" sz="1400" dirty="0" smtClean="0">
                          <a:solidFill>
                            <a:schemeClr val="accent6">
                              <a:lumMod val="50000"/>
                            </a:schemeClr>
                          </a:solidFill>
                          <a:latin typeface="Times New Roman" pitchFamily="18" charset="0"/>
                          <a:cs typeface="Times New Roman" pitchFamily="18" charset="0"/>
                        </a:rPr>
                        <a:t>Лечение</a:t>
                      </a:r>
                      <a:endParaRPr lang="ru-RU" sz="1400" dirty="0">
                        <a:solidFill>
                          <a:schemeClr val="accent6">
                            <a:lumMod val="50000"/>
                          </a:schemeClr>
                        </a:solidFill>
                        <a:latin typeface="Times New Roman" pitchFamily="18" charset="0"/>
                        <a:cs typeface="Times New Roman" pitchFamily="18" charset="0"/>
                      </a:endParaRPr>
                    </a:p>
                  </a:txBody>
                  <a:tcPr>
                    <a:solidFill>
                      <a:schemeClr val="accent5"/>
                    </a:solidFill>
                  </a:tcPr>
                </a:tc>
                <a:extLst>
                  <a:ext uri="{0D108BD9-81ED-4DB2-BD59-A6C34878D82A}">
                    <a16:rowId xmlns:a16="http://schemas.microsoft.com/office/drawing/2014/main" val="10000"/>
                  </a:ext>
                </a:extLst>
              </a:tr>
              <a:tr h="370840">
                <a:tc>
                  <a:txBody>
                    <a:bodyPr/>
                    <a:lstStyle/>
                    <a:p>
                      <a:r>
                        <a:rPr lang="ru-RU" sz="1400" b="1" i="1" dirty="0" err="1" smtClean="0">
                          <a:solidFill>
                            <a:schemeClr val="accent6">
                              <a:lumMod val="50000"/>
                            </a:schemeClr>
                          </a:solidFill>
                          <a:latin typeface="Times New Roman" pitchFamily="18" charset="0"/>
                          <a:cs typeface="Times New Roman" pitchFamily="18" charset="0"/>
                        </a:rPr>
                        <a:t>Фенилкетонурия</a:t>
                      </a:r>
                      <a:r>
                        <a:rPr lang="ru-RU" sz="1400" b="1" i="1" dirty="0" smtClean="0">
                          <a:solidFill>
                            <a:schemeClr val="accent6">
                              <a:lumMod val="50000"/>
                            </a:schemeClr>
                          </a:solidFill>
                          <a:latin typeface="Times New Roman" pitchFamily="18" charset="0"/>
                          <a:cs typeface="Times New Roman" pitchFamily="18" charset="0"/>
                        </a:rPr>
                        <a:t> (ФКУ)</a:t>
                      </a:r>
                      <a:endParaRPr lang="ru-RU" sz="1400" b="1" i="1" dirty="0">
                        <a:solidFill>
                          <a:schemeClr val="accent6">
                            <a:lumMod val="50000"/>
                          </a:schemeClr>
                        </a:solidFill>
                        <a:latin typeface="Times New Roman" pitchFamily="18" charset="0"/>
                        <a:cs typeface="Times New Roman" pitchFamily="18" charset="0"/>
                      </a:endParaRPr>
                    </a:p>
                  </a:txBody>
                  <a:tcPr/>
                </a:tc>
                <a:tc>
                  <a:txBody>
                    <a:bodyPr/>
                    <a:lstStyle/>
                    <a:p>
                      <a:r>
                        <a:rPr lang="ru-RU" sz="1400" dirty="0" smtClean="0">
                          <a:solidFill>
                            <a:schemeClr val="accent6">
                              <a:lumMod val="50000"/>
                            </a:schemeClr>
                          </a:solidFill>
                          <a:latin typeface="Times New Roman" pitchFamily="18" charset="0"/>
                          <a:cs typeface="Times New Roman" pitchFamily="18" charset="0"/>
                        </a:rPr>
                        <a:t>Нарушение обмена аминокислоты </a:t>
                      </a:r>
                      <a:r>
                        <a:rPr lang="ru-RU" sz="1400" dirty="0" err="1" smtClean="0">
                          <a:solidFill>
                            <a:schemeClr val="accent6">
                              <a:lumMod val="50000"/>
                            </a:schemeClr>
                          </a:solidFill>
                          <a:latin typeface="Times New Roman" pitchFamily="18" charset="0"/>
                          <a:cs typeface="Times New Roman" pitchFamily="18" charset="0"/>
                        </a:rPr>
                        <a:t>фенилаланин</a:t>
                      </a:r>
                      <a:r>
                        <a:rPr lang="ru-RU" sz="1400" dirty="0" smtClean="0">
                          <a:solidFill>
                            <a:schemeClr val="accent6">
                              <a:lumMod val="50000"/>
                            </a:schemeClr>
                          </a:solidFill>
                          <a:latin typeface="Times New Roman" pitchFamily="18" charset="0"/>
                          <a:cs typeface="Times New Roman" pitchFamily="18" charset="0"/>
                        </a:rPr>
                        <a:t>, которая поступает с пищей</a:t>
                      </a:r>
                      <a:endParaRPr lang="ru-RU" sz="1400" dirty="0">
                        <a:solidFill>
                          <a:schemeClr val="accent6">
                            <a:lumMod val="50000"/>
                          </a:schemeClr>
                        </a:solidFill>
                        <a:latin typeface="Times New Roman" pitchFamily="18" charset="0"/>
                        <a:cs typeface="Times New Roman" pitchFamily="18" charset="0"/>
                      </a:endParaRPr>
                    </a:p>
                  </a:txBody>
                  <a:tcPr/>
                </a:tc>
                <a:tc>
                  <a:txBody>
                    <a:bodyPr/>
                    <a:lstStyle/>
                    <a:p>
                      <a:r>
                        <a:rPr lang="ru-RU" sz="1400" dirty="0" smtClean="0">
                          <a:solidFill>
                            <a:schemeClr val="accent6">
                              <a:lumMod val="50000"/>
                            </a:schemeClr>
                          </a:solidFill>
                          <a:latin typeface="Times New Roman" pitchFamily="18" charset="0"/>
                          <a:cs typeface="Times New Roman" pitchFamily="18" charset="0"/>
                        </a:rPr>
                        <a:t>Тяжелая умственная</a:t>
                      </a:r>
                      <a:r>
                        <a:rPr lang="ru-RU" sz="1400" baseline="0" dirty="0" smtClean="0">
                          <a:solidFill>
                            <a:schemeClr val="accent6">
                              <a:lumMod val="50000"/>
                            </a:schemeClr>
                          </a:solidFill>
                          <a:latin typeface="Times New Roman" pitchFamily="18" charset="0"/>
                          <a:cs typeface="Times New Roman" pitchFamily="18" charset="0"/>
                        </a:rPr>
                        <a:t> отсталость, судороги, «мышиный» запах пота и мочи, </a:t>
                      </a:r>
                      <a:r>
                        <a:rPr lang="ru-RU" sz="1400" baseline="0" dirty="0" err="1" smtClean="0">
                          <a:solidFill>
                            <a:schemeClr val="accent6">
                              <a:lumMod val="50000"/>
                            </a:schemeClr>
                          </a:solidFill>
                          <a:latin typeface="Times New Roman" pitchFamily="18" charset="0"/>
                          <a:cs typeface="Times New Roman" pitchFamily="18" charset="0"/>
                        </a:rPr>
                        <a:t>гипопигментация</a:t>
                      </a:r>
                      <a:endParaRPr lang="ru-RU" sz="1400" dirty="0">
                        <a:solidFill>
                          <a:schemeClr val="accent6">
                            <a:lumMod val="50000"/>
                          </a:schemeClr>
                        </a:solidFill>
                        <a:latin typeface="Times New Roman" pitchFamily="18" charset="0"/>
                        <a:cs typeface="Times New Roman" pitchFamily="18" charset="0"/>
                      </a:endParaRPr>
                    </a:p>
                  </a:txBody>
                  <a:tcPr/>
                </a:tc>
                <a:tc>
                  <a:txBody>
                    <a:bodyPr/>
                    <a:lstStyle/>
                    <a:p>
                      <a:r>
                        <a:rPr lang="ru-RU" sz="1400" dirty="0" smtClean="0">
                          <a:solidFill>
                            <a:schemeClr val="accent6">
                              <a:lumMod val="50000"/>
                            </a:schemeClr>
                          </a:solidFill>
                          <a:latin typeface="Times New Roman" pitchFamily="18" charset="0"/>
                          <a:cs typeface="Times New Roman" pitchFamily="18" charset="0"/>
                        </a:rPr>
                        <a:t>Диета с низким содержанием </a:t>
                      </a:r>
                      <a:r>
                        <a:rPr lang="ru-RU" sz="1400" dirty="0" err="1" smtClean="0">
                          <a:solidFill>
                            <a:schemeClr val="accent6">
                              <a:lumMod val="50000"/>
                            </a:schemeClr>
                          </a:solidFill>
                          <a:latin typeface="Times New Roman" pitchFamily="18" charset="0"/>
                          <a:cs typeface="Times New Roman" pitchFamily="18" charset="0"/>
                        </a:rPr>
                        <a:t>фенилаланина</a:t>
                      </a:r>
                      <a:r>
                        <a:rPr lang="ru-RU" sz="1400" dirty="0" smtClean="0">
                          <a:solidFill>
                            <a:schemeClr val="accent6">
                              <a:lumMod val="50000"/>
                            </a:schemeClr>
                          </a:solidFill>
                          <a:latin typeface="Times New Roman" pitchFamily="18" charset="0"/>
                          <a:cs typeface="Times New Roman" pitchFamily="18" charset="0"/>
                        </a:rPr>
                        <a:t> (резкое ограничение животных белков)</a:t>
                      </a:r>
                      <a:endParaRPr lang="ru-RU" sz="1400" dirty="0">
                        <a:solidFill>
                          <a:schemeClr val="accent6">
                            <a:lumMod val="50000"/>
                          </a:schemeClr>
                        </a:solidFill>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370840">
                <a:tc>
                  <a:txBody>
                    <a:bodyPr/>
                    <a:lstStyle/>
                    <a:p>
                      <a:r>
                        <a:rPr lang="ru-RU" sz="1400" b="1" i="1" dirty="0" smtClean="0">
                          <a:solidFill>
                            <a:schemeClr val="accent6">
                              <a:lumMod val="50000"/>
                            </a:schemeClr>
                          </a:solidFill>
                          <a:latin typeface="Times New Roman" pitchFamily="18" charset="0"/>
                          <a:cs typeface="Times New Roman" pitchFamily="18" charset="0"/>
                        </a:rPr>
                        <a:t>Врожденный гипотиреоз (ВГ)</a:t>
                      </a:r>
                      <a:endParaRPr lang="ru-RU" sz="1400" b="1" i="1" dirty="0">
                        <a:solidFill>
                          <a:schemeClr val="accent6">
                            <a:lumMod val="50000"/>
                          </a:schemeClr>
                        </a:solidFill>
                        <a:latin typeface="Times New Roman" pitchFamily="18" charset="0"/>
                        <a:cs typeface="Times New Roman" pitchFamily="18" charset="0"/>
                      </a:endParaRPr>
                    </a:p>
                  </a:txBody>
                  <a:tcPr/>
                </a:tc>
                <a:tc>
                  <a:txBody>
                    <a:bodyPr/>
                    <a:lstStyle/>
                    <a:p>
                      <a:r>
                        <a:rPr lang="ru-RU" sz="1400" dirty="0" smtClean="0">
                          <a:solidFill>
                            <a:schemeClr val="accent6">
                              <a:lumMod val="50000"/>
                            </a:schemeClr>
                          </a:solidFill>
                          <a:latin typeface="Times New Roman" pitchFamily="18" charset="0"/>
                          <a:cs typeface="Times New Roman" pitchFamily="18" charset="0"/>
                        </a:rPr>
                        <a:t>Нарушение образования гормонов щитовидной</a:t>
                      </a:r>
                      <a:r>
                        <a:rPr lang="ru-RU" sz="1400" baseline="0" dirty="0" smtClean="0">
                          <a:solidFill>
                            <a:schemeClr val="accent6">
                              <a:lumMod val="50000"/>
                            </a:schemeClr>
                          </a:solidFill>
                          <a:latin typeface="Times New Roman" pitchFamily="18" charset="0"/>
                          <a:cs typeface="Times New Roman" pitchFamily="18" charset="0"/>
                        </a:rPr>
                        <a:t> железы</a:t>
                      </a:r>
                      <a:endParaRPr lang="ru-RU" sz="1400" dirty="0">
                        <a:solidFill>
                          <a:schemeClr val="accent6">
                            <a:lumMod val="50000"/>
                          </a:schemeClr>
                        </a:solidFill>
                        <a:latin typeface="Times New Roman" pitchFamily="18" charset="0"/>
                        <a:cs typeface="Times New Roman" pitchFamily="18" charset="0"/>
                      </a:endParaRPr>
                    </a:p>
                  </a:txBody>
                  <a:tcPr/>
                </a:tc>
                <a:tc>
                  <a:txBody>
                    <a:bodyPr/>
                    <a:lstStyle/>
                    <a:p>
                      <a:r>
                        <a:rPr lang="ru-RU" sz="1400" dirty="0" smtClean="0">
                          <a:solidFill>
                            <a:schemeClr val="accent6">
                              <a:lumMod val="50000"/>
                            </a:schemeClr>
                          </a:solidFill>
                          <a:latin typeface="Times New Roman" pitchFamily="18" charset="0"/>
                          <a:cs typeface="Times New Roman" pitchFamily="18" charset="0"/>
                        </a:rPr>
                        <a:t>Тяжелое нарушение умственного и физического развития</a:t>
                      </a:r>
                      <a:endParaRPr lang="ru-RU" sz="1400" dirty="0">
                        <a:solidFill>
                          <a:schemeClr val="accent6">
                            <a:lumMod val="50000"/>
                          </a:schemeClr>
                        </a:solidFill>
                        <a:latin typeface="Times New Roman" pitchFamily="18" charset="0"/>
                        <a:cs typeface="Times New Roman" pitchFamily="18" charset="0"/>
                      </a:endParaRPr>
                    </a:p>
                  </a:txBody>
                  <a:tcPr/>
                </a:tc>
                <a:tc>
                  <a:txBody>
                    <a:bodyPr/>
                    <a:lstStyle/>
                    <a:p>
                      <a:r>
                        <a:rPr lang="ru-RU" sz="1400" dirty="0" smtClean="0">
                          <a:solidFill>
                            <a:schemeClr val="accent6">
                              <a:lumMod val="50000"/>
                            </a:schemeClr>
                          </a:solidFill>
                          <a:latin typeface="Times New Roman" pitchFamily="18" charset="0"/>
                          <a:cs typeface="Times New Roman" pitchFamily="18" charset="0"/>
                        </a:rPr>
                        <a:t>Заместительная гормональная терапия</a:t>
                      </a:r>
                      <a:endParaRPr lang="ru-RU" sz="1400" dirty="0">
                        <a:solidFill>
                          <a:schemeClr val="accent6">
                            <a:lumMod val="50000"/>
                          </a:schemeClr>
                        </a:solidFill>
                        <a:latin typeface="Times New Roman" pitchFamily="18" charset="0"/>
                        <a:cs typeface="Times New Roman" pitchFamily="18" charset="0"/>
                      </a:endParaRPr>
                    </a:p>
                  </a:txBody>
                  <a:tcPr/>
                </a:tc>
                <a:extLst>
                  <a:ext uri="{0D108BD9-81ED-4DB2-BD59-A6C34878D82A}">
                    <a16:rowId xmlns:a16="http://schemas.microsoft.com/office/drawing/2014/main" val="10002"/>
                  </a:ext>
                </a:extLst>
              </a:tr>
              <a:tr h="370840">
                <a:tc>
                  <a:txBody>
                    <a:bodyPr/>
                    <a:lstStyle/>
                    <a:p>
                      <a:r>
                        <a:rPr lang="ru-RU" sz="1400" b="1" i="1" dirty="0" smtClean="0">
                          <a:solidFill>
                            <a:schemeClr val="accent6">
                              <a:lumMod val="50000"/>
                            </a:schemeClr>
                          </a:solidFill>
                          <a:latin typeface="Times New Roman" pitchFamily="18" charset="0"/>
                          <a:cs typeface="Times New Roman" pitchFamily="18" charset="0"/>
                        </a:rPr>
                        <a:t>Адреногенитальный синдром (АГС)</a:t>
                      </a:r>
                      <a:endParaRPr lang="ru-RU" sz="1400" b="1" i="1" dirty="0">
                        <a:solidFill>
                          <a:schemeClr val="accent6">
                            <a:lumMod val="50000"/>
                          </a:schemeClr>
                        </a:solidFill>
                        <a:latin typeface="Times New Roman" pitchFamily="18" charset="0"/>
                        <a:cs typeface="Times New Roman" pitchFamily="18" charset="0"/>
                      </a:endParaRPr>
                    </a:p>
                  </a:txBody>
                  <a:tcPr/>
                </a:tc>
                <a:tc>
                  <a:txBody>
                    <a:bodyPr/>
                    <a:lstStyle/>
                    <a:p>
                      <a:r>
                        <a:rPr lang="ru-RU" sz="1400" dirty="0" smtClean="0">
                          <a:solidFill>
                            <a:schemeClr val="accent6">
                              <a:lumMod val="50000"/>
                            </a:schemeClr>
                          </a:solidFill>
                          <a:latin typeface="Times New Roman" pitchFamily="18" charset="0"/>
                          <a:cs typeface="Times New Roman" pitchFamily="18" charset="0"/>
                        </a:rPr>
                        <a:t>Нарушение образования</a:t>
                      </a:r>
                      <a:r>
                        <a:rPr lang="ru-RU" sz="1400" baseline="0" dirty="0" smtClean="0">
                          <a:solidFill>
                            <a:schemeClr val="accent6">
                              <a:lumMod val="50000"/>
                            </a:schemeClr>
                          </a:solidFill>
                          <a:latin typeface="Times New Roman" pitchFamily="18" charset="0"/>
                          <a:cs typeface="Times New Roman" pitchFamily="18" charset="0"/>
                        </a:rPr>
                        <a:t> гормонов надпочечников</a:t>
                      </a:r>
                      <a:endParaRPr lang="ru-RU" sz="1400" dirty="0">
                        <a:solidFill>
                          <a:schemeClr val="accent6">
                            <a:lumMod val="50000"/>
                          </a:schemeClr>
                        </a:solidFill>
                        <a:latin typeface="Times New Roman" pitchFamily="18" charset="0"/>
                        <a:cs typeface="Times New Roman" pitchFamily="18" charset="0"/>
                      </a:endParaRPr>
                    </a:p>
                  </a:txBody>
                  <a:tcPr/>
                </a:tc>
                <a:tc>
                  <a:txBody>
                    <a:bodyPr/>
                    <a:lstStyle/>
                    <a:p>
                      <a:r>
                        <a:rPr lang="ru-RU" sz="1400" dirty="0" smtClean="0">
                          <a:solidFill>
                            <a:schemeClr val="accent6">
                              <a:lumMod val="50000"/>
                            </a:schemeClr>
                          </a:solidFill>
                          <a:latin typeface="Times New Roman" pitchFamily="18" charset="0"/>
                          <a:cs typeface="Times New Roman" pitchFamily="18" charset="0"/>
                        </a:rPr>
                        <a:t>Угрожающее жизни состояния и/или неправильное строение наружных половых органов</a:t>
                      </a:r>
                      <a:endParaRPr lang="ru-RU" sz="1400" dirty="0">
                        <a:solidFill>
                          <a:schemeClr val="accent6">
                            <a:lumMod val="50000"/>
                          </a:schemeClr>
                        </a:solidFill>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400" dirty="0" smtClean="0">
                          <a:solidFill>
                            <a:schemeClr val="accent6">
                              <a:lumMod val="50000"/>
                            </a:schemeClr>
                          </a:solidFill>
                          <a:latin typeface="Times New Roman" pitchFamily="18" charset="0"/>
                          <a:cs typeface="Times New Roman" pitchFamily="18" charset="0"/>
                        </a:rPr>
                        <a:t>Заместительная гормональная терапия</a:t>
                      </a:r>
                    </a:p>
                    <a:p>
                      <a:endParaRPr lang="ru-RU" sz="1400" dirty="0">
                        <a:solidFill>
                          <a:schemeClr val="accent6">
                            <a:lumMod val="50000"/>
                          </a:schemeClr>
                        </a:solidFill>
                        <a:latin typeface="Times New Roman" pitchFamily="18" charset="0"/>
                        <a:cs typeface="Times New Roman" pitchFamily="18" charset="0"/>
                      </a:endParaRPr>
                    </a:p>
                  </a:txBody>
                  <a:tcPr/>
                </a:tc>
                <a:extLst>
                  <a:ext uri="{0D108BD9-81ED-4DB2-BD59-A6C34878D82A}">
                    <a16:rowId xmlns:a16="http://schemas.microsoft.com/office/drawing/2014/main" val="10003"/>
                  </a:ext>
                </a:extLst>
              </a:tr>
              <a:tr h="370840">
                <a:tc>
                  <a:txBody>
                    <a:bodyPr/>
                    <a:lstStyle/>
                    <a:p>
                      <a:r>
                        <a:rPr lang="ru-RU" sz="1400" b="1" i="1" dirty="0" err="1" smtClean="0">
                          <a:solidFill>
                            <a:schemeClr val="accent6">
                              <a:lumMod val="50000"/>
                            </a:schemeClr>
                          </a:solidFill>
                          <a:latin typeface="Times New Roman" pitchFamily="18" charset="0"/>
                          <a:cs typeface="Times New Roman" pitchFamily="18" charset="0"/>
                        </a:rPr>
                        <a:t>Муковисцидоз</a:t>
                      </a:r>
                      <a:r>
                        <a:rPr lang="ru-RU" sz="1400" b="1" i="1" dirty="0" smtClean="0">
                          <a:solidFill>
                            <a:schemeClr val="accent6">
                              <a:lumMod val="50000"/>
                            </a:schemeClr>
                          </a:solidFill>
                          <a:latin typeface="Times New Roman" pitchFamily="18" charset="0"/>
                          <a:cs typeface="Times New Roman" pitchFamily="18" charset="0"/>
                        </a:rPr>
                        <a:t> (МВ)</a:t>
                      </a:r>
                      <a:endParaRPr lang="ru-RU" sz="1400" b="1" i="1" dirty="0">
                        <a:solidFill>
                          <a:schemeClr val="accent6">
                            <a:lumMod val="50000"/>
                          </a:schemeClr>
                        </a:solidFill>
                        <a:latin typeface="Times New Roman" pitchFamily="18" charset="0"/>
                        <a:cs typeface="Times New Roman" pitchFamily="18" charset="0"/>
                      </a:endParaRPr>
                    </a:p>
                  </a:txBody>
                  <a:tcPr/>
                </a:tc>
                <a:tc>
                  <a:txBody>
                    <a:bodyPr/>
                    <a:lstStyle/>
                    <a:p>
                      <a:r>
                        <a:rPr lang="ru-RU" sz="1400" dirty="0" smtClean="0">
                          <a:solidFill>
                            <a:schemeClr val="accent6">
                              <a:lumMod val="50000"/>
                            </a:schemeClr>
                          </a:solidFill>
                          <a:latin typeface="Times New Roman" pitchFamily="18" charset="0"/>
                          <a:cs typeface="Times New Roman" pitchFamily="18" charset="0"/>
                        </a:rPr>
                        <a:t>Нарушение </a:t>
                      </a:r>
                      <a:r>
                        <a:rPr lang="ru-RU" sz="1400" dirty="0" err="1" smtClean="0">
                          <a:solidFill>
                            <a:schemeClr val="accent6">
                              <a:lumMod val="50000"/>
                            </a:schemeClr>
                          </a:solidFill>
                          <a:latin typeface="Times New Roman" pitchFamily="18" charset="0"/>
                          <a:cs typeface="Times New Roman" pitchFamily="18" charset="0"/>
                        </a:rPr>
                        <a:t>траснпорта</a:t>
                      </a:r>
                      <a:r>
                        <a:rPr lang="ru-RU" sz="1400" dirty="0" smtClean="0">
                          <a:solidFill>
                            <a:schemeClr val="accent6">
                              <a:lumMod val="50000"/>
                            </a:schemeClr>
                          </a:solidFill>
                          <a:latin typeface="Times New Roman" pitchFamily="18" charset="0"/>
                          <a:cs typeface="Times New Roman" pitchFamily="18" charset="0"/>
                        </a:rPr>
                        <a:t> ионов через</a:t>
                      </a:r>
                      <a:r>
                        <a:rPr lang="ru-RU" sz="1400" baseline="0" dirty="0" smtClean="0">
                          <a:solidFill>
                            <a:schemeClr val="accent6">
                              <a:lumMod val="50000"/>
                            </a:schemeClr>
                          </a:solidFill>
                          <a:latin typeface="Times New Roman" pitchFamily="18" charset="0"/>
                          <a:cs typeface="Times New Roman" pitchFamily="18" charset="0"/>
                        </a:rPr>
                        <a:t> мембраны клеток</a:t>
                      </a:r>
                      <a:endParaRPr lang="ru-RU" sz="1400" dirty="0">
                        <a:solidFill>
                          <a:schemeClr val="accent6">
                            <a:lumMod val="50000"/>
                          </a:schemeClr>
                        </a:solidFill>
                        <a:latin typeface="Times New Roman" pitchFamily="18" charset="0"/>
                        <a:cs typeface="Times New Roman" pitchFamily="18" charset="0"/>
                      </a:endParaRPr>
                    </a:p>
                  </a:txBody>
                  <a:tcPr/>
                </a:tc>
                <a:tc>
                  <a:txBody>
                    <a:bodyPr/>
                    <a:lstStyle/>
                    <a:p>
                      <a:r>
                        <a:rPr lang="ru-RU" sz="1400" dirty="0" smtClean="0">
                          <a:solidFill>
                            <a:schemeClr val="accent6">
                              <a:lumMod val="50000"/>
                            </a:schemeClr>
                          </a:solidFill>
                          <a:latin typeface="Times New Roman" pitchFamily="18" charset="0"/>
                          <a:cs typeface="Times New Roman" pitchFamily="18" charset="0"/>
                        </a:rPr>
                        <a:t>Нарушения работы дыхательной и пищеварительной систем</a:t>
                      </a:r>
                      <a:endParaRPr lang="ru-RU" sz="1400" dirty="0">
                        <a:solidFill>
                          <a:schemeClr val="accent6">
                            <a:lumMod val="50000"/>
                          </a:schemeClr>
                        </a:solidFill>
                        <a:latin typeface="Times New Roman" pitchFamily="18" charset="0"/>
                        <a:cs typeface="Times New Roman" pitchFamily="18" charset="0"/>
                      </a:endParaRPr>
                    </a:p>
                  </a:txBody>
                  <a:tcPr/>
                </a:tc>
                <a:tc>
                  <a:txBody>
                    <a:bodyPr/>
                    <a:lstStyle/>
                    <a:p>
                      <a:r>
                        <a:rPr lang="ru-RU" sz="1400" dirty="0" smtClean="0">
                          <a:solidFill>
                            <a:schemeClr val="accent6">
                              <a:lumMod val="50000"/>
                            </a:schemeClr>
                          </a:solidFill>
                          <a:latin typeface="Times New Roman" pitchFamily="18" charset="0"/>
                          <a:cs typeface="Times New Roman" pitchFamily="18" charset="0"/>
                        </a:rPr>
                        <a:t>Комплексное лечение</a:t>
                      </a:r>
                      <a:r>
                        <a:rPr lang="ru-RU" sz="1400" baseline="0" dirty="0" smtClean="0">
                          <a:solidFill>
                            <a:schemeClr val="accent6">
                              <a:lumMod val="50000"/>
                            </a:schemeClr>
                          </a:solidFill>
                          <a:latin typeface="Times New Roman" pitchFamily="18" charset="0"/>
                          <a:cs typeface="Times New Roman" pitchFamily="18" charset="0"/>
                        </a:rPr>
                        <a:t> ферментами, антибиотиками и другими препаратами</a:t>
                      </a:r>
                      <a:endParaRPr lang="ru-RU" sz="1400" dirty="0">
                        <a:solidFill>
                          <a:schemeClr val="accent6">
                            <a:lumMod val="50000"/>
                          </a:schemeClr>
                        </a:solidFill>
                        <a:latin typeface="Times New Roman" pitchFamily="18" charset="0"/>
                        <a:cs typeface="Times New Roman" pitchFamily="18" charset="0"/>
                      </a:endParaRPr>
                    </a:p>
                  </a:txBody>
                  <a:tcPr/>
                </a:tc>
                <a:extLst>
                  <a:ext uri="{0D108BD9-81ED-4DB2-BD59-A6C34878D82A}">
                    <a16:rowId xmlns:a16="http://schemas.microsoft.com/office/drawing/2014/main" val="10004"/>
                  </a:ext>
                </a:extLst>
              </a:tr>
              <a:tr h="370840">
                <a:tc>
                  <a:txBody>
                    <a:bodyPr/>
                    <a:lstStyle/>
                    <a:p>
                      <a:r>
                        <a:rPr lang="ru-RU" sz="1400" b="1" i="1" dirty="0" err="1" smtClean="0">
                          <a:solidFill>
                            <a:schemeClr val="accent6">
                              <a:lumMod val="50000"/>
                            </a:schemeClr>
                          </a:solidFill>
                          <a:latin typeface="Times New Roman" pitchFamily="18" charset="0"/>
                          <a:cs typeface="Times New Roman" pitchFamily="18" charset="0"/>
                        </a:rPr>
                        <a:t>Галактоземия</a:t>
                      </a:r>
                      <a:endParaRPr lang="ru-RU" sz="1400" b="1" i="1" dirty="0">
                        <a:solidFill>
                          <a:schemeClr val="accent6">
                            <a:lumMod val="50000"/>
                          </a:schemeClr>
                        </a:solidFill>
                        <a:latin typeface="Times New Roman" pitchFamily="18" charset="0"/>
                        <a:cs typeface="Times New Roman" pitchFamily="18" charset="0"/>
                      </a:endParaRPr>
                    </a:p>
                  </a:txBody>
                  <a:tcPr/>
                </a:tc>
                <a:tc>
                  <a:txBody>
                    <a:bodyPr/>
                    <a:lstStyle/>
                    <a:p>
                      <a:r>
                        <a:rPr lang="ru-RU" sz="1400" dirty="0" smtClean="0">
                          <a:solidFill>
                            <a:schemeClr val="accent6">
                              <a:lumMod val="50000"/>
                            </a:schemeClr>
                          </a:solidFill>
                          <a:latin typeface="Times New Roman" pitchFamily="18" charset="0"/>
                          <a:cs typeface="Times New Roman" pitchFamily="18" charset="0"/>
                        </a:rPr>
                        <a:t>Нарушение обмена галактозы (молочного сахара), поступающей</a:t>
                      </a:r>
                      <a:r>
                        <a:rPr lang="ru-RU" sz="1400" baseline="0" dirty="0" smtClean="0">
                          <a:solidFill>
                            <a:schemeClr val="accent6">
                              <a:lumMod val="50000"/>
                            </a:schemeClr>
                          </a:solidFill>
                          <a:latin typeface="Times New Roman" pitchFamily="18" charset="0"/>
                          <a:cs typeface="Times New Roman" pitchFamily="18" charset="0"/>
                        </a:rPr>
                        <a:t> с пищей</a:t>
                      </a:r>
                      <a:endParaRPr lang="ru-RU" sz="1400" dirty="0">
                        <a:solidFill>
                          <a:schemeClr val="accent6">
                            <a:lumMod val="50000"/>
                          </a:schemeClr>
                        </a:solidFill>
                        <a:latin typeface="Times New Roman" pitchFamily="18" charset="0"/>
                        <a:cs typeface="Times New Roman" pitchFamily="18" charset="0"/>
                      </a:endParaRPr>
                    </a:p>
                  </a:txBody>
                  <a:tcPr/>
                </a:tc>
                <a:tc>
                  <a:txBody>
                    <a:bodyPr/>
                    <a:lstStyle/>
                    <a:p>
                      <a:r>
                        <a:rPr lang="ru-RU" sz="1400" dirty="0" smtClean="0">
                          <a:solidFill>
                            <a:schemeClr val="accent6">
                              <a:lumMod val="50000"/>
                            </a:schemeClr>
                          </a:solidFill>
                          <a:latin typeface="Times New Roman" pitchFamily="18" charset="0"/>
                          <a:cs typeface="Times New Roman" pitchFamily="18" charset="0"/>
                        </a:rPr>
                        <a:t>Угрожающее жизни состояния,</a:t>
                      </a:r>
                      <a:r>
                        <a:rPr lang="ru-RU" sz="1400" baseline="0" dirty="0" smtClean="0">
                          <a:solidFill>
                            <a:schemeClr val="accent6">
                              <a:lumMod val="50000"/>
                            </a:schemeClr>
                          </a:solidFill>
                          <a:latin typeface="Times New Roman" pitchFamily="18" charset="0"/>
                          <a:cs typeface="Times New Roman" pitchFamily="18" charset="0"/>
                        </a:rPr>
                        <a:t> умственная отсталость, катаракта, поражение печени</a:t>
                      </a:r>
                      <a:endParaRPr lang="ru-RU" sz="1400" dirty="0">
                        <a:solidFill>
                          <a:schemeClr val="accent6">
                            <a:lumMod val="50000"/>
                          </a:schemeClr>
                        </a:solidFill>
                        <a:latin typeface="Times New Roman" pitchFamily="18" charset="0"/>
                        <a:cs typeface="Times New Roman" pitchFamily="18" charset="0"/>
                      </a:endParaRPr>
                    </a:p>
                  </a:txBody>
                  <a:tcPr/>
                </a:tc>
                <a:tc>
                  <a:txBody>
                    <a:bodyPr/>
                    <a:lstStyle/>
                    <a:p>
                      <a:r>
                        <a:rPr lang="ru-RU" sz="1400" dirty="0" smtClean="0">
                          <a:solidFill>
                            <a:schemeClr val="accent6">
                              <a:lumMod val="50000"/>
                            </a:schemeClr>
                          </a:solidFill>
                          <a:latin typeface="Times New Roman" pitchFamily="18" charset="0"/>
                          <a:cs typeface="Times New Roman" pitchFamily="18" charset="0"/>
                        </a:rPr>
                        <a:t>Специальная диета с низким содержанием галактозы</a:t>
                      </a:r>
                      <a:endParaRPr lang="ru-RU" sz="1400" dirty="0">
                        <a:solidFill>
                          <a:schemeClr val="accent6">
                            <a:lumMod val="50000"/>
                          </a:schemeClr>
                        </a:solidFill>
                        <a:latin typeface="Times New Roman" pitchFamily="18" charset="0"/>
                        <a:cs typeface="Times New Roman" pitchFamily="18" charset="0"/>
                      </a:endParaRP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32768033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dirty="0" smtClean="0">
                <a:solidFill>
                  <a:schemeClr val="accent6">
                    <a:lumMod val="50000"/>
                  </a:schemeClr>
                </a:solidFill>
                <a:latin typeface="Times New Roman" pitchFamily="18" charset="0"/>
                <a:cs typeface="Times New Roman" pitchFamily="18" charset="0"/>
              </a:rPr>
              <a:t>Закрепление темы</a:t>
            </a:r>
            <a:endParaRPr lang="ru-RU" sz="3600" dirty="0">
              <a:solidFill>
                <a:schemeClr val="accent6">
                  <a:lumMod val="50000"/>
                </a:schemeClr>
              </a:solidFill>
              <a:latin typeface="Times New Roman" pitchFamily="18" charset="0"/>
              <a:cs typeface="Times New Roman" pitchFamily="18" charset="0"/>
            </a:endParaRPr>
          </a:p>
        </p:txBody>
      </p:sp>
      <p:sp>
        <p:nvSpPr>
          <p:cNvPr id="3" name="Содержимое 2"/>
          <p:cNvSpPr>
            <a:spLocks noGrp="1"/>
          </p:cNvSpPr>
          <p:nvPr>
            <p:ph idx="1"/>
          </p:nvPr>
        </p:nvSpPr>
        <p:spPr>
          <a:xfrm>
            <a:off x="323528" y="1268760"/>
            <a:ext cx="8291264" cy="504056"/>
          </a:xfrm>
        </p:spPr>
        <p:txBody>
          <a:bodyPr/>
          <a:lstStyle/>
          <a:p>
            <a:pPr>
              <a:buNone/>
            </a:pPr>
            <a:r>
              <a:rPr lang="ru-RU" sz="2400" b="1" dirty="0" smtClean="0">
                <a:latin typeface="Times New Roman" pitchFamily="18" charset="0"/>
                <a:cs typeface="Times New Roman" pitchFamily="18" charset="0"/>
              </a:rPr>
              <a:t>Задание1</a:t>
            </a:r>
            <a:r>
              <a:rPr lang="ru-RU" sz="2400" dirty="0" smtClean="0">
                <a:latin typeface="Times New Roman" pitchFamily="18" charset="0"/>
                <a:cs typeface="Times New Roman" pitchFamily="18" charset="0"/>
              </a:rPr>
              <a:t>. Установите соответствие:</a:t>
            </a:r>
            <a:endParaRPr lang="ru-RU" sz="2400" dirty="0">
              <a:latin typeface="Times New Roman" pitchFamily="18" charset="0"/>
              <a:cs typeface="Times New Roman" pitchFamily="18" charset="0"/>
            </a:endParaRPr>
          </a:p>
        </p:txBody>
      </p:sp>
      <p:sp>
        <p:nvSpPr>
          <p:cNvPr id="4" name="УЗИ"/>
          <p:cNvSpPr/>
          <p:nvPr/>
        </p:nvSpPr>
        <p:spPr>
          <a:xfrm>
            <a:off x="683568" y="1844824"/>
            <a:ext cx="3816424" cy="432048"/>
          </a:xfrm>
          <a:prstGeom prst="round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accent6">
                    <a:lumMod val="50000"/>
                  </a:schemeClr>
                </a:solidFill>
                <a:latin typeface="Times New Roman" pitchFamily="18" charset="0"/>
                <a:cs typeface="Times New Roman" pitchFamily="18" charset="0"/>
              </a:rPr>
              <a:t>УЗИ</a:t>
            </a:r>
            <a:endParaRPr lang="ru-RU" dirty="0">
              <a:solidFill>
                <a:schemeClr val="accent6">
                  <a:lumMod val="50000"/>
                </a:schemeClr>
              </a:solidFill>
              <a:latin typeface="Times New Roman" pitchFamily="18" charset="0"/>
              <a:cs typeface="Times New Roman" pitchFamily="18" charset="0"/>
            </a:endParaRPr>
          </a:p>
        </p:txBody>
      </p:sp>
      <p:sp>
        <p:nvSpPr>
          <p:cNvPr id="5" name="Определение концентрации альфа-фетопротеина"/>
          <p:cNvSpPr/>
          <p:nvPr/>
        </p:nvSpPr>
        <p:spPr>
          <a:xfrm>
            <a:off x="683568" y="2420888"/>
            <a:ext cx="3888432" cy="1008112"/>
          </a:xfrm>
          <a:prstGeom prst="round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accent6">
                    <a:lumMod val="50000"/>
                  </a:schemeClr>
                </a:solidFill>
                <a:latin typeface="Times New Roman" pitchFamily="18" charset="0"/>
                <a:cs typeface="Times New Roman" pitchFamily="18" charset="0"/>
              </a:rPr>
              <a:t>Определение концентрации </a:t>
            </a:r>
            <a:r>
              <a:rPr lang="ru-RU" dirty="0" err="1" smtClean="0">
                <a:solidFill>
                  <a:schemeClr val="accent6">
                    <a:lumMod val="50000"/>
                  </a:schemeClr>
                </a:solidFill>
                <a:latin typeface="Times New Roman" pitchFamily="18" charset="0"/>
                <a:cs typeface="Times New Roman" pitchFamily="18" charset="0"/>
              </a:rPr>
              <a:t>альфа-фетопротеина</a:t>
            </a:r>
            <a:r>
              <a:rPr lang="ru-RU" dirty="0" smtClean="0">
                <a:solidFill>
                  <a:schemeClr val="accent6">
                    <a:lumMod val="50000"/>
                  </a:schemeClr>
                </a:solidFill>
                <a:latin typeface="Times New Roman" pitchFamily="18" charset="0"/>
                <a:cs typeface="Times New Roman" pitchFamily="18" charset="0"/>
              </a:rPr>
              <a:t> </a:t>
            </a:r>
            <a:endParaRPr lang="ru-RU" dirty="0">
              <a:solidFill>
                <a:schemeClr val="accent6">
                  <a:lumMod val="50000"/>
                </a:schemeClr>
              </a:solidFill>
              <a:latin typeface="Times New Roman" pitchFamily="18" charset="0"/>
              <a:cs typeface="Times New Roman" pitchFamily="18" charset="0"/>
            </a:endParaRPr>
          </a:p>
        </p:txBody>
      </p:sp>
      <p:sp>
        <p:nvSpPr>
          <p:cNvPr id="6" name="Плацентобиопсия"/>
          <p:cNvSpPr/>
          <p:nvPr/>
        </p:nvSpPr>
        <p:spPr>
          <a:xfrm>
            <a:off x="755576" y="3573016"/>
            <a:ext cx="3744416" cy="432048"/>
          </a:xfrm>
          <a:prstGeom prst="round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smtClean="0">
                <a:solidFill>
                  <a:schemeClr val="accent6">
                    <a:lumMod val="50000"/>
                  </a:schemeClr>
                </a:solidFill>
                <a:latin typeface="Times New Roman" pitchFamily="18" charset="0"/>
                <a:cs typeface="Times New Roman" pitchFamily="18" charset="0"/>
              </a:rPr>
              <a:t>Плацентобиопсия</a:t>
            </a:r>
            <a:endParaRPr lang="ru-RU" dirty="0">
              <a:solidFill>
                <a:schemeClr val="accent6">
                  <a:lumMod val="50000"/>
                </a:schemeClr>
              </a:solidFill>
              <a:latin typeface="Times New Roman" pitchFamily="18" charset="0"/>
              <a:cs typeface="Times New Roman" pitchFamily="18" charset="0"/>
            </a:endParaRPr>
          </a:p>
        </p:txBody>
      </p:sp>
      <p:sp>
        <p:nvSpPr>
          <p:cNvPr id="7" name="Определение концентрации хорионического гонадотропина"/>
          <p:cNvSpPr/>
          <p:nvPr/>
        </p:nvSpPr>
        <p:spPr>
          <a:xfrm>
            <a:off x="755576" y="4149080"/>
            <a:ext cx="3744416" cy="792088"/>
          </a:xfrm>
          <a:prstGeom prst="round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accent6">
                    <a:lumMod val="50000"/>
                  </a:schemeClr>
                </a:solidFill>
                <a:latin typeface="Times New Roman" pitchFamily="18" charset="0"/>
                <a:cs typeface="Times New Roman" pitchFamily="18" charset="0"/>
              </a:rPr>
              <a:t>Определение концентрации хорионического гонадотропина </a:t>
            </a:r>
            <a:endParaRPr lang="ru-RU" dirty="0">
              <a:solidFill>
                <a:schemeClr val="accent6">
                  <a:lumMod val="50000"/>
                </a:schemeClr>
              </a:solidFill>
              <a:latin typeface="Times New Roman" pitchFamily="18" charset="0"/>
              <a:cs typeface="Times New Roman" pitchFamily="18" charset="0"/>
            </a:endParaRPr>
          </a:p>
        </p:txBody>
      </p:sp>
      <p:sp>
        <p:nvSpPr>
          <p:cNvPr id="8" name="Хорионбиопсия"/>
          <p:cNvSpPr/>
          <p:nvPr/>
        </p:nvSpPr>
        <p:spPr>
          <a:xfrm>
            <a:off x="755576" y="5085184"/>
            <a:ext cx="3816424" cy="432048"/>
          </a:xfrm>
          <a:prstGeom prst="round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smtClean="0">
                <a:solidFill>
                  <a:schemeClr val="accent6">
                    <a:lumMod val="50000"/>
                  </a:schemeClr>
                </a:solidFill>
                <a:latin typeface="Times New Roman" pitchFamily="18" charset="0"/>
                <a:cs typeface="Times New Roman" pitchFamily="18" charset="0"/>
              </a:rPr>
              <a:t>Хорионбиопсия</a:t>
            </a:r>
            <a:endParaRPr lang="ru-RU" dirty="0">
              <a:solidFill>
                <a:schemeClr val="accent6">
                  <a:lumMod val="50000"/>
                </a:schemeClr>
              </a:solidFill>
              <a:latin typeface="Times New Roman" pitchFamily="18" charset="0"/>
              <a:cs typeface="Times New Roman" pitchFamily="18" charset="0"/>
            </a:endParaRPr>
          </a:p>
        </p:txBody>
      </p:sp>
      <p:sp>
        <p:nvSpPr>
          <p:cNvPr id="9" name="Кордоцентез"/>
          <p:cNvSpPr/>
          <p:nvPr/>
        </p:nvSpPr>
        <p:spPr>
          <a:xfrm>
            <a:off x="755576" y="5661248"/>
            <a:ext cx="3816424" cy="432048"/>
          </a:xfrm>
          <a:prstGeom prst="round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smtClean="0">
                <a:solidFill>
                  <a:schemeClr val="accent6">
                    <a:lumMod val="50000"/>
                  </a:schemeClr>
                </a:solidFill>
                <a:latin typeface="Times New Roman" pitchFamily="18" charset="0"/>
                <a:cs typeface="Times New Roman" pitchFamily="18" charset="0"/>
              </a:rPr>
              <a:t>Кордоцентез</a:t>
            </a:r>
            <a:endParaRPr lang="ru-RU" dirty="0">
              <a:solidFill>
                <a:schemeClr val="accent6">
                  <a:lumMod val="50000"/>
                </a:schemeClr>
              </a:solidFill>
              <a:latin typeface="Times New Roman" pitchFamily="18" charset="0"/>
              <a:cs typeface="Times New Roman" pitchFamily="18" charset="0"/>
            </a:endParaRPr>
          </a:p>
        </p:txBody>
      </p:sp>
      <p:sp>
        <p:nvSpPr>
          <p:cNvPr id="10" name="Скругленный прямоугольник 9"/>
          <p:cNvSpPr/>
          <p:nvPr/>
        </p:nvSpPr>
        <p:spPr>
          <a:xfrm>
            <a:off x="6156176" y="2420888"/>
            <a:ext cx="2448272" cy="792088"/>
          </a:xfrm>
          <a:prstGeom prst="round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accent6">
                    <a:lumMod val="50000"/>
                  </a:schemeClr>
                </a:solidFill>
                <a:latin typeface="Times New Roman" pitchFamily="18" charset="0"/>
                <a:cs typeface="Times New Roman" pitchFamily="18" charset="0"/>
              </a:rPr>
              <a:t>Просеивающие методы диагностики</a:t>
            </a:r>
            <a:endParaRPr lang="ru-RU" dirty="0">
              <a:solidFill>
                <a:schemeClr val="accent6">
                  <a:lumMod val="50000"/>
                </a:schemeClr>
              </a:solidFill>
              <a:latin typeface="Times New Roman" pitchFamily="18" charset="0"/>
              <a:cs typeface="Times New Roman" pitchFamily="18" charset="0"/>
            </a:endParaRPr>
          </a:p>
        </p:txBody>
      </p:sp>
      <p:sp>
        <p:nvSpPr>
          <p:cNvPr id="11" name="Скругленный прямоугольник 10"/>
          <p:cNvSpPr/>
          <p:nvPr/>
        </p:nvSpPr>
        <p:spPr>
          <a:xfrm>
            <a:off x="6228184" y="3573016"/>
            <a:ext cx="2448272" cy="792088"/>
          </a:xfrm>
          <a:prstGeom prst="round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smtClean="0">
                <a:solidFill>
                  <a:schemeClr val="accent6">
                    <a:lumMod val="50000"/>
                  </a:schemeClr>
                </a:solidFill>
                <a:latin typeface="Times New Roman" pitchFamily="18" charset="0"/>
                <a:cs typeface="Times New Roman" pitchFamily="18" charset="0"/>
              </a:rPr>
              <a:t>Неинвазивные</a:t>
            </a:r>
            <a:r>
              <a:rPr lang="ru-RU" dirty="0" smtClean="0">
                <a:solidFill>
                  <a:schemeClr val="accent6">
                    <a:lumMod val="50000"/>
                  </a:schemeClr>
                </a:solidFill>
                <a:latin typeface="Times New Roman" pitchFamily="18" charset="0"/>
                <a:cs typeface="Times New Roman" pitchFamily="18" charset="0"/>
              </a:rPr>
              <a:t> методы диагностики</a:t>
            </a:r>
            <a:endParaRPr lang="ru-RU" dirty="0">
              <a:solidFill>
                <a:schemeClr val="accent6">
                  <a:lumMod val="50000"/>
                </a:schemeClr>
              </a:solidFill>
              <a:latin typeface="Times New Roman" pitchFamily="18" charset="0"/>
              <a:cs typeface="Times New Roman" pitchFamily="18" charset="0"/>
            </a:endParaRPr>
          </a:p>
        </p:txBody>
      </p:sp>
      <p:sp>
        <p:nvSpPr>
          <p:cNvPr id="12" name="Скругленный прямоугольник 11"/>
          <p:cNvSpPr/>
          <p:nvPr/>
        </p:nvSpPr>
        <p:spPr>
          <a:xfrm>
            <a:off x="6228184" y="4653136"/>
            <a:ext cx="2448272" cy="792088"/>
          </a:xfrm>
          <a:prstGeom prst="round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smtClean="0">
                <a:solidFill>
                  <a:schemeClr val="accent6">
                    <a:lumMod val="50000"/>
                  </a:schemeClr>
                </a:solidFill>
                <a:latin typeface="Times New Roman" pitchFamily="18" charset="0"/>
                <a:cs typeface="Times New Roman" pitchFamily="18" charset="0"/>
              </a:rPr>
              <a:t>Инвазивные</a:t>
            </a:r>
            <a:r>
              <a:rPr lang="ru-RU" dirty="0" smtClean="0">
                <a:solidFill>
                  <a:schemeClr val="accent6">
                    <a:lumMod val="50000"/>
                  </a:schemeClr>
                </a:solidFill>
                <a:latin typeface="Times New Roman" pitchFamily="18" charset="0"/>
                <a:cs typeface="Times New Roman" pitchFamily="18" charset="0"/>
              </a:rPr>
              <a:t> методы диагностики</a:t>
            </a:r>
            <a:endParaRPr lang="ru-RU" dirty="0">
              <a:solidFill>
                <a:schemeClr val="accent6">
                  <a:lumMod val="50000"/>
                </a:schemeClr>
              </a:solidFill>
              <a:latin typeface="Times New Roman" pitchFamily="18" charset="0"/>
              <a:cs typeface="Times New Roman" pitchFamily="18" charset="0"/>
            </a:endParaRPr>
          </a:p>
        </p:txBody>
      </p:sp>
      <p:cxnSp>
        <p:nvCxnSpPr>
          <p:cNvPr id="14" name="Прямая со стрелкой 13"/>
          <p:cNvCxnSpPr>
            <a:stCxn id="4" idx="3"/>
          </p:cNvCxnSpPr>
          <p:nvPr/>
        </p:nvCxnSpPr>
        <p:spPr>
          <a:xfrm>
            <a:off x="4499992" y="2060848"/>
            <a:ext cx="1656184" cy="187220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6" name="Прямая со стрелкой 15"/>
          <p:cNvCxnSpPr/>
          <p:nvPr/>
        </p:nvCxnSpPr>
        <p:spPr>
          <a:xfrm>
            <a:off x="4644008" y="2924944"/>
            <a:ext cx="1440160"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8" name="Прямая со стрелкой 17"/>
          <p:cNvCxnSpPr>
            <a:stCxn id="6" idx="3"/>
          </p:cNvCxnSpPr>
          <p:nvPr/>
        </p:nvCxnSpPr>
        <p:spPr>
          <a:xfrm>
            <a:off x="4499992" y="3789040"/>
            <a:ext cx="1656184" cy="115212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20" name="Прямая со стрелкой 19"/>
          <p:cNvCxnSpPr>
            <a:stCxn id="7" idx="3"/>
          </p:cNvCxnSpPr>
          <p:nvPr/>
        </p:nvCxnSpPr>
        <p:spPr>
          <a:xfrm flipV="1">
            <a:off x="4499992" y="3068960"/>
            <a:ext cx="1584176" cy="147616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2" name="Прямая со стрелкой 21"/>
          <p:cNvCxnSpPr/>
          <p:nvPr/>
        </p:nvCxnSpPr>
        <p:spPr>
          <a:xfrm>
            <a:off x="4644008" y="5301208"/>
            <a:ext cx="1512168" cy="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4" name="Прямая со стрелкой 23"/>
          <p:cNvCxnSpPr/>
          <p:nvPr/>
        </p:nvCxnSpPr>
        <p:spPr>
          <a:xfrm flipV="1">
            <a:off x="4644008" y="5445224"/>
            <a:ext cx="1512168" cy="432048"/>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25" name="Управляющая кнопка: справка 24">
            <a:hlinkClick r:id="rId2" action="ppaction://hlinksldjump" highlightClick="1"/>
          </p:cNvPr>
          <p:cNvSpPr/>
          <p:nvPr/>
        </p:nvSpPr>
        <p:spPr>
          <a:xfrm>
            <a:off x="395536" y="6309320"/>
            <a:ext cx="504056" cy="360040"/>
          </a:xfrm>
          <a:prstGeom prst="actionButtonHelp">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4"/>
                  </p:tgtEl>
                </p:cond>
              </p:nextCondLst>
            </p:seq>
            <p:seq concurrent="1" nextAc="seek">
              <p:cTn id="9" restart="whenNotActive" fill="hold" evtFilter="cancelBubble" nodeType="interactiveSeq">
                <p:stCondLst>
                  <p:cond evt="onClick" delay="0">
                    <p:tgtEl>
                      <p:spTgt spid="5"/>
                    </p:tgtEl>
                  </p:cond>
                </p:stCondLst>
                <p:endSync evt="end" delay="0">
                  <p:rtn val="all"/>
                </p:endSync>
                <p:childTnLst>
                  <p:par>
                    <p:cTn id="10" fill="hold">
                      <p:stCondLst>
                        <p:cond delay="0"/>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500" fill="hold"/>
                                        <p:tgtEl>
                                          <p:spTgt spid="16"/>
                                        </p:tgtEl>
                                        <p:attrNameLst>
                                          <p:attrName>ppt_x</p:attrName>
                                        </p:attrNameLst>
                                      </p:cBhvr>
                                      <p:tavLst>
                                        <p:tav tm="0">
                                          <p:val>
                                            <p:strVal val="#ppt_x"/>
                                          </p:val>
                                        </p:tav>
                                        <p:tav tm="100000">
                                          <p:val>
                                            <p:strVal val="#ppt_x"/>
                                          </p:val>
                                        </p:tav>
                                      </p:tavLst>
                                    </p:anim>
                                    <p:anim calcmode="lin" valueType="num">
                                      <p:cBhvr additive="base">
                                        <p:cTn id="1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5"/>
                  </p:tgtEl>
                </p:cond>
              </p:nextCondLst>
            </p:seq>
            <p:seq concurrent="1" nextAc="seek">
              <p:cTn id="16" restart="whenNotActive" fill="hold" evtFilter="cancelBubble" nodeType="interactiveSeq">
                <p:stCondLst>
                  <p:cond evt="onClick" delay="0">
                    <p:tgtEl>
                      <p:spTgt spid="6"/>
                    </p:tgtEl>
                  </p:cond>
                </p:stCondLst>
                <p:endSync evt="end" delay="0">
                  <p:rtn val="all"/>
                </p:endSync>
                <p:childTnLst>
                  <p:par>
                    <p:cTn id="17" fill="hold">
                      <p:stCondLst>
                        <p:cond delay="0"/>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500" fill="hold"/>
                                        <p:tgtEl>
                                          <p:spTgt spid="18"/>
                                        </p:tgtEl>
                                        <p:attrNameLst>
                                          <p:attrName>ppt_x</p:attrName>
                                        </p:attrNameLst>
                                      </p:cBhvr>
                                      <p:tavLst>
                                        <p:tav tm="0">
                                          <p:val>
                                            <p:strVal val="#ppt_x"/>
                                          </p:val>
                                        </p:tav>
                                        <p:tav tm="100000">
                                          <p:val>
                                            <p:strVal val="#ppt_x"/>
                                          </p:val>
                                        </p:tav>
                                      </p:tavLst>
                                    </p:anim>
                                    <p:anim calcmode="lin" valueType="num">
                                      <p:cBhvr additive="base">
                                        <p:cTn id="2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6"/>
                  </p:tgtEl>
                </p:cond>
              </p:nextCondLst>
            </p:seq>
            <p:seq concurrent="1" nextAc="seek">
              <p:cTn id="23" restart="whenNotActive" fill="hold" evtFilter="cancelBubble" nodeType="interactiveSeq">
                <p:stCondLst>
                  <p:cond evt="onClick" delay="0">
                    <p:tgtEl>
                      <p:spTgt spid="7"/>
                    </p:tgtEl>
                  </p:cond>
                </p:stCondLst>
                <p:endSync evt="end" delay="0">
                  <p:rtn val="all"/>
                </p:endSync>
                <p:childTnLst>
                  <p:par>
                    <p:cTn id="24" fill="hold">
                      <p:stCondLst>
                        <p:cond delay="0"/>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500" fill="hold"/>
                                        <p:tgtEl>
                                          <p:spTgt spid="20"/>
                                        </p:tgtEl>
                                        <p:attrNameLst>
                                          <p:attrName>ppt_x</p:attrName>
                                        </p:attrNameLst>
                                      </p:cBhvr>
                                      <p:tavLst>
                                        <p:tav tm="0">
                                          <p:val>
                                            <p:strVal val="#ppt_x"/>
                                          </p:val>
                                        </p:tav>
                                        <p:tav tm="100000">
                                          <p:val>
                                            <p:strVal val="#ppt_x"/>
                                          </p:val>
                                        </p:tav>
                                      </p:tavLst>
                                    </p:anim>
                                    <p:anim calcmode="lin" valueType="num">
                                      <p:cBhvr additive="base">
                                        <p:cTn id="29"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7"/>
                  </p:tgtEl>
                </p:cond>
              </p:nextCondLst>
            </p:seq>
            <p:seq concurrent="1" nextAc="seek">
              <p:cTn id="30" restart="whenNotActive" fill="hold" evtFilter="cancelBubble" nodeType="interactiveSeq">
                <p:stCondLst>
                  <p:cond evt="onClick" delay="0">
                    <p:tgtEl>
                      <p:spTgt spid="8"/>
                    </p:tgtEl>
                  </p:cond>
                </p:stCondLst>
                <p:endSync evt="end" delay="0">
                  <p:rtn val="all"/>
                </p:endSync>
                <p:childTnLst>
                  <p:par>
                    <p:cTn id="31" fill="hold">
                      <p:stCondLst>
                        <p:cond delay="0"/>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500" fill="hold"/>
                                        <p:tgtEl>
                                          <p:spTgt spid="22"/>
                                        </p:tgtEl>
                                        <p:attrNameLst>
                                          <p:attrName>ppt_x</p:attrName>
                                        </p:attrNameLst>
                                      </p:cBhvr>
                                      <p:tavLst>
                                        <p:tav tm="0">
                                          <p:val>
                                            <p:strVal val="#ppt_x"/>
                                          </p:val>
                                        </p:tav>
                                        <p:tav tm="100000">
                                          <p:val>
                                            <p:strVal val="#ppt_x"/>
                                          </p:val>
                                        </p:tav>
                                      </p:tavLst>
                                    </p:anim>
                                    <p:anim calcmode="lin" valueType="num">
                                      <p:cBhvr additive="base">
                                        <p:cTn id="3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8"/>
                  </p:tgtEl>
                </p:cond>
              </p:nextCondLst>
            </p:seq>
            <p:seq concurrent="1" nextAc="seek">
              <p:cTn id="37" restart="whenNotActive" fill="hold" evtFilter="cancelBubble" nodeType="interactiveSeq">
                <p:stCondLst>
                  <p:cond evt="onClick" delay="0">
                    <p:tgtEl>
                      <p:spTgt spid="9"/>
                    </p:tgtEl>
                  </p:cond>
                </p:stCondLst>
                <p:endSync evt="end" delay="0">
                  <p:rtn val="all"/>
                </p:endSync>
                <p:childTnLst>
                  <p:par>
                    <p:cTn id="38" fill="hold">
                      <p:stCondLst>
                        <p:cond delay="0"/>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500" fill="hold"/>
                                        <p:tgtEl>
                                          <p:spTgt spid="24"/>
                                        </p:tgtEl>
                                        <p:attrNameLst>
                                          <p:attrName>ppt_x</p:attrName>
                                        </p:attrNameLst>
                                      </p:cBhvr>
                                      <p:tavLst>
                                        <p:tav tm="0">
                                          <p:val>
                                            <p:strVal val="#ppt_x"/>
                                          </p:val>
                                        </p:tav>
                                        <p:tav tm="100000">
                                          <p:val>
                                            <p:strVal val="#ppt_x"/>
                                          </p:val>
                                        </p:tav>
                                      </p:tavLst>
                                    </p:anim>
                                    <p:anim calcmode="lin" valueType="num">
                                      <p:cBhvr additive="base">
                                        <p:cTn id="43"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9"/>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dirty="0" smtClean="0">
                <a:solidFill>
                  <a:schemeClr val="accent6">
                    <a:lumMod val="50000"/>
                  </a:schemeClr>
                </a:solidFill>
                <a:latin typeface="Times New Roman" pitchFamily="18" charset="0"/>
                <a:cs typeface="Times New Roman" pitchFamily="18" charset="0"/>
              </a:rPr>
              <a:t>Закрепление темы</a:t>
            </a:r>
            <a:endParaRPr lang="ru-RU" sz="3600" dirty="0"/>
          </a:p>
        </p:txBody>
      </p:sp>
      <p:sp>
        <p:nvSpPr>
          <p:cNvPr id="3" name="Содержимое 2"/>
          <p:cNvSpPr>
            <a:spLocks noGrp="1"/>
          </p:cNvSpPr>
          <p:nvPr>
            <p:ph idx="1"/>
          </p:nvPr>
        </p:nvSpPr>
        <p:spPr>
          <a:xfrm>
            <a:off x="611560" y="1268760"/>
            <a:ext cx="7992888" cy="936104"/>
          </a:xfrm>
        </p:spPr>
        <p:txBody>
          <a:bodyPr/>
          <a:lstStyle/>
          <a:p>
            <a:pPr>
              <a:buNone/>
            </a:pPr>
            <a:r>
              <a:rPr lang="ru-RU" sz="2400" b="1" dirty="0" smtClean="0">
                <a:latin typeface="Times New Roman" pitchFamily="18" charset="0"/>
                <a:cs typeface="Times New Roman" pitchFamily="18" charset="0"/>
              </a:rPr>
              <a:t>Задание 2. </a:t>
            </a:r>
            <a:r>
              <a:rPr lang="ru-RU" sz="2400" dirty="0" smtClean="0">
                <a:latin typeface="Times New Roman" pitchFamily="18" charset="0"/>
                <a:cs typeface="Times New Roman" pitchFamily="18" charset="0"/>
              </a:rPr>
              <a:t>Из списка выберите заболевания, на которые проводится массовый	скрининг новорожденных</a:t>
            </a:r>
            <a:endParaRPr lang="ru-RU" sz="2400" dirty="0">
              <a:latin typeface="Times New Roman" pitchFamily="18" charset="0"/>
              <a:cs typeface="Times New Roman" pitchFamily="18" charset="0"/>
            </a:endParaRPr>
          </a:p>
        </p:txBody>
      </p:sp>
      <p:sp>
        <p:nvSpPr>
          <p:cNvPr id="4" name="Синдром Дауна"/>
          <p:cNvSpPr/>
          <p:nvPr/>
        </p:nvSpPr>
        <p:spPr>
          <a:xfrm>
            <a:off x="971600" y="2348880"/>
            <a:ext cx="1800200" cy="648072"/>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dirty="0" smtClean="0">
                <a:solidFill>
                  <a:schemeClr val="accent6">
                    <a:lumMod val="50000"/>
                  </a:schemeClr>
                </a:solidFill>
                <a:latin typeface="Times New Roman" pitchFamily="18" charset="0"/>
                <a:cs typeface="Times New Roman" pitchFamily="18" charset="0"/>
              </a:rPr>
              <a:t>Синдром Дауна</a:t>
            </a:r>
            <a:endParaRPr lang="ru-RU" dirty="0">
              <a:solidFill>
                <a:schemeClr val="accent6">
                  <a:lumMod val="50000"/>
                </a:schemeClr>
              </a:solidFill>
              <a:latin typeface="Times New Roman" pitchFamily="18" charset="0"/>
              <a:cs typeface="Times New Roman" pitchFamily="18" charset="0"/>
            </a:endParaRPr>
          </a:p>
        </p:txBody>
      </p:sp>
      <p:sp>
        <p:nvSpPr>
          <p:cNvPr id="5" name="Синдром Марфана"/>
          <p:cNvSpPr/>
          <p:nvPr/>
        </p:nvSpPr>
        <p:spPr>
          <a:xfrm>
            <a:off x="971600" y="3212976"/>
            <a:ext cx="1800200" cy="648072"/>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dirty="0" smtClean="0">
                <a:solidFill>
                  <a:schemeClr val="accent6">
                    <a:lumMod val="50000"/>
                  </a:schemeClr>
                </a:solidFill>
                <a:latin typeface="Times New Roman" pitchFamily="18" charset="0"/>
                <a:cs typeface="Times New Roman" pitchFamily="18" charset="0"/>
              </a:rPr>
              <a:t>Синдром </a:t>
            </a:r>
            <a:r>
              <a:rPr lang="ru-RU" dirty="0" err="1" smtClean="0">
                <a:solidFill>
                  <a:schemeClr val="accent6">
                    <a:lumMod val="50000"/>
                  </a:schemeClr>
                </a:solidFill>
                <a:latin typeface="Times New Roman" pitchFamily="18" charset="0"/>
                <a:cs typeface="Times New Roman" pitchFamily="18" charset="0"/>
              </a:rPr>
              <a:t>Марфана</a:t>
            </a:r>
            <a:endParaRPr lang="ru-RU" dirty="0">
              <a:solidFill>
                <a:schemeClr val="accent6">
                  <a:lumMod val="50000"/>
                </a:schemeClr>
              </a:solidFill>
              <a:latin typeface="Times New Roman" pitchFamily="18" charset="0"/>
              <a:cs typeface="Times New Roman" pitchFamily="18" charset="0"/>
            </a:endParaRPr>
          </a:p>
        </p:txBody>
      </p:sp>
      <p:sp>
        <p:nvSpPr>
          <p:cNvPr id="6" name="Галактоземия"/>
          <p:cNvSpPr/>
          <p:nvPr/>
        </p:nvSpPr>
        <p:spPr>
          <a:xfrm>
            <a:off x="971600" y="4077072"/>
            <a:ext cx="1800200" cy="648072"/>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dirty="0" err="1" smtClean="0">
                <a:solidFill>
                  <a:schemeClr val="accent6">
                    <a:lumMod val="50000"/>
                  </a:schemeClr>
                </a:solidFill>
                <a:latin typeface="Times New Roman" pitchFamily="18" charset="0"/>
                <a:cs typeface="Times New Roman" pitchFamily="18" charset="0"/>
              </a:rPr>
              <a:t>Галактоземия</a:t>
            </a:r>
            <a:endParaRPr lang="ru-RU" dirty="0">
              <a:solidFill>
                <a:schemeClr val="accent6">
                  <a:lumMod val="50000"/>
                </a:schemeClr>
              </a:solidFill>
              <a:latin typeface="Times New Roman" pitchFamily="18" charset="0"/>
              <a:cs typeface="Times New Roman" pitchFamily="18" charset="0"/>
            </a:endParaRPr>
          </a:p>
        </p:txBody>
      </p:sp>
      <p:sp>
        <p:nvSpPr>
          <p:cNvPr id="7" name="Мукополисахаридоз"/>
          <p:cNvSpPr/>
          <p:nvPr/>
        </p:nvSpPr>
        <p:spPr>
          <a:xfrm>
            <a:off x="971600" y="4941168"/>
            <a:ext cx="1800200" cy="648072"/>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dirty="0" err="1" smtClean="0">
                <a:solidFill>
                  <a:schemeClr val="accent6">
                    <a:lumMod val="50000"/>
                  </a:schemeClr>
                </a:solidFill>
                <a:latin typeface="Times New Roman" pitchFamily="18" charset="0"/>
                <a:cs typeface="Times New Roman" pitchFamily="18" charset="0"/>
              </a:rPr>
              <a:t>Мукополисаха-ридоз</a:t>
            </a:r>
            <a:endParaRPr lang="ru-RU" dirty="0">
              <a:solidFill>
                <a:schemeClr val="accent6">
                  <a:lumMod val="50000"/>
                </a:schemeClr>
              </a:solidFill>
              <a:latin typeface="Times New Roman" pitchFamily="18" charset="0"/>
              <a:cs typeface="Times New Roman" pitchFamily="18" charset="0"/>
            </a:endParaRPr>
          </a:p>
        </p:txBody>
      </p:sp>
      <p:sp>
        <p:nvSpPr>
          <p:cNvPr id="8" name="Муковисцидоз"/>
          <p:cNvSpPr/>
          <p:nvPr/>
        </p:nvSpPr>
        <p:spPr>
          <a:xfrm>
            <a:off x="3563888" y="2348880"/>
            <a:ext cx="1800200" cy="648072"/>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dirty="0" err="1" smtClean="0">
                <a:solidFill>
                  <a:schemeClr val="accent6">
                    <a:lumMod val="50000"/>
                  </a:schemeClr>
                </a:solidFill>
                <a:latin typeface="Times New Roman" pitchFamily="18" charset="0"/>
                <a:cs typeface="Times New Roman" pitchFamily="18" charset="0"/>
              </a:rPr>
              <a:t>Муковисцидоз</a:t>
            </a:r>
            <a:endParaRPr lang="ru-RU" dirty="0">
              <a:solidFill>
                <a:schemeClr val="accent6">
                  <a:lumMod val="50000"/>
                </a:schemeClr>
              </a:solidFill>
              <a:latin typeface="Times New Roman" pitchFamily="18" charset="0"/>
              <a:cs typeface="Times New Roman" pitchFamily="18" charset="0"/>
            </a:endParaRPr>
          </a:p>
        </p:txBody>
      </p:sp>
      <p:sp>
        <p:nvSpPr>
          <p:cNvPr id="9" name="Гемофилия"/>
          <p:cNvSpPr/>
          <p:nvPr/>
        </p:nvSpPr>
        <p:spPr>
          <a:xfrm>
            <a:off x="3563888" y="3212976"/>
            <a:ext cx="1800200" cy="648072"/>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dirty="0" smtClean="0">
                <a:solidFill>
                  <a:schemeClr val="accent6">
                    <a:lumMod val="50000"/>
                  </a:schemeClr>
                </a:solidFill>
                <a:latin typeface="Times New Roman" pitchFamily="18" charset="0"/>
                <a:cs typeface="Times New Roman" pitchFamily="18" charset="0"/>
              </a:rPr>
              <a:t>Гемофилия</a:t>
            </a:r>
            <a:endParaRPr lang="ru-RU" dirty="0">
              <a:solidFill>
                <a:schemeClr val="accent6">
                  <a:lumMod val="50000"/>
                </a:schemeClr>
              </a:solidFill>
              <a:latin typeface="Times New Roman" pitchFamily="18" charset="0"/>
              <a:cs typeface="Times New Roman" pitchFamily="18" charset="0"/>
            </a:endParaRPr>
          </a:p>
        </p:txBody>
      </p:sp>
      <p:sp>
        <p:nvSpPr>
          <p:cNvPr id="10" name="Синдром Клайнфельтера"/>
          <p:cNvSpPr/>
          <p:nvPr/>
        </p:nvSpPr>
        <p:spPr>
          <a:xfrm>
            <a:off x="3563888" y="4077072"/>
            <a:ext cx="1800200" cy="648072"/>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dirty="0" smtClean="0">
                <a:solidFill>
                  <a:schemeClr val="accent6">
                    <a:lumMod val="50000"/>
                  </a:schemeClr>
                </a:solidFill>
                <a:latin typeface="Times New Roman" pitchFamily="18" charset="0"/>
                <a:cs typeface="Times New Roman" pitchFamily="18" charset="0"/>
              </a:rPr>
              <a:t>Синдром </a:t>
            </a:r>
            <a:r>
              <a:rPr lang="ru-RU" dirty="0" err="1" smtClean="0">
                <a:solidFill>
                  <a:schemeClr val="accent6">
                    <a:lumMod val="50000"/>
                  </a:schemeClr>
                </a:solidFill>
                <a:latin typeface="Times New Roman" pitchFamily="18" charset="0"/>
                <a:cs typeface="Times New Roman" pitchFamily="18" charset="0"/>
              </a:rPr>
              <a:t>Клайнфельтера</a:t>
            </a:r>
            <a:endParaRPr lang="ru-RU" dirty="0">
              <a:solidFill>
                <a:schemeClr val="accent6">
                  <a:lumMod val="50000"/>
                </a:schemeClr>
              </a:solidFill>
              <a:latin typeface="Times New Roman" pitchFamily="18" charset="0"/>
              <a:cs typeface="Times New Roman" pitchFamily="18" charset="0"/>
            </a:endParaRPr>
          </a:p>
        </p:txBody>
      </p:sp>
      <p:sp>
        <p:nvSpPr>
          <p:cNvPr id="11" name="Фенилкетонурия"/>
          <p:cNvSpPr/>
          <p:nvPr/>
        </p:nvSpPr>
        <p:spPr>
          <a:xfrm>
            <a:off x="3563888" y="4941168"/>
            <a:ext cx="1800200" cy="648072"/>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dirty="0" err="1" smtClean="0">
                <a:solidFill>
                  <a:schemeClr val="accent6">
                    <a:lumMod val="50000"/>
                  </a:schemeClr>
                </a:solidFill>
                <a:latin typeface="Times New Roman" pitchFamily="18" charset="0"/>
                <a:cs typeface="Times New Roman" pitchFamily="18" charset="0"/>
              </a:rPr>
              <a:t>Фенилкетону-рия</a:t>
            </a:r>
            <a:endParaRPr lang="ru-RU" dirty="0">
              <a:solidFill>
                <a:schemeClr val="accent6">
                  <a:lumMod val="50000"/>
                </a:schemeClr>
              </a:solidFill>
              <a:latin typeface="Times New Roman" pitchFamily="18" charset="0"/>
              <a:cs typeface="Times New Roman" pitchFamily="18" charset="0"/>
            </a:endParaRPr>
          </a:p>
        </p:txBody>
      </p:sp>
      <p:sp>
        <p:nvSpPr>
          <p:cNvPr id="12" name="Врожденный гипотиреоз"/>
          <p:cNvSpPr/>
          <p:nvPr/>
        </p:nvSpPr>
        <p:spPr>
          <a:xfrm>
            <a:off x="6300192" y="2348880"/>
            <a:ext cx="1800200" cy="648072"/>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dirty="0" smtClean="0">
                <a:solidFill>
                  <a:schemeClr val="accent6">
                    <a:lumMod val="50000"/>
                  </a:schemeClr>
                </a:solidFill>
                <a:latin typeface="Times New Roman" pitchFamily="18" charset="0"/>
                <a:cs typeface="Times New Roman" pitchFamily="18" charset="0"/>
              </a:rPr>
              <a:t>Врожденный гипотиреоз</a:t>
            </a:r>
            <a:endParaRPr lang="ru-RU" dirty="0">
              <a:solidFill>
                <a:schemeClr val="accent6">
                  <a:lumMod val="50000"/>
                </a:schemeClr>
              </a:solidFill>
              <a:latin typeface="Times New Roman" pitchFamily="18" charset="0"/>
              <a:cs typeface="Times New Roman" pitchFamily="18" charset="0"/>
            </a:endParaRPr>
          </a:p>
        </p:txBody>
      </p:sp>
      <p:sp>
        <p:nvSpPr>
          <p:cNvPr id="13" name="Бронхиальная астма"/>
          <p:cNvSpPr/>
          <p:nvPr/>
        </p:nvSpPr>
        <p:spPr>
          <a:xfrm>
            <a:off x="6300192" y="3212976"/>
            <a:ext cx="1800200" cy="648072"/>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dirty="0" smtClean="0">
                <a:solidFill>
                  <a:schemeClr val="accent6">
                    <a:lumMod val="50000"/>
                  </a:schemeClr>
                </a:solidFill>
                <a:latin typeface="Times New Roman" pitchFamily="18" charset="0"/>
                <a:cs typeface="Times New Roman" pitchFamily="18" charset="0"/>
              </a:rPr>
              <a:t>Бронхиальная астма</a:t>
            </a:r>
            <a:endParaRPr lang="ru-RU" dirty="0">
              <a:solidFill>
                <a:schemeClr val="accent6">
                  <a:lumMod val="50000"/>
                </a:schemeClr>
              </a:solidFill>
              <a:latin typeface="Times New Roman" pitchFamily="18" charset="0"/>
              <a:cs typeface="Times New Roman" pitchFamily="18" charset="0"/>
            </a:endParaRPr>
          </a:p>
        </p:txBody>
      </p:sp>
      <p:sp>
        <p:nvSpPr>
          <p:cNvPr id="14" name="Адреногенитальный синдром"/>
          <p:cNvSpPr/>
          <p:nvPr/>
        </p:nvSpPr>
        <p:spPr>
          <a:xfrm>
            <a:off x="6300192" y="4077072"/>
            <a:ext cx="1872208" cy="72008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dirty="0" err="1" smtClean="0">
                <a:solidFill>
                  <a:schemeClr val="accent6">
                    <a:lumMod val="50000"/>
                  </a:schemeClr>
                </a:solidFill>
                <a:latin typeface="Times New Roman" pitchFamily="18" charset="0"/>
                <a:cs typeface="Times New Roman" pitchFamily="18" charset="0"/>
              </a:rPr>
              <a:t>Адреногени-тальный</a:t>
            </a:r>
            <a:r>
              <a:rPr lang="ru-RU" dirty="0" smtClean="0">
                <a:solidFill>
                  <a:schemeClr val="accent6">
                    <a:lumMod val="50000"/>
                  </a:schemeClr>
                </a:solidFill>
                <a:latin typeface="Times New Roman" pitchFamily="18" charset="0"/>
                <a:cs typeface="Times New Roman" pitchFamily="18" charset="0"/>
              </a:rPr>
              <a:t> синдром</a:t>
            </a:r>
            <a:endParaRPr lang="ru-RU" dirty="0">
              <a:solidFill>
                <a:schemeClr val="accent6">
                  <a:lumMod val="50000"/>
                </a:schemeClr>
              </a:solidFill>
              <a:latin typeface="Times New Roman" pitchFamily="18" charset="0"/>
              <a:cs typeface="Times New Roman" pitchFamily="18" charset="0"/>
            </a:endParaRPr>
          </a:p>
        </p:txBody>
      </p:sp>
      <p:sp>
        <p:nvSpPr>
          <p:cNvPr id="15" name="Ахондроплазия"/>
          <p:cNvSpPr/>
          <p:nvPr/>
        </p:nvSpPr>
        <p:spPr>
          <a:xfrm>
            <a:off x="6300192" y="4941168"/>
            <a:ext cx="1800200" cy="648072"/>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dirty="0" err="1" smtClean="0">
                <a:solidFill>
                  <a:schemeClr val="accent6">
                    <a:lumMod val="50000"/>
                  </a:schemeClr>
                </a:solidFill>
                <a:latin typeface="Times New Roman" pitchFamily="18" charset="0"/>
                <a:cs typeface="Times New Roman" pitchFamily="18" charset="0"/>
              </a:rPr>
              <a:t>Ахондроплазия</a:t>
            </a:r>
            <a:endParaRPr lang="ru-RU" dirty="0">
              <a:solidFill>
                <a:schemeClr val="accent6">
                  <a:lumMod val="50000"/>
                </a:schemeClr>
              </a:solidFill>
              <a:latin typeface="Times New Roman" pitchFamily="18" charset="0"/>
              <a:cs typeface="Times New Roman" pitchFamily="18" charset="0"/>
            </a:endParaRPr>
          </a:p>
        </p:txBody>
      </p:sp>
      <p:sp>
        <p:nvSpPr>
          <p:cNvPr id="16" name="Управляющая кнопка: справка 15">
            <a:hlinkClick r:id="rId2" action="ppaction://hlinksldjump" highlightClick="1"/>
          </p:cNvPr>
          <p:cNvSpPr/>
          <p:nvPr/>
        </p:nvSpPr>
        <p:spPr>
          <a:xfrm>
            <a:off x="359532" y="6237312"/>
            <a:ext cx="504056" cy="360040"/>
          </a:xfrm>
          <a:prstGeom prst="actionButtonHelp">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4"/>
                                        </p:tgtEl>
                                        <p:attrNameLst>
                                          <p:attrName>fillcolor</p:attrName>
                                        </p:attrNameLst>
                                      </p:cBhvr>
                                      <p:to>
                                        <a:srgbClr val="FF3300"/>
                                      </p:to>
                                    </p:animClr>
                                    <p:set>
                                      <p:cBhvr>
                                        <p:cTn id="7" dur="2000" fill="hold"/>
                                        <p:tgtEl>
                                          <p:spTgt spid="4"/>
                                        </p:tgtEl>
                                        <p:attrNameLst>
                                          <p:attrName>fill.type</p:attrName>
                                        </p:attrNameLst>
                                      </p:cBhvr>
                                      <p:to>
                                        <p:strVal val="solid"/>
                                      </p:to>
                                    </p:set>
                                    <p:set>
                                      <p:cBhvr>
                                        <p:cTn id="8" dur="2000" fill="hold"/>
                                        <p:tgtEl>
                                          <p:spTgt spid="4"/>
                                        </p:tgtEl>
                                        <p:attrNameLst>
                                          <p:attrName>fill.on</p:attrName>
                                        </p:attrNameLst>
                                      </p:cBhvr>
                                      <p:to>
                                        <p:strVal val="true"/>
                                      </p:to>
                                    </p:set>
                                  </p:childTnLst>
                                </p:cTn>
                              </p:par>
                            </p:childTnLst>
                          </p:cTn>
                        </p:par>
                      </p:childTnLst>
                    </p:cTn>
                  </p:par>
                </p:childTnLst>
              </p:cTn>
              <p:nextCondLst>
                <p:cond evt="onClick" delay="0">
                  <p:tgtEl>
                    <p:spTgt spid="4"/>
                  </p:tgtEl>
                </p:cond>
              </p:nextCondLst>
            </p:seq>
            <p:seq concurrent="1" nextAc="seek">
              <p:cTn id="9" restart="whenNotActive" fill="hold" evtFilter="cancelBubble" nodeType="interactiveSeq">
                <p:stCondLst>
                  <p:cond evt="onClick" delay="0">
                    <p:tgtEl>
                      <p:spTgt spid="5"/>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2000" fill="hold"/>
                                        <p:tgtEl>
                                          <p:spTgt spid="5"/>
                                        </p:tgtEl>
                                        <p:attrNameLst>
                                          <p:attrName>fillcolor</p:attrName>
                                        </p:attrNameLst>
                                      </p:cBhvr>
                                      <p:to>
                                        <a:srgbClr val="FF3300"/>
                                      </p:to>
                                    </p:animClr>
                                    <p:set>
                                      <p:cBhvr>
                                        <p:cTn id="14" dur="2000" fill="hold"/>
                                        <p:tgtEl>
                                          <p:spTgt spid="5"/>
                                        </p:tgtEl>
                                        <p:attrNameLst>
                                          <p:attrName>fill.type</p:attrName>
                                        </p:attrNameLst>
                                      </p:cBhvr>
                                      <p:to>
                                        <p:strVal val="solid"/>
                                      </p:to>
                                    </p:set>
                                    <p:set>
                                      <p:cBhvr>
                                        <p:cTn id="15" dur="2000" fill="hold"/>
                                        <p:tgtEl>
                                          <p:spTgt spid="5"/>
                                        </p:tgtEl>
                                        <p:attrNameLst>
                                          <p:attrName>fill.on</p:attrName>
                                        </p:attrNameLst>
                                      </p:cBhvr>
                                      <p:to>
                                        <p:strVal val="true"/>
                                      </p:to>
                                    </p:set>
                                  </p:childTnLst>
                                </p:cTn>
                              </p:par>
                            </p:childTnLst>
                          </p:cTn>
                        </p:par>
                      </p:childTnLst>
                    </p:cTn>
                  </p:par>
                </p:childTnLst>
              </p:cTn>
              <p:nextCondLst>
                <p:cond evt="onClick" delay="0">
                  <p:tgtEl>
                    <p:spTgt spid="5"/>
                  </p:tgtEl>
                </p:cond>
              </p:nextCondLst>
            </p:seq>
            <p:seq concurrent="1" nextAc="seek">
              <p:cTn id="16" restart="whenNotActive" fill="hold" evtFilter="cancelBubble" nodeType="interactiveSeq">
                <p:stCondLst>
                  <p:cond evt="onClick" delay="0">
                    <p:tgtEl>
                      <p:spTgt spid="6"/>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2000" fill="hold"/>
                                        <p:tgtEl>
                                          <p:spTgt spid="6"/>
                                        </p:tgtEl>
                                        <p:attrNameLst>
                                          <p:attrName>fillcolor</p:attrName>
                                        </p:attrNameLst>
                                      </p:cBhvr>
                                      <p:to>
                                        <a:schemeClr val="folHlink"/>
                                      </p:to>
                                    </p:animClr>
                                    <p:set>
                                      <p:cBhvr>
                                        <p:cTn id="21" dur="2000" fill="hold"/>
                                        <p:tgtEl>
                                          <p:spTgt spid="6"/>
                                        </p:tgtEl>
                                        <p:attrNameLst>
                                          <p:attrName>fill.type</p:attrName>
                                        </p:attrNameLst>
                                      </p:cBhvr>
                                      <p:to>
                                        <p:strVal val="solid"/>
                                      </p:to>
                                    </p:set>
                                    <p:set>
                                      <p:cBhvr>
                                        <p:cTn id="22" dur="20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23" restart="whenNotActive" fill="hold" evtFilter="cancelBubble" nodeType="interactiveSeq">
                <p:stCondLst>
                  <p:cond evt="onClick" delay="0">
                    <p:tgtEl>
                      <p:spTgt spid="7"/>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2000" fill="hold"/>
                                        <p:tgtEl>
                                          <p:spTgt spid="7"/>
                                        </p:tgtEl>
                                        <p:attrNameLst>
                                          <p:attrName>fillcolor</p:attrName>
                                        </p:attrNameLst>
                                      </p:cBhvr>
                                      <p:to>
                                        <a:srgbClr val="FF3300"/>
                                      </p:to>
                                    </p:animClr>
                                    <p:set>
                                      <p:cBhvr>
                                        <p:cTn id="28" dur="2000" fill="hold"/>
                                        <p:tgtEl>
                                          <p:spTgt spid="7"/>
                                        </p:tgtEl>
                                        <p:attrNameLst>
                                          <p:attrName>fill.type</p:attrName>
                                        </p:attrNameLst>
                                      </p:cBhvr>
                                      <p:to>
                                        <p:strVal val="solid"/>
                                      </p:to>
                                    </p:set>
                                    <p:set>
                                      <p:cBhvr>
                                        <p:cTn id="29" dur="20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30" restart="whenNotActive" fill="hold" evtFilter="cancelBubble" nodeType="interactiveSeq">
                <p:stCondLst>
                  <p:cond evt="onClick" delay="0">
                    <p:tgtEl>
                      <p:spTgt spid="8"/>
                    </p:tgtEl>
                  </p:cond>
                </p:stCondLst>
                <p:endSync evt="end" delay="0">
                  <p:rtn val="all"/>
                </p:endSync>
                <p:childTnLst>
                  <p:par>
                    <p:cTn id="31" fill="hold">
                      <p:stCondLst>
                        <p:cond delay="0"/>
                      </p:stCondLst>
                      <p:childTnLst>
                        <p:par>
                          <p:cTn id="32" fill="hold">
                            <p:stCondLst>
                              <p:cond delay="0"/>
                            </p:stCondLst>
                            <p:childTnLst>
                              <p:par>
                                <p:cTn id="33" presetID="1" presetClass="emph" presetSubtype="2" fill="hold" nodeType="clickEffect">
                                  <p:stCondLst>
                                    <p:cond delay="0"/>
                                  </p:stCondLst>
                                  <p:childTnLst>
                                    <p:animClr clrSpc="rgb" dir="cw">
                                      <p:cBhvr>
                                        <p:cTn id="34" dur="2000" fill="hold"/>
                                        <p:tgtEl>
                                          <p:spTgt spid="8"/>
                                        </p:tgtEl>
                                        <p:attrNameLst>
                                          <p:attrName>fillcolor</p:attrName>
                                        </p:attrNameLst>
                                      </p:cBhvr>
                                      <p:to>
                                        <a:schemeClr val="folHlink"/>
                                      </p:to>
                                    </p:animClr>
                                    <p:set>
                                      <p:cBhvr>
                                        <p:cTn id="35" dur="2000" fill="hold"/>
                                        <p:tgtEl>
                                          <p:spTgt spid="8"/>
                                        </p:tgtEl>
                                        <p:attrNameLst>
                                          <p:attrName>fill.type</p:attrName>
                                        </p:attrNameLst>
                                      </p:cBhvr>
                                      <p:to>
                                        <p:strVal val="solid"/>
                                      </p:to>
                                    </p:set>
                                    <p:set>
                                      <p:cBhvr>
                                        <p:cTn id="36" dur="20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seq concurrent="1" nextAc="seek">
              <p:cTn id="37" restart="whenNotActive" fill="hold" evtFilter="cancelBubble" nodeType="interactiveSeq">
                <p:stCondLst>
                  <p:cond evt="onClick" delay="0">
                    <p:tgtEl>
                      <p:spTgt spid="9"/>
                    </p:tgtEl>
                  </p:cond>
                </p:stCondLst>
                <p:endSync evt="end" delay="0">
                  <p:rtn val="all"/>
                </p:endSync>
                <p:childTnLst>
                  <p:par>
                    <p:cTn id="38" fill="hold">
                      <p:stCondLst>
                        <p:cond delay="0"/>
                      </p:stCondLst>
                      <p:childTnLst>
                        <p:par>
                          <p:cTn id="39" fill="hold">
                            <p:stCondLst>
                              <p:cond delay="0"/>
                            </p:stCondLst>
                            <p:childTnLst>
                              <p:par>
                                <p:cTn id="40" presetID="1" presetClass="emph" presetSubtype="2" fill="hold" nodeType="clickEffect">
                                  <p:stCondLst>
                                    <p:cond delay="0"/>
                                  </p:stCondLst>
                                  <p:childTnLst>
                                    <p:animClr clrSpc="rgb" dir="cw">
                                      <p:cBhvr>
                                        <p:cTn id="41" dur="2000" fill="hold"/>
                                        <p:tgtEl>
                                          <p:spTgt spid="9"/>
                                        </p:tgtEl>
                                        <p:attrNameLst>
                                          <p:attrName>fillcolor</p:attrName>
                                        </p:attrNameLst>
                                      </p:cBhvr>
                                      <p:to>
                                        <a:srgbClr val="FF3300"/>
                                      </p:to>
                                    </p:animClr>
                                    <p:set>
                                      <p:cBhvr>
                                        <p:cTn id="42" dur="2000" fill="hold"/>
                                        <p:tgtEl>
                                          <p:spTgt spid="9"/>
                                        </p:tgtEl>
                                        <p:attrNameLst>
                                          <p:attrName>fill.type</p:attrName>
                                        </p:attrNameLst>
                                      </p:cBhvr>
                                      <p:to>
                                        <p:strVal val="solid"/>
                                      </p:to>
                                    </p:set>
                                    <p:set>
                                      <p:cBhvr>
                                        <p:cTn id="43" dur="2000" fill="hold"/>
                                        <p:tgtEl>
                                          <p:spTgt spid="9"/>
                                        </p:tgtEl>
                                        <p:attrNameLst>
                                          <p:attrName>fill.on</p:attrName>
                                        </p:attrNameLst>
                                      </p:cBhvr>
                                      <p:to>
                                        <p:strVal val="true"/>
                                      </p:to>
                                    </p:set>
                                  </p:childTnLst>
                                </p:cTn>
                              </p:par>
                            </p:childTnLst>
                          </p:cTn>
                        </p:par>
                      </p:childTnLst>
                    </p:cTn>
                  </p:par>
                </p:childTnLst>
              </p:cTn>
              <p:nextCondLst>
                <p:cond evt="onClick" delay="0">
                  <p:tgtEl>
                    <p:spTgt spid="9"/>
                  </p:tgtEl>
                </p:cond>
              </p:nextCondLst>
            </p:seq>
            <p:seq concurrent="1" nextAc="seek">
              <p:cTn id="44" restart="whenNotActive" fill="hold" evtFilter="cancelBubble" nodeType="interactiveSeq">
                <p:stCondLst>
                  <p:cond evt="onClick" delay="0">
                    <p:tgtEl>
                      <p:spTgt spid="10"/>
                    </p:tgtEl>
                  </p:cond>
                </p:stCondLst>
                <p:endSync evt="end" delay="0">
                  <p:rtn val="all"/>
                </p:endSync>
                <p:childTnLst>
                  <p:par>
                    <p:cTn id="45" fill="hold">
                      <p:stCondLst>
                        <p:cond delay="0"/>
                      </p:stCondLst>
                      <p:childTnLst>
                        <p:par>
                          <p:cTn id="46" fill="hold">
                            <p:stCondLst>
                              <p:cond delay="0"/>
                            </p:stCondLst>
                            <p:childTnLst>
                              <p:par>
                                <p:cTn id="47" presetID="1" presetClass="emph" presetSubtype="2" fill="hold" nodeType="clickEffect">
                                  <p:stCondLst>
                                    <p:cond delay="0"/>
                                  </p:stCondLst>
                                  <p:childTnLst>
                                    <p:animClr clrSpc="rgb" dir="cw">
                                      <p:cBhvr>
                                        <p:cTn id="48" dur="2000" fill="hold"/>
                                        <p:tgtEl>
                                          <p:spTgt spid="10"/>
                                        </p:tgtEl>
                                        <p:attrNameLst>
                                          <p:attrName>fillcolor</p:attrName>
                                        </p:attrNameLst>
                                      </p:cBhvr>
                                      <p:to>
                                        <a:srgbClr val="FF3300"/>
                                      </p:to>
                                    </p:animClr>
                                    <p:set>
                                      <p:cBhvr>
                                        <p:cTn id="49" dur="2000" fill="hold"/>
                                        <p:tgtEl>
                                          <p:spTgt spid="10"/>
                                        </p:tgtEl>
                                        <p:attrNameLst>
                                          <p:attrName>fill.type</p:attrName>
                                        </p:attrNameLst>
                                      </p:cBhvr>
                                      <p:to>
                                        <p:strVal val="solid"/>
                                      </p:to>
                                    </p:set>
                                    <p:set>
                                      <p:cBhvr>
                                        <p:cTn id="50" dur="2000" fill="hold"/>
                                        <p:tgtEl>
                                          <p:spTgt spid="10"/>
                                        </p:tgtEl>
                                        <p:attrNameLst>
                                          <p:attrName>fill.on</p:attrName>
                                        </p:attrNameLst>
                                      </p:cBhvr>
                                      <p:to>
                                        <p:strVal val="true"/>
                                      </p:to>
                                    </p:set>
                                  </p:childTnLst>
                                </p:cTn>
                              </p:par>
                            </p:childTnLst>
                          </p:cTn>
                        </p:par>
                      </p:childTnLst>
                    </p:cTn>
                  </p:par>
                </p:childTnLst>
              </p:cTn>
              <p:nextCondLst>
                <p:cond evt="onClick" delay="0">
                  <p:tgtEl>
                    <p:spTgt spid="10"/>
                  </p:tgtEl>
                </p:cond>
              </p:nextCondLst>
            </p:seq>
            <p:seq concurrent="1" nextAc="seek">
              <p:cTn id="51" restart="whenNotActive" fill="hold" evtFilter="cancelBubble" nodeType="interactiveSeq">
                <p:stCondLst>
                  <p:cond evt="onClick" delay="0">
                    <p:tgtEl>
                      <p:spTgt spid="11"/>
                    </p:tgtEl>
                  </p:cond>
                </p:stCondLst>
                <p:endSync evt="end" delay="0">
                  <p:rtn val="all"/>
                </p:endSync>
                <p:childTnLst>
                  <p:par>
                    <p:cTn id="52" fill="hold">
                      <p:stCondLst>
                        <p:cond delay="0"/>
                      </p:stCondLst>
                      <p:childTnLst>
                        <p:par>
                          <p:cTn id="53" fill="hold">
                            <p:stCondLst>
                              <p:cond delay="0"/>
                            </p:stCondLst>
                            <p:childTnLst>
                              <p:par>
                                <p:cTn id="54" presetID="1" presetClass="emph" presetSubtype="2" fill="hold" nodeType="clickEffect">
                                  <p:stCondLst>
                                    <p:cond delay="0"/>
                                  </p:stCondLst>
                                  <p:childTnLst>
                                    <p:animClr clrSpc="rgb" dir="cw">
                                      <p:cBhvr>
                                        <p:cTn id="55" dur="2000" fill="hold"/>
                                        <p:tgtEl>
                                          <p:spTgt spid="11"/>
                                        </p:tgtEl>
                                        <p:attrNameLst>
                                          <p:attrName>fillcolor</p:attrName>
                                        </p:attrNameLst>
                                      </p:cBhvr>
                                      <p:to>
                                        <a:schemeClr val="folHlink"/>
                                      </p:to>
                                    </p:animClr>
                                    <p:set>
                                      <p:cBhvr>
                                        <p:cTn id="56" dur="2000" fill="hold"/>
                                        <p:tgtEl>
                                          <p:spTgt spid="11"/>
                                        </p:tgtEl>
                                        <p:attrNameLst>
                                          <p:attrName>fill.type</p:attrName>
                                        </p:attrNameLst>
                                      </p:cBhvr>
                                      <p:to>
                                        <p:strVal val="solid"/>
                                      </p:to>
                                    </p:set>
                                    <p:set>
                                      <p:cBhvr>
                                        <p:cTn id="57" dur="2000" fill="hold"/>
                                        <p:tgtEl>
                                          <p:spTgt spid="11"/>
                                        </p:tgtEl>
                                        <p:attrNameLst>
                                          <p:attrName>fill.on</p:attrName>
                                        </p:attrNameLst>
                                      </p:cBhvr>
                                      <p:to>
                                        <p:strVal val="true"/>
                                      </p:to>
                                    </p:set>
                                  </p:childTnLst>
                                </p:cTn>
                              </p:par>
                            </p:childTnLst>
                          </p:cTn>
                        </p:par>
                      </p:childTnLst>
                    </p:cTn>
                  </p:par>
                </p:childTnLst>
              </p:cTn>
              <p:nextCondLst>
                <p:cond evt="onClick" delay="0">
                  <p:tgtEl>
                    <p:spTgt spid="11"/>
                  </p:tgtEl>
                </p:cond>
              </p:nextCondLst>
            </p:seq>
            <p:seq concurrent="1" nextAc="seek">
              <p:cTn id="58" restart="whenNotActive" fill="hold" evtFilter="cancelBubble" nodeType="interactiveSeq">
                <p:stCondLst>
                  <p:cond evt="onClick" delay="0">
                    <p:tgtEl>
                      <p:spTgt spid="12"/>
                    </p:tgtEl>
                  </p:cond>
                </p:stCondLst>
                <p:endSync evt="end" delay="0">
                  <p:rtn val="all"/>
                </p:endSync>
                <p:childTnLst>
                  <p:par>
                    <p:cTn id="59" fill="hold">
                      <p:stCondLst>
                        <p:cond delay="0"/>
                      </p:stCondLst>
                      <p:childTnLst>
                        <p:par>
                          <p:cTn id="60" fill="hold">
                            <p:stCondLst>
                              <p:cond delay="0"/>
                            </p:stCondLst>
                            <p:childTnLst>
                              <p:par>
                                <p:cTn id="61" presetID="1" presetClass="emph" presetSubtype="2" fill="hold" nodeType="clickEffect">
                                  <p:stCondLst>
                                    <p:cond delay="0"/>
                                  </p:stCondLst>
                                  <p:childTnLst>
                                    <p:animClr clrSpc="rgb" dir="cw">
                                      <p:cBhvr>
                                        <p:cTn id="62" dur="2000" fill="hold"/>
                                        <p:tgtEl>
                                          <p:spTgt spid="12"/>
                                        </p:tgtEl>
                                        <p:attrNameLst>
                                          <p:attrName>fillcolor</p:attrName>
                                        </p:attrNameLst>
                                      </p:cBhvr>
                                      <p:to>
                                        <a:schemeClr val="folHlink"/>
                                      </p:to>
                                    </p:animClr>
                                    <p:set>
                                      <p:cBhvr>
                                        <p:cTn id="63" dur="2000" fill="hold"/>
                                        <p:tgtEl>
                                          <p:spTgt spid="12"/>
                                        </p:tgtEl>
                                        <p:attrNameLst>
                                          <p:attrName>fill.type</p:attrName>
                                        </p:attrNameLst>
                                      </p:cBhvr>
                                      <p:to>
                                        <p:strVal val="solid"/>
                                      </p:to>
                                    </p:set>
                                    <p:set>
                                      <p:cBhvr>
                                        <p:cTn id="64" dur="2000" fill="hold"/>
                                        <p:tgtEl>
                                          <p:spTgt spid="12"/>
                                        </p:tgtEl>
                                        <p:attrNameLst>
                                          <p:attrName>fill.on</p:attrName>
                                        </p:attrNameLst>
                                      </p:cBhvr>
                                      <p:to>
                                        <p:strVal val="true"/>
                                      </p:to>
                                    </p:set>
                                  </p:childTnLst>
                                </p:cTn>
                              </p:par>
                            </p:childTnLst>
                          </p:cTn>
                        </p:par>
                      </p:childTnLst>
                    </p:cTn>
                  </p:par>
                </p:childTnLst>
              </p:cTn>
              <p:nextCondLst>
                <p:cond evt="onClick" delay="0">
                  <p:tgtEl>
                    <p:spTgt spid="12"/>
                  </p:tgtEl>
                </p:cond>
              </p:nextCondLst>
            </p:seq>
            <p:seq concurrent="1" nextAc="seek">
              <p:cTn id="65" restart="whenNotActive" fill="hold" evtFilter="cancelBubble" nodeType="interactiveSeq">
                <p:stCondLst>
                  <p:cond evt="onClick" delay="0">
                    <p:tgtEl>
                      <p:spTgt spid="13"/>
                    </p:tgtEl>
                  </p:cond>
                </p:stCondLst>
                <p:endSync evt="end" delay="0">
                  <p:rtn val="all"/>
                </p:endSync>
                <p:childTnLst>
                  <p:par>
                    <p:cTn id="66" fill="hold">
                      <p:stCondLst>
                        <p:cond delay="0"/>
                      </p:stCondLst>
                      <p:childTnLst>
                        <p:par>
                          <p:cTn id="67" fill="hold">
                            <p:stCondLst>
                              <p:cond delay="0"/>
                            </p:stCondLst>
                            <p:childTnLst>
                              <p:par>
                                <p:cTn id="68" presetID="1" presetClass="emph" presetSubtype="2" fill="hold" nodeType="clickEffect">
                                  <p:stCondLst>
                                    <p:cond delay="0"/>
                                  </p:stCondLst>
                                  <p:childTnLst>
                                    <p:animClr clrSpc="rgb" dir="cw">
                                      <p:cBhvr>
                                        <p:cTn id="69" dur="2000" fill="hold"/>
                                        <p:tgtEl>
                                          <p:spTgt spid="13"/>
                                        </p:tgtEl>
                                        <p:attrNameLst>
                                          <p:attrName>fillcolor</p:attrName>
                                        </p:attrNameLst>
                                      </p:cBhvr>
                                      <p:to>
                                        <a:srgbClr val="FF3300"/>
                                      </p:to>
                                    </p:animClr>
                                    <p:set>
                                      <p:cBhvr>
                                        <p:cTn id="70" dur="2000" fill="hold"/>
                                        <p:tgtEl>
                                          <p:spTgt spid="13"/>
                                        </p:tgtEl>
                                        <p:attrNameLst>
                                          <p:attrName>fill.type</p:attrName>
                                        </p:attrNameLst>
                                      </p:cBhvr>
                                      <p:to>
                                        <p:strVal val="solid"/>
                                      </p:to>
                                    </p:set>
                                    <p:set>
                                      <p:cBhvr>
                                        <p:cTn id="71" dur="2000" fill="hold"/>
                                        <p:tgtEl>
                                          <p:spTgt spid="13"/>
                                        </p:tgtEl>
                                        <p:attrNameLst>
                                          <p:attrName>fill.on</p:attrName>
                                        </p:attrNameLst>
                                      </p:cBhvr>
                                      <p:to>
                                        <p:strVal val="true"/>
                                      </p:to>
                                    </p:set>
                                  </p:childTnLst>
                                </p:cTn>
                              </p:par>
                            </p:childTnLst>
                          </p:cTn>
                        </p:par>
                      </p:childTnLst>
                    </p:cTn>
                  </p:par>
                </p:childTnLst>
              </p:cTn>
              <p:nextCondLst>
                <p:cond evt="onClick" delay="0">
                  <p:tgtEl>
                    <p:spTgt spid="13"/>
                  </p:tgtEl>
                </p:cond>
              </p:nextCondLst>
            </p:seq>
            <p:seq concurrent="1" nextAc="seek">
              <p:cTn id="72" restart="whenNotActive" fill="hold" evtFilter="cancelBubble" nodeType="interactiveSeq">
                <p:stCondLst>
                  <p:cond evt="onClick" delay="0">
                    <p:tgtEl>
                      <p:spTgt spid="14"/>
                    </p:tgtEl>
                  </p:cond>
                </p:stCondLst>
                <p:endSync evt="end" delay="0">
                  <p:rtn val="all"/>
                </p:endSync>
                <p:childTnLst>
                  <p:par>
                    <p:cTn id="73" fill="hold">
                      <p:stCondLst>
                        <p:cond delay="0"/>
                      </p:stCondLst>
                      <p:childTnLst>
                        <p:par>
                          <p:cTn id="74" fill="hold">
                            <p:stCondLst>
                              <p:cond delay="0"/>
                            </p:stCondLst>
                            <p:childTnLst>
                              <p:par>
                                <p:cTn id="75" presetID="1" presetClass="emph" presetSubtype="2" fill="hold" nodeType="clickEffect">
                                  <p:stCondLst>
                                    <p:cond delay="0"/>
                                  </p:stCondLst>
                                  <p:childTnLst>
                                    <p:animClr clrSpc="rgb" dir="cw">
                                      <p:cBhvr>
                                        <p:cTn id="76" dur="2000" fill="hold"/>
                                        <p:tgtEl>
                                          <p:spTgt spid="14"/>
                                        </p:tgtEl>
                                        <p:attrNameLst>
                                          <p:attrName>fillcolor</p:attrName>
                                        </p:attrNameLst>
                                      </p:cBhvr>
                                      <p:to>
                                        <a:schemeClr val="folHlink"/>
                                      </p:to>
                                    </p:animClr>
                                    <p:set>
                                      <p:cBhvr>
                                        <p:cTn id="77" dur="2000" fill="hold"/>
                                        <p:tgtEl>
                                          <p:spTgt spid="14"/>
                                        </p:tgtEl>
                                        <p:attrNameLst>
                                          <p:attrName>fill.type</p:attrName>
                                        </p:attrNameLst>
                                      </p:cBhvr>
                                      <p:to>
                                        <p:strVal val="solid"/>
                                      </p:to>
                                    </p:set>
                                    <p:set>
                                      <p:cBhvr>
                                        <p:cTn id="78" dur="2000" fill="hold"/>
                                        <p:tgtEl>
                                          <p:spTgt spid="14"/>
                                        </p:tgtEl>
                                        <p:attrNameLst>
                                          <p:attrName>fill.on</p:attrName>
                                        </p:attrNameLst>
                                      </p:cBhvr>
                                      <p:to>
                                        <p:strVal val="true"/>
                                      </p:to>
                                    </p:set>
                                  </p:childTnLst>
                                </p:cTn>
                              </p:par>
                            </p:childTnLst>
                          </p:cTn>
                        </p:par>
                      </p:childTnLst>
                    </p:cTn>
                  </p:par>
                </p:childTnLst>
              </p:cTn>
              <p:nextCondLst>
                <p:cond evt="onClick" delay="0">
                  <p:tgtEl>
                    <p:spTgt spid="14"/>
                  </p:tgtEl>
                </p:cond>
              </p:nextCondLst>
            </p:seq>
            <p:seq concurrent="1" nextAc="seek">
              <p:cTn id="79" restart="whenNotActive" fill="hold" evtFilter="cancelBubble" nodeType="interactiveSeq">
                <p:stCondLst>
                  <p:cond evt="onClick" delay="0">
                    <p:tgtEl>
                      <p:spTgt spid="15"/>
                    </p:tgtEl>
                  </p:cond>
                </p:stCondLst>
                <p:endSync evt="end" delay="0">
                  <p:rtn val="all"/>
                </p:endSync>
                <p:childTnLst>
                  <p:par>
                    <p:cTn id="80" fill="hold">
                      <p:stCondLst>
                        <p:cond delay="0"/>
                      </p:stCondLst>
                      <p:childTnLst>
                        <p:par>
                          <p:cTn id="81" fill="hold">
                            <p:stCondLst>
                              <p:cond delay="0"/>
                            </p:stCondLst>
                            <p:childTnLst>
                              <p:par>
                                <p:cTn id="82" presetID="1" presetClass="emph" presetSubtype="2" fill="hold" nodeType="clickEffect">
                                  <p:stCondLst>
                                    <p:cond delay="0"/>
                                  </p:stCondLst>
                                  <p:childTnLst>
                                    <p:animClr clrSpc="rgb" dir="cw">
                                      <p:cBhvr>
                                        <p:cTn id="83" dur="2000" fill="hold"/>
                                        <p:tgtEl>
                                          <p:spTgt spid="15"/>
                                        </p:tgtEl>
                                        <p:attrNameLst>
                                          <p:attrName>fillcolor</p:attrName>
                                        </p:attrNameLst>
                                      </p:cBhvr>
                                      <p:to>
                                        <a:srgbClr val="FF3300"/>
                                      </p:to>
                                    </p:animClr>
                                    <p:set>
                                      <p:cBhvr>
                                        <p:cTn id="84" dur="2000" fill="hold"/>
                                        <p:tgtEl>
                                          <p:spTgt spid="15"/>
                                        </p:tgtEl>
                                        <p:attrNameLst>
                                          <p:attrName>fill.type</p:attrName>
                                        </p:attrNameLst>
                                      </p:cBhvr>
                                      <p:to>
                                        <p:strVal val="solid"/>
                                      </p:to>
                                    </p:set>
                                    <p:set>
                                      <p:cBhvr>
                                        <p:cTn id="85" dur="2000" fill="hold"/>
                                        <p:tgtEl>
                                          <p:spTgt spid="15"/>
                                        </p:tgtEl>
                                        <p:attrNameLst>
                                          <p:attrName>fill.on</p:attrName>
                                        </p:attrNameLst>
                                      </p:cBhvr>
                                      <p:to>
                                        <p:strVal val="true"/>
                                      </p:to>
                                    </p:set>
                                  </p:childTnLst>
                                </p:cTn>
                              </p:par>
                            </p:childTnLst>
                          </p:cTn>
                        </p:par>
                      </p:childTnLst>
                    </p:cTn>
                  </p:par>
                </p:childTnLst>
              </p:cTn>
              <p:nextCondLst>
                <p:cond evt="onClick" delay="0">
                  <p:tgtEl>
                    <p:spTgt spid="15"/>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4000" dirty="0" smtClean="0">
                <a:solidFill>
                  <a:schemeClr val="accent6">
                    <a:lumMod val="50000"/>
                  </a:schemeClr>
                </a:solidFill>
                <a:latin typeface="Times New Roman" pitchFamily="18" charset="0"/>
                <a:cs typeface="Times New Roman" pitchFamily="18" charset="0"/>
              </a:rPr>
              <a:t>Закрепление темы</a:t>
            </a:r>
            <a:endParaRPr lang="ru-RU" sz="4000" dirty="0"/>
          </a:p>
        </p:txBody>
      </p:sp>
      <p:sp>
        <p:nvSpPr>
          <p:cNvPr id="3" name="Содержимое 2"/>
          <p:cNvSpPr>
            <a:spLocks noGrp="1"/>
          </p:cNvSpPr>
          <p:nvPr>
            <p:ph idx="1"/>
          </p:nvPr>
        </p:nvSpPr>
        <p:spPr>
          <a:xfrm>
            <a:off x="457200" y="1600201"/>
            <a:ext cx="8229600" cy="2404864"/>
          </a:xfrm>
        </p:spPr>
        <p:txBody>
          <a:bodyPr/>
          <a:lstStyle/>
          <a:p>
            <a:pPr>
              <a:buNone/>
            </a:pPr>
            <a:r>
              <a:rPr lang="ru-RU" sz="2800" b="1" dirty="0" smtClean="0">
                <a:latin typeface="Times New Roman" pitchFamily="18" charset="0"/>
                <a:cs typeface="Times New Roman" pitchFamily="18" charset="0"/>
              </a:rPr>
              <a:t>Задание 3. </a:t>
            </a:r>
            <a:r>
              <a:rPr lang="ru-RU" sz="2800" dirty="0" smtClean="0">
                <a:latin typeface="Times New Roman" pitchFamily="18" charset="0"/>
                <a:cs typeface="Times New Roman" pitchFamily="18" charset="0"/>
              </a:rPr>
              <a:t>Решите задачу.</a:t>
            </a:r>
          </a:p>
          <a:p>
            <a:pPr>
              <a:buNone/>
            </a:pPr>
            <a:r>
              <a:rPr lang="ru-RU" sz="2800" dirty="0" smtClean="0">
                <a:latin typeface="Times New Roman" pitchFamily="18" charset="0"/>
                <a:cs typeface="Times New Roman" pitchFamily="18" charset="0"/>
              </a:rPr>
              <a:t>Ребенок родился с </a:t>
            </a:r>
            <a:r>
              <a:rPr lang="ru-RU" sz="2800" dirty="0" err="1" smtClean="0">
                <a:latin typeface="Times New Roman" pitchFamily="18" charset="0"/>
                <a:cs typeface="Times New Roman" pitchFamily="18" charset="0"/>
              </a:rPr>
              <a:t>галактоземией</a:t>
            </a:r>
            <a:r>
              <a:rPr lang="ru-RU" sz="2800" dirty="0" smtClean="0">
                <a:latin typeface="Times New Roman" pitchFamily="18" charset="0"/>
                <a:cs typeface="Times New Roman" pitchFamily="18" charset="0"/>
              </a:rPr>
              <a:t>, но благодаря соответствующей диете развивался нормально. С какими формами изменчивости связаны его болезнь и выздоровление?</a:t>
            </a:r>
            <a:endParaRPr lang="ru-RU" sz="2800" dirty="0">
              <a:latin typeface="Times New Roman" pitchFamily="18" charset="0"/>
              <a:cs typeface="Times New Roman" pitchFamily="18" charset="0"/>
            </a:endParaRPr>
          </a:p>
        </p:txBody>
      </p:sp>
      <p:sp>
        <p:nvSpPr>
          <p:cNvPr id="4" name="Болезнь"/>
          <p:cNvSpPr/>
          <p:nvPr/>
        </p:nvSpPr>
        <p:spPr>
          <a:xfrm>
            <a:off x="323528" y="4149080"/>
            <a:ext cx="4104456" cy="24482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solidFill>
                  <a:schemeClr val="accent6">
                    <a:lumMod val="50000"/>
                  </a:schemeClr>
                </a:solidFill>
                <a:latin typeface="Times New Roman" pitchFamily="18" charset="0"/>
                <a:cs typeface="Times New Roman" pitchFamily="18" charset="0"/>
              </a:rPr>
              <a:t>Болезнь</a:t>
            </a:r>
            <a:r>
              <a:rPr lang="ru-RU" sz="2000" dirty="0" smtClean="0">
                <a:solidFill>
                  <a:schemeClr val="accent6">
                    <a:lumMod val="50000"/>
                  </a:schemeClr>
                </a:solidFill>
                <a:latin typeface="Times New Roman" pitchFamily="18" charset="0"/>
                <a:cs typeface="Times New Roman" pitchFamily="18" charset="0"/>
              </a:rPr>
              <a:t> связана: </a:t>
            </a:r>
          </a:p>
          <a:p>
            <a:pPr algn="ctr">
              <a:buFont typeface="Arial" pitchFamily="34" charset="0"/>
              <a:buChar char="•"/>
            </a:pPr>
            <a:r>
              <a:rPr lang="ru-RU" sz="2000" dirty="0" smtClean="0">
                <a:solidFill>
                  <a:schemeClr val="accent6">
                    <a:lumMod val="50000"/>
                  </a:schemeClr>
                </a:solidFill>
                <a:latin typeface="Times New Roman" pitchFamily="18" charset="0"/>
                <a:cs typeface="Times New Roman" pitchFamily="18" charset="0"/>
              </a:rPr>
              <a:t>с мутационной изменчивостью (</a:t>
            </a:r>
            <a:r>
              <a:rPr lang="ru-RU" sz="2000" dirty="0" err="1" smtClean="0">
                <a:solidFill>
                  <a:schemeClr val="accent6">
                    <a:lumMod val="50000"/>
                  </a:schemeClr>
                </a:solidFill>
                <a:latin typeface="Times New Roman" pitchFamily="18" charset="0"/>
                <a:cs typeface="Times New Roman" pitchFamily="18" charset="0"/>
              </a:rPr>
              <a:t>галактоземия</a:t>
            </a:r>
            <a:r>
              <a:rPr lang="ru-RU" sz="2000" dirty="0" smtClean="0">
                <a:solidFill>
                  <a:schemeClr val="accent6">
                    <a:lumMod val="50000"/>
                  </a:schemeClr>
                </a:solidFill>
                <a:latin typeface="Times New Roman" pitchFamily="18" charset="0"/>
                <a:cs typeface="Times New Roman" pitchFamily="18" charset="0"/>
              </a:rPr>
              <a:t> вызывается мутацией одного гена),</a:t>
            </a:r>
          </a:p>
          <a:p>
            <a:pPr algn="ctr">
              <a:buFont typeface="Arial" pitchFamily="34" charset="0"/>
              <a:buChar char="•"/>
            </a:pPr>
            <a:r>
              <a:rPr lang="ru-RU" sz="2000" dirty="0" smtClean="0">
                <a:solidFill>
                  <a:schemeClr val="accent6">
                    <a:lumMod val="50000"/>
                  </a:schemeClr>
                </a:solidFill>
                <a:latin typeface="Times New Roman" pitchFamily="18" charset="0"/>
                <a:cs typeface="Times New Roman" pitchFamily="18" charset="0"/>
              </a:rPr>
              <a:t> с комбинативной изменчивостью (сочетание двух патологических генов родителей в генотипе ребенка)</a:t>
            </a:r>
            <a:endParaRPr lang="ru-RU" sz="2000" dirty="0">
              <a:solidFill>
                <a:schemeClr val="accent6">
                  <a:lumMod val="50000"/>
                </a:schemeClr>
              </a:solidFill>
              <a:latin typeface="Times New Roman" pitchFamily="18" charset="0"/>
              <a:cs typeface="Times New Roman" pitchFamily="18" charset="0"/>
            </a:endParaRPr>
          </a:p>
        </p:txBody>
      </p:sp>
      <p:sp>
        <p:nvSpPr>
          <p:cNvPr id="5" name="Ответ"/>
          <p:cNvSpPr/>
          <p:nvPr/>
        </p:nvSpPr>
        <p:spPr>
          <a:xfrm>
            <a:off x="5292080" y="3501008"/>
            <a:ext cx="1368152"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accent6">
                    <a:lumMod val="50000"/>
                  </a:schemeClr>
                </a:solidFill>
                <a:latin typeface="Times New Roman" pitchFamily="18" charset="0"/>
                <a:cs typeface="Times New Roman" pitchFamily="18" charset="0"/>
              </a:rPr>
              <a:t>Ответ</a:t>
            </a:r>
            <a:endParaRPr lang="ru-RU" dirty="0">
              <a:solidFill>
                <a:schemeClr val="accent6">
                  <a:lumMod val="50000"/>
                </a:schemeClr>
              </a:solidFill>
              <a:latin typeface="Times New Roman" pitchFamily="18" charset="0"/>
              <a:cs typeface="Times New Roman" pitchFamily="18" charset="0"/>
            </a:endParaRPr>
          </a:p>
        </p:txBody>
      </p:sp>
      <p:sp>
        <p:nvSpPr>
          <p:cNvPr id="6" name="Выздоровление"/>
          <p:cNvSpPr/>
          <p:nvPr/>
        </p:nvSpPr>
        <p:spPr>
          <a:xfrm>
            <a:off x="4572000" y="4149080"/>
            <a:ext cx="3888432" cy="24482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solidFill>
                  <a:schemeClr val="accent6">
                    <a:lumMod val="50000"/>
                  </a:schemeClr>
                </a:solidFill>
                <a:latin typeface="Times New Roman" pitchFamily="18" charset="0"/>
                <a:cs typeface="Times New Roman" pitchFamily="18" charset="0"/>
              </a:rPr>
              <a:t>Выздоровление </a:t>
            </a:r>
            <a:r>
              <a:rPr lang="ru-RU" sz="2000" dirty="0" smtClean="0">
                <a:solidFill>
                  <a:schemeClr val="accent6">
                    <a:lumMod val="50000"/>
                  </a:schemeClr>
                </a:solidFill>
                <a:latin typeface="Times New Roman" pitchFamily="18" charset="0"/>
                <a:cs typeface="Times New Roman" pitchFamily="18" charset="0"/>
              </a:rPr>
              <a:t>связано с </a:t>
            </a:r>
            <a:r>
              <a:rPr lang="ru-RU" sz="2000" dirty="0" err="1" smtClean="0">
                <a:solidFill>
                  <a:schemeClr val="accent6">
                    <a:lumMod val="50000"/>
                  </a:schemeClr>
                </a:solidFill>
                <a:latin typeface="Times New Roman" pitchFamily="18" charset="0"/>
                <a:cs typeface="Times New Roman" pitchFamily="18" charset="0"/>
              </a:rPr>
              <a:t>модификационной</a:t>
            </a:r>
            <a:r>
              <a:rPr lang="ru-RU" sz="2000" dirty="0" smtClean="0">
                <a:solidFill>
                  <a:schemeClr val="accent6">
                    <a:lumMod val="50000"/>
                  </a:schemeClr>
                </a:solidFill>
                <a:latin typeface="Times New Roman" pitchFamily="18" charset="0"/>
                <a:cs typeface="Times New Roman" pitchFamily="18" charset="0"/>
              </a:rPr>
              <a:t> изменчивостью: влияние фактора внешней среды – диеты – на действие патологического гена (явление </a:t>
            </a:r>
            <a:r>
              <a:rPr lang="ru-RU" sz="2000" dirty="0" err="1" smtClean="0">
                <a:solidFill>
                  <a:schemeClr val="accent6">
                    <a:lumMod val="50000"/>
                  </a:schemeClr>
                </a:solidFill>
                <a:latin typeface="Times New Roman" pitchFamily="18" charset="0"/>
                <a:cs typeface="Times New Roman" pitchFamily="18" charset="0"/>
              </a:rPr>
              <a:t>нормокопирования</a:t>
            </a:r>
            <a:r>
              <a:rPr lang="ru-RU" sz="2000" dirty="0" smtClean="0">
                <a:solidFill>
                  <a:schemeClr val="accent6">
                    <a:lumMod val="50000"/>
                  </a:schemeClr>
                </a:solidFill>
                <a:latin typeface="Times New Roman" pitchFamily="18" charset="0"/>
                <a:cs typeface="Times New Roman" pitchFamily="18" charset="0"/>
              </a:rPr>
              <a:t>)</a:t>
            </a:r>
            <a:endParaRPr lang="ru-RU" sz="2000" dirty="0">
              <a:solidFill>
                <a:schemeClr val="accent6">
                  <a:lumMod val="50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5"/>
                  </p:tgtEl>
                </p:cond>
              </p:nextCondLst>
            </p:seq>
          </p:childTnLst>
        </p:cTn>
      </p:par>
    </p:tnLst>
    <p:bldLst>
      <p:bldP spid="4" grpId="0" animBg="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4000" dirty="0" smtClean="0">
                <a:solidFill>
                  <a:schemeClr val="accent6">
                    <a:lumMod val="50000"/>
                  </a:schemeClr>
                </a:solidFill>
                <a:latin typeface="Times New Roman" pitchFamily="18" charset="0"/>
                <a:cs typeface="Times New Roman" pitchFamily="18" charset="0"/>
              </a:rPr>
              <a:t>Закрепление темы</a:t>
            </a:r>
            <a:endParaRPr lang="ru-RU" sz="4000" dirty="0"/>
          </a:p>
        </p:txBody>
      </p:sp>
      <p:sp>
        <p:nvSpPr>
          <p:cNvPr id="3" name="Содержимое 2"/>
          <p:cNvSpPr>
            <a:spLocks noGrp="1"/>
          </p:cNvSpPr>
          <p:nvPr>
            <p:ph idx="1"/>
          </p:nvPr>
        </p:nvSpPr>
        <p:spPr>
          <a:xfrm>
            <a:off x="457200" y="1600201"/>
            <a:ext cx="8229600" cy="2836912"/>
          </a:xfrm>
        </p:spPr>
        <p:txBody>
          <a:bodyPr/>
          <a:lstStyle/>
          <a:p>
            <a:pPr>
              <a:buNone/>
            </a:pPr>
            <a:r>
              <a:rPr lang="ru-RU" sz="2800" b="1" dirty="0" smtClean="0">
                <a:latin typeface="Times New Roman" pitchFamily="18" charset="0"/>
                <a:cs typeface="Times New Roman" pitchFamily="18" charset="0"/>
              </a:rPr>
              <a:t>Задание 4. Решите задачу:</a:t>
            </a:r>
          </a:p>
          <a:p>
            <a:pPr>
              <a:buNone/>
            </a:pPr>
            <a:r>
              <a:rPr lang="ru-RU" sz="2800" dirty="0" smtClean="0">
                <a:latin typeface="Times New Roman" pitchFamily="18" charset="0"/>
                <a:cs typeface="Times New Roman" pitchFamily="18" charset="0"/>
              </a:rPr>
              <a:t>В жидкости, полученной в результате </a:t>
            </a:r>
            <a:r>
              <a:rPr lang="ru-RU" sz="2800" dirty="0" err="1" smtClean="0">
                <a:latin typeface="Times New Roman" pitchFamily="18" charset="0"/>
                <a:cs typeface="Times New Roman" pitchFamily="18" charset="0"/>
              </a:rPr>
              <a:t>амниоцентеза</a:t>
            </a:r>
            <a:r>
              <a:rPr lang="ru-RU" sz="2800" dirty="0" smtClean="0">
                <a:latin typeface="Times New Roman" pitchFamily="18" charset="0"/>
                <a:cs typeface="Times New Roman" pitchFamily="18" charset="0"/>
              </a:rPr>
              <a:t>, обнаружены клетки, имеющие 3 половые хромосомы. Какие заболевания можно предположить? </a:t>
            </a:r>
            <a:endParaRPr lang="ru-RU" sz="2800" dirty="0">
              <a:latin typeface="Times New Roman" pitchFamily="18" charset="0"/>
              <a:cs typeface="Times New Roman" pitchFamily="18" charset="0"/>
            </a:endParaRPr>
          </a:p>
        </p:txBody>
      </p:sp>
      <p:sp>
        <p:nvSpPr>
          <p:cNvPr id="5" name="Ответ"/>
          <p:cNvSpPr/>
          <p:nvPr/>
        </p:nvSpPr>
        <p:spPr>
          <a:xfrm>
            <a:off x="3851920" y="3501008"/>
            <a:ext cx="1368152"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accent6">
                    <a:lumMod val="50000"/>
                  </a:schemeClr>
                </a:solidFill>
                <a:latin typeface="Times New Roman" pitchFamily="18" charset="0"/>
                <a:cs typeface="Times New Roman" pitchFamily="18" charset="0"/>
              </a:rPr>
              <a:t>Ответ</a:t>
            </a:r>
            <a:endParaRPr lang="ru-RU" dirty="0">
              <a:solidFill>
                <a:schemeClr val="accent6">
                  <a:lumMod val="50000"/>
                </a:schemeClr>
              </a:solidFill>
              <a:latin typeface="Times New Roman" pitchFamily="18" charset="0"/>
              <a:cs typeface="Times New Roman" pitchFamily="18" charset="0"/>
            </a:endParaRPr>
          </a:p>
        </p:txBody>
      </p:sp>
      <p:sp>
        <p:nvSpPr>
          <p:cNvPr id="6" name="Скругленный прямоугольник 5"/>
          <p:cNvSpPr/>
          <p:nvPr/>
        </p:nvSpPr>
        <p:spPr>
          <a:xfrm>
            <a:off x="1835696" y="4365104"/>
            <a:ext cx="5040560" cy="11521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AutoNum type="arabicPeriod"/>
            </a:pPr>
            <a:r>
              <a:rPr lang="ru-RU" dirty="0" err="1" smtClean="0">
                <a:solidFill>
                  <a:schemeClr val="accent6">
                    <a:lumMod val="50000"/>
                  </a:schemeClr>
                </a:solidFill>
                <a:latin typeface="Times New Roman" pitchFamily="18" charset="0"/>
                <a:cs typeface="Times New Roman" pitchFamily="18" charset="0"/>
              </a:rPr>
              <a:t>Трисомия</a:t>
            </a:r>
            <a:r>
              <a:rPr lang="ru-RU" dirty="0" smtClean="0">
                <a:solidFill>
                  <a:schemeClr val="accent6">
                    <a:lumMod val="50000"/>
                  </a:schemeClr>
                </a:solidFill>
                <a:latin typeface="Times New Roman" pitchFamily="18" charset="0"/>
                <a:cs typeface="Times New Roman" pitchFamily="18" charset="0"/>
              </a:rPr>
              <a:t> по Х-хромосоме: 47,ХХХ</a:t>
            </a:r>
          </a:p>
          <a:p>
            <a:pPr marL="342900" indent="-342900" algn="ctr">
              <a:buAutoNum type="arabicPeriod"/>
            </a:pPr>
            <a:r>
              <a:rPr lang="ru-RU" dirty="0" smtClean="0">
                <a:solidFill>
                  <a:schemeClr val="accent6">
                    <a:lumMod val="50000"/>
                  </a:schemeClr>
                </a:solidFill>
                <a:latin typeface="Times New Roman" pitchFamily="18" charset="0"/>
                <a:cs typeface="Times New Roman" pitchFamily="18" charset="0"/>
              </a:rPr>
              <a:t>Синдром </a:t>
            </a:r>
            <a:r>
              <a:rPr lang="ru-RU" dirty="0" err="1" smtClean="0">
                <a:solidFill>
                  <a:schemeClr val="accent6">
                    <a:lumMod val="50000"/>
                  </a:schemeClr>
                </a:solidFill>
                <a:latin typeface="Times New Roman" pitchFamily="18" charset="0"/>
                <a:cs typeface="Times New Roman" pitchFamily="18" charset="0"/>
              </a:rPr>
              <a:t>Клайнфельтера</a:t>
            </a:r>
            <a:r>
              <a:rPr lang="ru-RU" dirty="0" smtClean="0">
                <a:solidFill>
                  <a:schemeClr val="accent6">
                    <a:lumMod val="50000"/>
                  </a:schemeClr>
                </a:solidFill>
                <a:latin typeface="Times New Roman" pitchFamily="18" charset="0"/>
                <a:cs typeface="Times New Roman" pitchFamily="18" charset="0"/>
              </a:rPr>
              <a:t>: 47, ХХ</a:t>
            </a:r>
            <a:r>
              <a:rPr lang="en-US" dirty="0" smtClean="0">
                <a:solidFill>
                  <a:schemeClr val="accent6">
                    <a:lumMod val="50000"/>
                  </a:schemeClr>
                </a:solidFill>
                <a:latin typeface="Times New Roman" pitchFamily="18" charset="0"/>
                <a:cs typeface="Times New Roman" pitchFamily="18" charset="0"/>
              </a:rPr>
              <a:t>Y</a:t>
            </a:r>
            <a:endParaRPr lang="ru-RU" dirty="0">
              <a:solidFill>
                <a:schemeClr val="accent6">
                  <a:lumMod val="50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5"/>
                  </p:tgtEl>
                </p:cond>
              </p:nextCondLst>
            </p:seq>
          </p:childTnLst>
        </p:cTn>
      </p:par>
    </p:tnLst>
    <p:bldLst>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4000" dirty="0" smtClean="0">
                <a:solidFill>
                  <a:schemeClr val="accent6">
                    <a:lumMod val="50000"/>
                  </a:schemeClr>
                </a:solidFill>
                <a:latin typeface="Times New Roman" pitchFamily="18" charset="0"/>
                <a:cs typeface="Times New Roman" pitchFamily="18" charset="0"/>
              </a:rPr>
              <a:t>Закрепление темы</a:t>
            </a:r>
            <a:endParaRPr lang="ru-RU" sz="4000" dirty="0"/>
          </a:p>
        </p:txBody>
      </p:sp>
      <p:sp>
        <p:nvSpPr>
          <p:cNvPr id="3" name="Содержимое 2"/>
          <p:cNvSpPr>
            <a:spLocks noGrp="1"/>
          </p:cNvSpPr>
          <p:nvPr>
            <p:ph idx="1"/>
          </p:nvPr>
        </p:nvSpPr>
        <p:spPr>
          <a:xfrm>
            <a:off x="395536" y="1412777"/>
            <a:ext cx="8003232" cy="2376264"/>
          </a:xfrm>
        </p:spPr>
        <p:txBody>
          <a:bodyPr/>
          <a:lstStyle/>
          <a:p>
            <a:pPr>
              <a:buNone/>
            </a:pPr>
            <a:r>
              <a:rPr lang="ru-RU" sz="2400" b="1" dirty="0" smtClean="0">
                <a:latin typeface="Times New Roman" pitchFamily="18" charset="0"/>
                <a:cs typeface="Times New Roman" pitchFamily="18" charset="0"/>
              </a:rPr>
              <a:t>Задание 5. Решите задачу:</a:t>
            </a:r>
          </a:p>
          <a:p>
            <a:pPr>
              <a:buNone/>
            </a:pPr>
            <a:r>
              <a:rPr lang="ru-RU" sz="2400" dirty="0" smtClean="0">
                <a:latin typeface="Times New Roman" pitchFamily="18" charset="0"/>
                <a:cs typeface="Times New Roman" pitchFamily="18" charset="0"/>
              </a:rPr>
              <a:t>В жидкости, полученной в результате </a:t>
            </a:r>
            <a:r>
              <a:rPr lang="ru-RU" sz="2400" dirty="0" err="1" smtClean="0">
                <a:latin typeface="Times New Roman" pitchFamily="18" charset="0"/>
                <a:cs typeface="Times New Roman" pitchFamily="18" charset="0"/>
              </a:rPr>
              <a:t>амниоцентеза</a:t>
            </a:r>
            <a:r>
              <a:rPr lang="ru-RU" sz="2400" dirty="0" smtClean="0">
                <a:latin typeface="Times New Roman" pitchFamily="18" charset="0"/>
                <a:cs typeface="Times New Roman" pitchFamily="18" charset="0"/>
              </a:rPr>
              <a:t>, обнаружены клетки, имеющие кариотип, представленный на рисунке. Для какого заболевания характерна данная кариограмма? </a:t>
            </a:r>
          </a:p>
          <a:p>
            <a:endParaRPr lang="ru-RU"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3568" y="3789040"/>
            <a:ext cx="4254433" cy="2493440"/>
          </a:xfrm>
          <a:prstGeom prst="rect">
            <a:avLst/>
          </a:prstGeom>
        </p:spPr>
      </p:pic>
      <p:sp>
        <p:nvSpPr>
          <p:cNvPr id="5" name="Ответ"/>
          <p:cNvSpPr/>
          <p:nvPr/>
        </p:nvSpPr>
        <p:spPr>
          <a:xfrm>
            <a:off x="5292080" y="3068960"/>
            <a:ext cx="1368152"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accent6">
                    <a:lumMod val="50000"/>
                  </a:schemeClr>
                </a:solidFill>
                <a:latin typeface="Times New Roman" pitchFamily="18" charset="0"/>
                <a:cs typeface="Times New Roman" pitchFamily="18" charset="0"/>
              </a:rPr>
              <a:t>Ответ</a:t>
            </a:r>
            <a:endParaRPr lang="ru-RU" dirty="0">
              <a:solidFill>
                <a:schemeClr val="accent6">
                  <a:lumMod val="50000"/>
                </a:schemeClr>
              </a:solidFill>
              <a:latin typeface="Times New Roman" pitchFamily="18" charset="0"/>
              <a:cs typeface="Times New Roman" pitchFamily="18" charset="0"/>
            </a:endParaRPr>
          </a:p>
        </p:txBody>
      </p:sp>
      <p:sp>
        <p:nvSpPr>
          <p:cNvPr id="6" name="Скругленный прямоугольник 5"/>
          <p:cNvSpPr/>
          <p:nvPr/>
        </p:nvSpPr>
        <p:spPr>
          <a:xfrm>
            <a:off x="5364088" y="3861048"/>
            <a:ext cx="2952328" cy="10801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accent6">
                    <a:lumMod val="50000"/>
                  </a:schemeClr>
                </a:solidFill>
                <a:latin typeface="Times New Roman" pitchFamily="18" charset="0"/>
                <a:cs typeface="Times New Roman" pitchFamily="18" charset="0"/>
              </a:rPr>
              <a:t>Синдром </a:t>
            </a:r>
            <a:r>
              <a:rPr lang="ru-RU" dirty="0" err="1" smtClean="0">
                <a:solidFill>
                  <a:schemeClr val="accent6">
                    <a:lumMod val="50000"/>
                  </a:schemeClr>
                </a:solidFill>
                <a:latin typeface="Times New Roman" pitchFamily="18" charset="0"/>
                <a:cs typeface="Times New Roman" pitchFamily="18" charset="0"/>
              </a:rPr>
              <a:t>Патау</a:t>
            </a:r>
            <a:r>
              <a:rPr lang="ru-RU" dirty="0" smtClean="0">
                <a:solidFill>
                  <a:schemeClr val="accent6">
                    <a:lumMod val="50000"/>
                  </a:schemeClr>
                </a:solidFill>
                <a:latin typeface="Times New Roman" pitchFamily="18" charset="0"/>
                <a:cs typeface="Times New Roman" pitchFamily="18" charset="0"/>
              </a:rPr>
              <a:t>, кариотип 47,ХХ,+13</a:t>
            </a:r>
            <a:endParaRPr lang="ru-RU" dirty="0">
              <a:solidFill>
                <a:schemeClr val="accent6">
                  <a:lumMod val="50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5"/>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4000" dirty="0" smtClean="0">
                <a:solidFill>
                  <a:schemeClr val="accent6">
                    <a:lumMod val="50000"/>
                  </a:schemeClr>
                </a:solidFill>
                <a:latin typeface="Times New Roman" pitchFamily="18" charset="0"/>
                <a:cs typeface="Times New Roman" pitchFamily="18" charset="0"/>
              </a:rPr>
              <a:t>Закрепление темы</a:t>
            </a:r>
            <a:endParaRPr lang="ru-RU" sz="4000" dirty="0"/>
          </a:p>
        </p:txBody>
      </p:sp>
      <p:sp>
        <p:nvSpPr>
          <p:cNvPr id="3" name="Содержимое 2"/>
          <p:cNvSpPr>
            <a:spLocks noGrp="1"/>
          </p:cNvSpPr>
          <p:nvPr>
            <p:ph idx="1"/>
          </p:nvPr>
        </p:nvSpPr>
        <p:spPr>
          <a:xfrm>
            <a:off x="323528" y="1268760"/>
            <a:ext cx="8147248" cy="3484984"/>
          </a:xfrm>
        </p:spPr>
        <p:txBody>
          <a:bodyPr/>
          <a:lstStyle/>
          <a:p>
            <a:pPr>
              <a:buNone/>
            </a:pPr>
            <a:r>
              <a:rPr lang="ru-RU" sz="2000" b="1" dirty="0" smtClean="0">
                <a:latin typeface="Times New Roman" pitchFamily="18" charset="0"/>
                <a:cs typeface="Times New Roman" pitchFamily="18" charset="0"/>
              </a:rPr>
              <a:t>Задание 6. Решите задачу</a:t>
            </a:r>
            <a:r>
              <a:rPr lang="ru-RU" sz="2000" dirty="0" smtClean="0">
                <a:latin typeface="Times New Roman" pitchFamily="18" charset="0"/>
                <a:cs typeface="Times New Roman" pitchFamily="18" charset="0"/>
              </a:rPr>
              <a:t>.</a:t>
            </a:r>
          </a:p>
          <a:p>
            <a:pPr>
              <a:buNone/>
            </a:pPr>
            <a:r>
              <a:rPr lang="ru-RU" sz="2000" dirty="0" smtClean="0">
                <a:latin typeface="Times New Roman" pitchFamily="18" charset="0"/>
                <a:cs typeface="Times New Roman" pitchFamily="18" charset="0"/>
              </a:rPr>
              <a:t>Пробанд – здоровая женщина, имеющая сына с гемофилией. Ее муж здоров. Две ее сестры и один брат здоровы, два брата больны. Одна из сестер замужем за здоровым мужчиной, у них две дочери и два сына имеют нормальную свертываемость крови, у двух сыновей – гемофилия. Родители пробанда имеют нормальную свертываемость крови, бабушка была больна, дедушка здоров. Тетя по материнской линии здорова, замужем за здоровым мужчиной, у них здоровая дочь, у которой 3 здоровые дочери и </a:t>
            </a:r>
            <a:r>
              <a:rPr lang="ru-RU" sz="2000" dirty="0" err="1" smtClean="0">
                <a:latin typeface="Times New Roman" pitchFamily="18" charset="0"/>
                <a:cs typeface="Times New Roman" pitchFamily="18" charset="0"/>
              </a:rPr>
              <a:t>сын-гемофилик</a:t>
            </a:r>
            <a:r>
              <a:rPr lang="ru-RU" sz="2000" dirty="0" smtClean="0">
                <a:latin typeface="Times New Roman" pitchFamily="18" charset="0"/>
                <a:cs typeface="Times New Roman" pitchFamily="18" charset="0"/>
              </a:rPr>
              <a:t>.</a:t>
            </a:r>
          </a:p>
          <a:p>
            <a:pPr marL="457200" indent="-457200">
              <a:buFont typeface="+mj-lt"/>
              <a:buAutoNum type="arabicPeriod"/>
            </a:pPr>
            <a:r>
              <a:rPr lang="ru-RU" sz="2000" dirty="0" smtClean="0">
                <a:latin typeface="Times New Roman" pitchFamily="18" charset="0"/>
                <a:cs typeface="Times New Roman" pitchFamily="18" charset="0"/>
              </a:rPr>
              <a:t>Постройте родословную;</a:t>
            </a:r>
          </a:p>
          <a:p>
            <a:pPr marL="457200" indent="-457200">
              <a:buFont typeface="+mj-lt"/>
              <a:buAutoNum type="arabicPeriod"/>
            </a:pPr>
            <a:r>
              <a:rPr lang="ru-RU" sz="2000" dirty="0" smtClean="0">
                <a:latin typeface="Times New Roman" pitchFamily="18" charset="0"/>
                <a:cs typeface="Times New Roman" pitchFamily="18" charset="0"/>
              </a:rPr>
              <a:t>Определите тип наследования признака.</a:t>
            </a:r>
          </a:p>
          <a:p>
            <a:pPr>
              <a:buNone/>
            </a:pPr>
            <a:endParaRPr lang="ru-RU" dirty="0">
              <a:latin typeface="Times New Roman" pitchFamily="18" charset="0"/>
              <a:cs typeface="Times New Roman" pitchFamily="18" charset="0"/>
            </a:endParaRPr>
          </a:p>
        </p:txBody>
      </p:sp>
      <p:pic>
        <p:nvPicPr>
          <p:cNvPr id="4" name="Рисунок 3"/>
          <p:cNvPicPr/>
          <p:nvPr/>
        </p:nvPicPr>
        <p:blipFill>
          <a:blip r:embed="rId2" cstate="print"/>
          <a:srcRect l="22200" t="4532" r="8653" b="53776"/>
          <a:stretch>
            <a:fillRect/>
          </a:stretch>
        </p:blipFill>
        <p:spPr bwMode="auto">
          <a:xfrm>
            <a:off x="5148064" y="4869160"/>
            <a:ext cx="3600400" cy="1800200"/>
          </a:xfrm>
          <a:prstGeom prst="rect">
            <a:avLst/>
          </a:prstGeom>
          <a:noFill/>
          <a:ln w="9525">
            <a:noFill/>
            <a:miter lim="800000"/>
            <a:headEnd/>
            <a:tailEnd/>
          </a:ln>
        </p:spPr>
      </p:pic>
      <p:sp>
        <p:nvSpPr>
          <p:cNvPr id="5" name="Ответ"/>
          <p:cNvSpPr/>
          <p:nvPr/>
        </p:nvSpPr>
        <p:spPr>
          <a:xfrm>
            <a:off x="755576" y="5157192"/>
            <a:ext cx="1368152"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accent6">
                    <a:lumMod val="50000"/>
                  </a:schemeClr>
                </a:solidFill>
                <a:latin typeface="Times New Roman" pitchFamily="18" charset="0"/>
                <a:cs typeface="Times New Roman" pitchFamily="18" charset="0"/>
              </a:rPr>
              <a:t>Ответ</a:t>
            </a:r>
            <a:endParaRPr lang="ru-RU" dirty="0">
              <a:solidFill>
                <a:schemeClr val="accent6">
                  <a:lumMod val="50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5"/>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922114"/>
          </a:xfrm>
        </p:spPr>
        <p:txBody>
          <a:bodyPr/>
          <a:lstStyle/>
          <a:p>
            <a:r>
              <a:rPr lang="ru-RU" sz="4000" dirty="0">
                <a:solidFill>
                  <a:schemeClr val="accent6">
                    <a:lumMod val="50000"/>
                  </a:schemeClr>
                </a:solidFill>
                <a:latin typeface="Times New Roman" pitchFamily="18" charset="0"/>
                <a:cs typeface="Times New Roman" pitchFamily="18" charset="0"/>
              </a:rPr>
              <a:t>Закрепление темы</a:t>
            </a:r>
            <a:endParaRPr lang="ru-RU" sz="4000" dirty="0"/>
          </a:p>
        </p:txBody>
      </p:sp>
      <p:sp>
        <p:nvSpPr>
          <p:cNvPr id="3" name="Объект 2"/>
          <p:cNvSpPr>
            <a:spLocks noGrp="1"/>
          </p:cNvSpPr>
          <p:nvPr>
            <p:ph idx="1"/>
          </p:nvPr>
        </p:nvSpPr>
        <p:spPr>
          <a:xfrm>
            <a:off x="457200" y="1124744"/>
            <a:ext cx="4834880" cy="3528391"/>
          </a:xfrm>
        </p:spPr>
        <p:txBody>
          <a:bodyPr/>
          <a:lstStyle/>
          <a:p>
            <a:pPr marL="0" indent="0">
              <a:buNone/>
            </a:pPr>
            <a:r>
              <a:rPr lang="ru-RU" sz="1800" b="1" dirty="0" smtClean="0">
                <a:latin typeface="Times New Roman" panose="02020603050405020304" pitchFamily="18" charset="0"/>
                <a:cs typeface="Times New Roman" panose="02020603050405020304" pitchFamily="18" charset="0"/>
              </a:rPr>
              <a:t>Задание 7. Решите задачу. </a:t>
            </a:r>
            <a:r>
              <a:rPr lang="ru-RU" sz="1800" dirty="0">
                <a:latin typeface="Times New Roman" panose="02020603050405020304" pitchFamily="18" charset="0"/>
                <a:cs typeface="Times New Roman" panose="02020603050405020304" pitchFamily="18" charset="0"/>
              </a:rPr>
              <a:t>В семье (жена - 47 лет, муж - 49 лет) родился доношенный ребенок. При обращении в медико-генетическую консультацию у ребенка обнаружили плоское лицо, низкий скошенный лоб, большую голову, косой разрез глаз, светлые пятна на радужке, толстые губы, толстый, выступающий изо рта язык, деформированные низко расположенные ушные раковины, высокое небо, неправильный рост зубов, дефект </a:t>
            </a:r>
            <a:r>
              <a:rPr lang="ru-RU" sz="1800" dirty="0" err="1">
                <a:latin typeface="Times New Roman" panose="02020603050405020304" pitchFamily="18" charset="0"/>
                <a:cs typeface="Times New Roman" panose="02020603050405020304" pitchFamily="18" charset="0"/>
              </a:rPr>
              <a:t>межпредсердной</a:t>
            </a:r>
            <a:r>
              <a:rPr lang="ru-RU" sz="1800" dirty="0">
                <a:latin typeface="Times New Roman" panose="02020603050405020304" pitchFamily="18" charset="0"/>
                <a:cs typeface="Times New Roman" panose="02020603050405020304" pitchFamily="18" charset="0"/>
              </a:rPr>
              <a:t> перегородки, на ладонях </a:t>
            </a:r>
            <a:r>
              <a:rPr lang="ru-RU" sz="1800" dirty="0" err="1">
                <a:latin typeface="Times New Roman" panose="02020603050405020304" pitchFamily="18" charset="0"/>
                <a:cs typeface="Times New Roman" panose="02020603050405020304" pitchFamily="18" charset="0"/>
              </a:rPr>
              <a:t>четырехпальцевую</a:t>
            </a:r>
            <a:r>
              <a:rPr lang="ru-RU" sz="1800" dirty="0">
                <a:latin typeface="Times New Roman" panose="02020603050405020304" pitchFamily="18" charset="0"/>
                <a:cs typeface="Times New Roman" panose="02020603050405020304" pitchFamily="18" charset="0"/>
              </a:rPr>
              <a:t> борозду, </a:t>
            </a:r>
            <a:r>
              <a:rPr lang="ru-RU" sz="1800" dirty="0" smtClean="0">
                <a:latin typeface="Times New Roman" panose="02020603050405020304" pitchFamily="18" charset="0"/>
                <a:cs typeface="Times New Roman" panose="02020603050405020304" pitchFamily="18" charset="0"/>
              </a:rPr>
              <a:t>задержку </a:t>
            </a:r>
            <a:r>
              <a:rPr lang="ru-RU" sz="1800" dirty="0">
                <a:latin typeface="Times New Roman" panose="02020603050405020304" pitchFamily="18" charset="0"/>
                <a:cs typeface="Times New Roman" panose="02020603050405020304" pitchFamily="18" charset="0"/>
              </a:rPr>
              <a:t>умственного развития.</a:t>
            </a:r>
          </a:p>
          <a:p>
            <a:pPr marL="0" indent="0">
              <a:buNone/>
            </a:pPr>
            <a:r>
              <a:rPr lang="ru-RU" sz="1800" dirty="0">
                <a:latin typeface="Times New Roman" panose="02020603050405020304" pitchFamily="18" charset="0"/>
                <a:cs typeface="Times New Roman" panose="02020603050405020304" pitchFamily="18" charset="0"/>
              </a:rPr>
              <a:t>а) какое заболевание можно предположить?</a:t>
            </a:r>
          </a:p>
          <a:p>
            <a:pPr marL="0" indent="0">
              <a:buNone/>
            </a:pPr>
            <a:r>
              <a:rPr lang="ru-RU" sz="1800" dirty="0">
                <a:latin typeface="Times New Roman" panose="02020603050405020304" pitchFamily="18" charset="0"/>
                <a:cs typeface="Times New Roman" panose="02020603050405020304" pitchFamily="18" charset="0"/>
              </a:rPr>
              <a:t>б) какие методы следует использовать для постановки точного диагноза?</a:t>
            </a:r>
          </a:p>
          <a:p>
            <a:pPr marL="0" indent="0">
              <a:buNone/>
            </a:pPr>
            <a:r>
              <a:rPr lang="ru-RU" sz="1800" dirty="0" smtClean="0">
                <a:latin typeface="Times New Roman" panose="02020603050405020304" pitchFamily="18" charset="0"/>
                <a:cs typeface="Times New Roman" panose="02020603050405020304" pitchFamily="18" charset="0"/>
              </a:rPr>
              <a:t>в) </a:t>
            </a:r>
            <a:r>
              <a:rPr lang="ru-RU" sz="1800" dirty="0">
                <a:latin typeface="Times New Roman" panose="02020603050405020304" pitchFamily="18" charset="0"/>
                <a:cs typeface="Times New Roman" panose="02020603050405020304" pitchFamily="18" charset="0"/>
              </a:rPr>
              <a:t>какие методы </a:t>
            </a:r>
            <a:r>
              <a:rPr lang="ru-RU" sz="1800" dirty="0" err="1">
                <a:latin typeface="Times New Roman" panose="02020603050405020304" pitchFamily="18" charset="0"/>
                <a:cs typeface="Times New Roman" panose="02020603050405020304" pitchFamily="18" charset="0"/>
              </a:rPr>
              <a:t>пренатальной</a:t>
            </a:r>
            <a:r>
              <a:rPr lang="ru-RU" sz="1800" dirty="0">
                <a:latin typeface="Times New Roman" panose="02020603050405020304" pitchFamily="18" charset="0"/>
                <a:cs typeface="Times New Roman" panose="02020603050405020304" pitchFamily="18" charset="0"/>
              </a:rPr>
              <a:t> диагностики следует применить для выявления данного заболевания?</a:t>
            </a:r>
          </a:p>
          <a:p>
            <a:pPr marL="0" indent="0">
              <a:buNone/>
            </a:pPr>
            <a:endParaRPr lang="ru-RU" dirty="0"/>
          </a:p>
        </p:txBody>
      </p:sp>
      <p:sp>
        <p:nvSpPr>
          <p:cNvPr id="4" name="Ответ"/>
          <p:cNvSpPr/>
          <p:nvPr/>
        </p:nvSpPr>
        <p:spPr>
          <a:xfrm>
            <a:off x="2339752" y="6309320"/>
            <a:ext cx="1368152"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accent6">
                    <a:lumMod val="50000"/>
                  </a:schemeClr>
                </a:solidFill>
                <a:latin typeface="Times New Roman" pitchFamily="18" charset="0"/>
                <a:cs typeface="Times New Roman" pitchFamily="18" charset="0"/>
              </a:rPr>
              <a:t>Ответ</a:t>
            </a:r>
            <a:endParaRPr lang="ru-RU" dirty="0">
              <a:solidFill>
                <a:schemeClr val="accent6">
                  <a:lumMod val="50000"/>
                </a:schemeClr>
              </a:solidFill>
              <a:latin typeface="Times New Roman" pitchFamily="18" charset="0"/>
              <a:cs typeface="Times New Roman" pitchFamily="18" charset="0"/>
            </a:endParaRPr>
          </a:p>
        </p:txBody>
      </p:sp>
      <p:sp>
        <p:nvSpPr>
          <p:cNvPr id="5" name="Скругленный прямоугольник 4"/>
          <p:cNvSpPr/>
          <p:nvPr/>
        </p:nvSpPr>
        <p:spPr>
          <a:xfrm>
            <a:off x="5436096" y="3068960"/>
            <a:ext cx="3528392" cy="36724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ru-RU" dirty="0" smtClean="0">
                <a:solidFill>
                  <a:schemeClr val="accent6">
                    <a:lumMod val="50000"/>
                  </a:schemeClr>
                </a:solidFill>
                <a:latin typeface="Times New Roman" pitchFamily="18" charset="0"/>
                <a:cs typeface="Times New Roman" pitchFamily="18" charset="0"/>
              </a:rPr>
              <a:t>А) Синдром Дауна (</a:t>
            </a:r>
            <a:r>
              <a:rPr lang="ru-RU" dirty="0" err="1" smtClean="0">
                <a:solidFill>
                  <a:schemeClr val="accent6">
                    <a:lumMod val="50000"/>
                  </a:schemeClr>
                </a:solidFill>
                <a:latin typeface="Times New Roman" pitchFamily="18" charset="0"/>
                <a:cs typeface="Times New Roman" pitchFamily="18" charset="0"/>
              </a:rPr>
              <a:t>трисомия</a:t>
            </a:r>
            <a:r>
              <a:rPr lang="ru-RU" dirty="0" smtClean="0">
                <a:solidFill>
                  <a:schemeClr val="accent6">
                    <a:lumMod val="50000"/>
                  </a:schemeClr>
                </a:solidFill>
                <a:latin typeface="Times New Roman" pitchFamily="18" charset="0"/>
                <a:cs typeface="Times New Roman" pitchFamily="18" charset="0"/>
              </a:rPr>
              <a:t> по 21 паре хромосом).</a:t>
            </a:r>
          </a:p>
          <a:p>
            <a:r>
              <a:rPr lang="ru-RU" dirty="0" smtClean="0">
                <a:solidFill>
                  <a:schemeClr val="accent6">
                    <a:lumMod val="50000"/>
                  </a:schemeClr>
                </a:solidFill>
                <a:latin typeface="Times New Roman" pitchFamily="18" charset="0"/>
                <a:cs typeface="Times New Roman" pitchFamily="18" charset="0"/>
              </a:rPr>
              <a:t>Б) Цитогенетическое исследование кариотипа.</a:t>
            </a:r>
          </a:p>
          <a:p>
            <a:r>
              <a:rPr lang="ru-RU" dirty="0" smtClean="0">
                <a:solidFill>
                  <a:schemeClr val="accent6">
                    <a:lumMod val="50000"/>
                  </a:schemeClr>
                </a:solidFill>
                <a:latin typeface="Times New Roman" pitchFamily="18" charset="0"/>
                <a:cs typeface="Times New Roman" pitchFamily="18" charset="0"/>
              </a:rPr>
              <a:t>В) Инвазивные методы: </a:t>
            </a:r>
            <a:r>
              <a:rPr lang="ru-RU" dirty="0" err="1" smtClean="0">
                <a:solidFill>
                  <a:schemeClr val="accent6">
                    <a:lumMod val="50000"/>
                  </a:schemeClr>
                </a:solidFill>
                <a:latin typeface="Times New Roman" pitchFamily="18" charset="0"/>
                <a:cs typeface="Times New Roman" pitchFamily="18" charset="0"/>
              </a:rPr>
              <a:t>амниоцентез</a:t>
            </a:r>
            <a:r>
              <a:rPr lang="ru-RU" dirty="0" smtClean="0">
                <a:solidFill>
                  <a:schemeClr val="accent6">
                    <a:lumMod val="50000"/>
                  </a:schemeClr>
                </a:solidFill>
                <a:latin typeface="Times New Roman" pitchFamily="18" charset="0"/>
                <a:cs typeface="Times New Roman" pitchFamily="18" charset="0"/>
              </a:rPr>
              <a:t>, </a:t>
            </a:r>
            <a:r>
              <a:rPr lang="ru-RU" dirty="0" err="1" smtClean="0">
                <a:solidFill>
                  <a:schemeClr val="accent6">
                    <a:lumMod val="50000"/>
                  </a:schemeClr>
                </a:solidFill>
                <a:latin typeface="Times New Roman" pitchFamily="18" charset="0"/>
                <a:cs typeface="Times New Roman" pitchFamily="18" charset="0"/>
              </a:rPr>
              <a:t>кордоцентез</a:t>
            </a:r>
            <a:r>
              <a:rPr lang="ru-RU" dirty="0" smtClean="0">
                <a:solidFill>
                  <a:schemeClr val="accent6">
                    <a:lumMod val="50000"/>
                  </a:schemeClr>
                </a:solidFill>
                <a:latin typeface="Times New Roman" pitchFamily="18" charset="0"/>
                <a:cs typeface="Times New Roman" pitchFamily="18" charset="0"/>
              </a:rPr>
              <a:t>, биопсия ворсин хориона и плаценты с последующим </a:t>
            </a:r>
            <a:r>
              <a:rPr lang="ru-RU" dirty="0" err="1" smtClean="0">
                <a:solidFill>
                  <a:schemeClr val="accent6">
                    <a:lumMod val="50000"/>
                  </a:schemeClr>
                </a:solidFill>
                <a:latin typeface="Times New Roman" pitchFamily="18" charset="0"/>
                <a:cs typeface="Times New Roman" pitchFamily="18" charset="0"/>
              </a:rPr>
              <a:t>кариотипированием</a:t>
            </a:r>
            <a:r>
              <a:rPr lang="ru-RU" dirty="0" smtClean="0">
                <a:solidFill>
                  <a:schemeClr val="accent6">
                    <a:lumMod val="50000"/>
                  </a:schemeClr>
                </a:solidFill>
                <a:latin typeface="Times New Roman" pitchFamily="18" charset="0"/>
                <a:cs typeface="Times New Roman" pitchFamily="18" charset="0"/>
              </a:rPr>
              <a:t>. Просеивающие методы: определение концентрации АФП и ХГЧ  в крови матери.</a:t>
            </a:r>
          </a:p>
          <a:p>
            <a:r>
              <a:rPr lang="ru-RU" dirty="0" smtClean="0">
                <a:solidFill>
                  <a:schemeClr val="accent6">
                    <a:lumMod val="50000"/>
                  </a:schemeClr>
                </a:solidFill>
                <a:latin typeface="Times New Roman" pitchFamily="18" charset="0"/>
                <a:cs typeface="Times New Roman" pitchFamily="18" charset="0"/>
              </a:rPr>
              <a:t> </a:t>
            </a:r>
            <a:endParaRPr lang="ru-RU" dirty="0">
              <a:solidFill>
                <a:schemeClr val="accent6">
                  <a:lumMod val="50000"/>
                </a:schemeClr>
              </a:solidFill>
              <a:latin typeface="Times New Roman" pitchFamily="18" charset="0"/>
              <a:cs typeface="Times New Roman" pitchFamily="18" charset="0"/>
            </a:endParaRPr>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10436" y="1151567"/>
            <a:ext cx="3076364" cy="1705070"/>
          </a:xfrm>
          <a:prstGeom prst="rect">
            <a:avLst/>
          </a:prstGeom>
        </p:spPr>
      </p:pic>
    </p:spTree>
    <p:extLst>
      <p:ext uri="{BB962C8B-B14F-4D97-AF65-F5344CB8AC3E}">
        <p14:creationId xmlns:p14="http://schemas.microsoft.com/office/powerpoint/2010/main" val="591413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dirty="0" smtClean="0">
                <a:solidFill>
                  <a:schemeClr val="accent6">
                    <a:lumMod val="50000"/>
                  </a:schemeClr>
                </a:solidFill>
                <a:latin typeface="Times New Roman" pitchFamily="18" charset="0"/>
                <a:cs typeface="Times New Roman" pitchFamily="18" charset="0"/>
              </a:rPr>
              <a:t>Закрепление темы</a:t>
            </a:r>
            <a:endParaRPr lang="ru-RU" sz="3600" dirty="0"/>
          </a:p>
        </p:txBody>
      </p:sp>
      <p:sp>
        <p:nvSpPr>
          <p:cNvPr id="3" name="Содержимое 2"/>
          <p:cNvSpPr>
            <a:spLocks noGrp="1"/>
          </p:cNvSpPr>
          <p:nvPr>
            <p:ph idx="1"/>
          </p:nvPr>
        </p:nvSpPr>
        <p:spPr>
          <a:xfrm>
            <a:off x="323528" y="1484784"/>
            <a:ext cx="8568952" cy="4525963"/>
          </a:xfrm>
        </p:spPr>
        <p:txBody>
          <a:bodyPr/>
          <a:lstStyle/>
          <a:p>
            <a:pPr>
              <a:buNone/>
            </a:pPr>
            <a:r>
              <a:rPr lang="ru-RU" sz="2400" b="1" dirty="0" smtClean="0">
                <a:latin typeface="Times New Roman" pitchFamily="18" charset="0"/>
                <a:cs typeface="Times New Roman" pitchFamily="18" charset="0"/>
              </a:rPr>
              <a:t>Задание 8. Решите задачу:</a:t>
            </a:r>
          </a:p>
          <a:p>
            <a:pPr>
              <a:buNone/>
            </a:pPr>
            <a:r>
              <a:rPr lang="ru-RU" sz="2400" dirty="0" smtClean="0">
                <a:latin typeface="Times New Roman" pitchFamily="18" charset="0"/>
                <a:cs typeface="Times New Roman" pitchFamily="18" charset="0"/>
              </a:rPr>
              <a:t>В семье здоровых родителей имеется ребенок пяти лет с умственной отсталостью, микроцефалией, "мышиным" запахом, повышенным тонусом мышц, судорожными припадками, слабой пигментацией кожи и волос.</a:t>
            </a:r>
          </a:p>
          <a:p>
            <a:pPr>
              <a:buNone/>
            </a:pPr>
            <a:r>
              <a:rPr lang="ru-RU" sz="2400" dirty="0" smtClean="0">
                <a:latin typeface="Times New Roman" pitchFamily="18" charset="0"/>
                <a:cs typeface="Times New Roman" pitchFamily="18" charset="0"/>
              </a:rPr>
              <a:t>а) какое заболевание можно предположить?</a:t>
            </a:r>
          </a:p>
          <a:p>
            <a:pPr>
              <a:buNone/>
            </a:pPr>
            <a:r>
              <a:rPr lang="ru-RU" sz="2400" dirty="0" smtClean="0">
                <a:latin typeface="Times New Roman" pitchFamily="18" charset="0"/>
                <a:cs typeface="Times New Roman" pitchFamily="18" charset="0"/>
              </a:rPr>
              <a:t>б) какие лабораторные исследования следует провести?</a:t>
            </a:r>
          </a:p>
          <a:p>
            <a:pPr>
              <a:buNone/>
            </a:pPr>
            <a:r>
              <a:rPr lang="ru-RU" sz="2400" dirty="0" smtClean="0">
                <a:latin typeface="Times New Roman" pitchFamily="18" charset="0"/>
                <a:cs typeface="Times New Roman" pitchFamily="18" charset="0"/>
              </a:rPr>
              <a:t>в) как предотвратить дальнейшее развитие заболевания?</a:t>
            </a:r>
          </a:p>
          <a:p>
            <a:pPr>
              <a:buNone/>
            </a:pPr>
            <a:r>
              <a:rPr lang="ru-RU" sz="2400" dirty="0" smtClean="0">
                <a:latin typeface="Times New Roman" pitchFamily="18" charset="0"/>
                <a:cs typeface="Times New Roman" pitchFamily="18" charset="0"/>
              </a:rPr>
              <a:t>г) определите риск рождения в этой семье второго больного ребенка.</a:t>
            </a:r>
          </a:p>
          <a:p>
            <a:endParaRPr lang="ru-RU" dirty="0"/>
          </a:p>
        </p:txBody>
      </p:sp>
      <p:sp>
        <p:nvSpPr>
          <p:cNvPr id="4" name="Ответ"/>
          <p:cNvSpPr/>
          <p:nvPr/>
        </p:nvSpPr>
        <p:spPr>
          <a:xfrm>
            <a:off x="2195736" y="5229200"/>
            <a:ext cx="1368152"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accent6">
                    <a:lumMod val="50000"/>
                  </a:schemeClr>
                </a:solidFill>
                <a:latin typeface="Times New Roman" pitchFamily="18" charset="0"/>
                <a:cs typeface="Times New Roman" pitchFamily="18" charset="0"/>
                <a:hlinkClick r:id="rId2" action="ppaction://hlinksldjump"/>
              </a:rPr>
              <a:t>Ответ</a:t>
            </a:r>
            <a:endParaRPr lang="ru-RU" dirty="0">
              <a:solidFill>
                <a:schemeClr val="accent6">
                  <a:lumMod val="50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67544" y="836712"/>
            <a:ext cx="8229600" cy="5073427"/>
          </a:xfrm>
        </p:spPr>
        <p:txBody>
          <a:bodyPr/>
          <a:lstStyle/>
          <a:p>
            <a:pPr>
              <a:buNone/>
            </a:pPr>
            <a:r>
              <a:rPr lang="ru-RU" sz="2400" dirty="0" smtClean="0">
                <a:latin typeface="Times New Roman" pitchFamily="18" charset="0"/>
                <a:cs typeface="Times New Roman" pitchFamily="18" charset="0"/>
              </a:rPr>
              <a:t>а) заболевание </a:t>
            </a:r>
            <a:r>
              <a:rPr lang="ru-RU" sz="2400" dirty="0" err="1" smtClean="0">
                <a:latin typeface="Times New Roman" pitchFamily="18" charset="0"/>
                <a:cs typeface="Times New Roman" pitchFamily="18" charset="0"/>
              </a:rPr>
              <a:t>фенилкетонурия</a:t>
            </a:r>
            <a:r>
              <a:rPr lang="ru-RU" sz="2400" dirty="0" smtClean="0">
                <a:latin typeface="Times New Roman" pitchFamily="18" charset="0"/>
                <a:cs typeface="Times New Roman" pitchFamily="18" charset="0"/>
              </a:rPr>
              <a:t>;</a:t>
            </a:r>
          </a:p>
          <a:p>
            <a:pPr>
              <a:buNone/>
            </a:pPr>
            <a:r>
              <a:rPr lang="ru-RU" sz="2400" dirty="0" smtClean="0">
                <a:latin typeface="Times New Roman" pitchFamily="18" charset="0"/>
                <a:cs typeface="Times New Roman" pitchFamily="18" charset="0"/>
              </a:rPr>
              <a:t>б) диагностика: биохимические исследования крови или плазмы (исследование концентрации аминокислот </a:t>
            </a:r>
            <a:r>
              <a:rPr lang="ru-RU" sz="2400" dirty="0" err="1" smtClean="0">
                <a:latin typeface="Times New Roman" pitchFamily="18" charset="0"/>
                <a:cs typeface="Times New Roman" pitchFamily="18" charset="0"/>
              </a:rPr>
              <a:t>фенилаланина</a:t>
            </a:r>
            <a:r>
              <a:rPr lang="ru-RU" sz="2400" dirty="0" smtClean="0">
                <a:latin typeface="Times New Roman" pitchFamily="18" charset="0"/>
                <a:cs typeface="Times New Roman" pitchFamily="18" charset="0"/>
              </a:rPr>
              <a:t> и тирозина);</a:t>
            </a:r>
          </a:p>
          <a:p>
            <a:pPr>
              <a:buNone/>
            </a:pPr>
            <a:r>
              <a:rPr lang="ru-RU" sz="2400" dirty="0" smtClean="0">
                <a:latin typeface="Times New Roman" pitchFamily="18" charset="0"/>
                <a:cs typeface="Times New Roman" pitchFamily="18" charset="0"/>
              </a:rPr>
              <a:t>в) специальная диета с низким содержанием </a:t>
            </a:r>
            <a:r>
              <a:rPr lang="ru-RU" sz="2400" dirty="0" err="1" smtClean="0">
                <a:latin typeface="Times New Roman" pitchFamily="18" charset="0"/>
                <a:cs typeface="Times New Roman" pitchFamily="18" charset="0"/>
              </a:rPr>
              <a:t>фенилаланина</a:t>
            </a:r>
            <a:r>
              <a:rPr lang="ru-RU" sz="2400" dirty="0" smtClean="0">
                <a:latin typeface="Times New Roman" pitchFamily="18" charset="0"/>
                <a:cs typeface="Times New Roman" pitchFamily="18" charset="0"/>
              </a:rPr>
              <a:t>;</a:t>
            </a:r>
          </a:p>
          <a:p>
            <a:pPr>
              <a:buNone/>
            </a:pPr>
            <a:r>
              <a:rPr lang="ru-RU" sz="2400" dirty="0" smtClean="0">
                <a:latin typeface="Times New Roman" pitchFamily="18" charset="0"/>
                <a:cs typeface="Times New Roman" pitchFamily="18" charset="0"/>
              </a:rPr>
              <a:t>г) </a:t>
            </a:r>
          </a:p>
          <a:p>
            <a:pPr>
              <a:buNone/>
            </a:pPr>
            <a:endParaRPr lang="ru-RU" sz="2400" dirty="0">
              <a:latin typeface="Times New Roman" pitchFamily="18" charset="0"/>
              <a:cs typeface="Times New Roman" pitchFamily="18"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4058096434"/>
              </p:ext>
            </p:extLst>
          </p:nvPr>
        </p:nvGraphicFramePr>
        <p:xfrm>
          <a:off x="899592" y="3068960"/>
          <a:ext cx="7416824" cy="3383280"/>
        </p:xfrm>
        <a:graphic>
          <a:graphicData uri="http://schemas.openxmlformats.org/drawingml/2006/table">
            <a:tbl>
              <a:tblPr firstRow="1" bandRow="1">
                <a:tableStyleId>{5C22544A-7EE6-4342-B048-85BDC9FD1C3A}</a:tableStyleId>
              </a:tblPr>
              <a:tblGrid>
                <a:gridCol w="2664296">
                  <a:extLst>
                    <a:ext uri="{9D8B030D-6E8A-4147-A177-3AD203B41FA5}">
                      <a16:colId xmlns:a16="http://schemas.microsoft.com/office/drawing/2014/main" val="20000"/>
                    </a:ext>
                  </a:extLst>
                </a:gridCol>
                <a:gridCol w="4752528">
                  <a:extLst>
                    <a:ext uri="{9D8B030D-6E8A-4147-A177-3AD203B41FA5}">
                      <a16:colId xmlns:a16="http://schemas.microsoft.com/office/drawing/2014/main" val="20001"/>
                    </a:ext>
                  </a:extLst>
                </a:gridCol>
              </a:tblGrid>
              <a:tr h="1872208">
                <a:tc>
                  <a:txBody>
                    <a:bodyPr/>
                    <a:lstStyle/>
                    <a:p>
                      <a:r>
                        <a:rPr lang="ru-RU" dirty="0" smtClean="0">
                          <a:solidFill>
                            <a:schemeClr val="accent6">
                              <a:lumMod val="50000"/>
                            </a:schemeClr>
                          </a:solidFill>
                          <a:latin typeface="Times New Roman" pitchFamily="18" charset="0"/>
                          <a:cs typeface="Times New Roman" pitchFamily="18" charset="0"/>
                        </a:rPr>
                        <a:t>А – норма</a:t>
                      </a:r>
                    </a:p>
                    <a:p>
                      <a:r>
                        <a:rPr lang="ru-RU" dirty="0" smtClean="0">
                          <a:solidFill>
                            <a:schemeClr val="accent6">
                              <a:lumMod val="50000"/>
                            </a:schemeClr>
                          </a:solidFill>
                          <a:latin typeface="Times New Roman" pitchFamily="18" charset="0"/>
                          <a:cs typeface="Times New Roman" pitchFamily="18" charset="0"/>
                        </a:rPr>
                        <a:t>а – </a:t>
                      </a:r>
                      <a:r>
                        <a:rPr lang="ru-RU" dirty="0" err="1" smtClean="0">
                          <a:solidFill>
                            <a:schemeClr val="accent6">
                              <a:lumMod val="50000"/>
                            </a:schemeClr>
                          </a:solidFill>
                          <a:latin typeface="Times New Roman" pitchFamily="18" charset="0"/>
                          <a:cs typeface="Times New Roman" pitchFamily="18" charset="0"/>
                        </a:rPr>
                        <a:t>фенилкетонурия</a:t>
                      </a:r>
                      <a:endParaRPr lang="ru-RU" dirty="0" smtClean="0">
                        <a:solidFill>
                          <a:schemeClr val="accent6">
                            <a:lumMod val="50000"/>
                          </a:schemeClr>
                        </a:solidFill>
                        <a:latin typeface="Times New Roman" pitchFamily="18" charset="0"/>
                        <a:cs typeface="Times New Roman" pitchFamily="18" charset="0"/>
                      </a:endParaRPr>
                    </a:p>
                    <a:p>
                      <a:r>
                        <a:rPr lang="ru-RU" dirty="0" smtClean="0">
                          <a:solidFill>
                            <a:schemeClr val="accent6">
                              <a:lumMod val="50000"/>
                            </a:schemeClr>
                          </a:solidFill>
                          <a:latin typeface="Times New Roman" pitchFamily="18" charset="0"/>
                          <a:cs typeface="Times New Roman" pitchFamily="18" charset="0"/>
                        </a:rPr>
                        <a:t>_____________________</a:t>
                      </a:r>
                    </a:p>
                    <a:p>
                      <a:r>
                        <a:rPr lang="en-US" dirty="0" smtClean="0">
                          <a:solidFill>
                            <a:schemeClr val="accent6">
                              <a:lumMod val="50000"/>
                            </a:schemeClr>
                          </a:solidFill>
                          <a:latin typeface="Times New Roman" pitchFamily="18" charset="0"/>
                          <a:cs typeface="Times New Roman" pitchFamily="18" charset="0"/>
                        </a:rPr>
                        <a:t>F</a:t>
                      </a:r>
                      <a:r>
                        <a:rPr lang="ru-RU" dirty="0" smtClean="0">
                          <a:solidFill>
                            <a:schemeClr val="accent6">
                              <a:lumMod val="50000"/>
                            </a:schemeClr>
                          </a:solidFill>
                          <a:latin typeface="Times New Roman" pitchFamily="18" charset="0"/>
                          <a:cs typeface="Times New Roman" pitchFamily="18" charset="0"/>
                        </a:rPr>
                        <a:t> - ?</a:t>
                      </a:r>
                      <a:endParaRPr lang="ru-RU" dirty="0">
                        <a:solidFill>
                          <a:schemeClr val="accent6">
                            <a:lumMod val="50000"/>
                          </a:schemeClr>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solidFill>
                  </a:tcPr>
                </a:tc>
                <a:tc>
                  <a:txBody>
                    <a:bodyPr/>
                    <a:lstStyle/>
                    <a:p>
                      <a:r>
                        <a:rPr lang="ru-RU" dirty="0" smtClean="0">
                          <a:solidFill>
                            <a:schemeClr val="accent6">
                              <a:lumMod val="50000"/>
                            </a:schemeClr>
                          </a:solidFill>
                          <a:latin typeface="Times New Roman" pitchFamily="18" charset="0"/>
                          <a:cs typeface="Times New Roman" pitchFamily="18" charset="0"/>
                        </a:rPr>
                        <a:t>Р:</a:t>
                      </a:r>
                      <a:r>
                        <a:rPr lang="ru-RU" baseline="0" dirty="0" smtClean="0">
                          <a:solidFill>
                            <a:schemeClr val="accent6">
                              <a:lumMod val="50000"/>
                            </a:schemeClr>
                          </a:solidFill>
                          <a:latin typeface="Times New Roman" pitchFamily="18" charset="0"/>
                          <a:cs typeface="Times New Roman" pitchFamily="18" charset="0"/>
                        </a:rPr>
                        <a:t>  </a:t>
                      </a:r>
                      <a:r>
                        <a:rPr lang="ru-RU" baseline="0" dirty="0" smtClean="0">
                          <a:solidFill>
                            <a:schemeClr val="accent6">
                              <a:lumMod val="50000"/>
                            </a:schemeClr>
                          </a:solidFill>
                          <a:latin typeface="Arial"/>
                          <a:cs typeface="Arial"/>
                        </a:rPr>
                        <a:t>♀</a:t>
                      </a:r>
                      <a:r>
                        <a:rPr lang="ru-RU" baseline="0" dirty="0" err="1" smtClean="0">
                          <a:solidFill>
                            <a:schemeClr val="accent6">
                              <a:lumMod val="50000"/>
                            </a:schemeClr>
                          </a:solidFill>
                          <a:latin typeface="Times New Roman" pitchFamily="18" charset="0"/>
                          <a:cs typeface="Times New Roman" pitchFamily="18" charset="0"/>
                        </a:rPr>
                        <a:t>Аа</a:t>
                      </a:r>
                      <a:r>
                        <a:rPr lang="ru-RU" baseline="0" dirty="0" smtClean="0">
                          <a:solidFill>
                            <a:schemeClr val="accent6">
                              <a:lumMod val="50000"/>
                            </a:schemeClr>
                          </a:solidFill>
                          <a:latin typeface="Times New Roman" pitchFamily="18" charset="0"/>
                          <a:cs typeface="Times New Roman" pitchFamily="18" charset="0"/>
                        </a:rPr>
                        <a:t>       </a:t>
                      </a:r>
                      <a:r>
                        <a:rPr lang="ru-RU" baseline="0" dirty="0" err="1" smtClean="0">
                          <a:solidFill>
                            <a:schemeClr val="accent6">
                              <a:lumMod val="50000"/>
                            </a:schemeClr>
                          </a:solidFill>
                          <a:latin typeface="Times New Roman" pitchFamily="18" charset="0"/>
                          <a:cs typeface="Times New Roman" pitchFamily="18" charset="0"/>
                        </a:rPr>
                        <a:t>х</a:t>
                      </a:r>
                      <a:r>
                        <a:rPr lang="ru-RU" baseline="0" dirty="0" smtClean="0">
                          <a:solidFill>
                            <a:schemeClr val="accent6">
                              <a:lumMod val="50000"/>
                            </a:schemeClr>
                          </a:solidFill>
                          <a:latin typeface="Times New Roman" pitchFamily="18" charset="0"/>
                          <a:cs typeface="Times New Roman" pitchFamily="18" charset="0"/>
                        </a:rPr>
                        <a:t>     </a:t>
                      </a:r>
                      <a:r>
                        <a:rPr lang="ru-RU" baseline="0" dirty="0" smtClean="0">
                          <a:solidFill>
                            <a:schemeClr val="accent6">
                              <a:lumMod val="50000"/>
                            </a:schemeClr>
                          </a:solidFill>
                          <a:latin typeface="Arial"/>
                          <a:cs typeface="Arial"/>
                        </a:rPr>
                        <a:t>♂</a:t>
                      </a:r>
                      <a:r>
                        <a:rPr lang="ru-RU" baseline="0" dirty="0" err="1" smtClean="0">
                          <a:solidFill>
                            <a:schemeClr val="accent6">
                              <a:lumMod val="50000"/>
                            </a:schemeClr>
                          </a:solidFill>
                          <a:latin typeface="Times New Roman" pitchFamily="18" charset="0"/>
                          <a:cs typeface="Times New Roman" pitchFamily="18" charset="0"/>
                        </a:rPr>
                        <a:t>Аа</a:t>
                      </a:r>
                      <a:endParaRPr lang="ru-RU" baseline="0" dirty="0" smtClean="0">
                        <a:solidFill>
                          <a:schemeClr val="accent6">
                            <a:lumMod val="50000"/>
                          </a:schemeClr>
                        </a:solidFill>
                        <a:latin typeface="Times New Roman" pitchFamily="18" charset="0"/>
                        <a:cs typeface="Times New Roman" pitchFamily="18" charset="0"/>
                      </a:endParaRPr>
                    </a:p>
                    <a:p>
                      <a:r>
                        <a:rPr lang="ru-RU" baseline="0" dirty="0" smtClean="0">
                          <a:solidFill>
                            <a:schemeClr val="accent6">
                              <a:lumMod val="50000"/>
                            </a:schemeClr>
                          </a:solidFill>
                          <a:latin typeface="Times New Roman" pitchFamily="18" charset="0"/>
                          <a:cs typeface="Times New Roman" pitchFamily="18" charset="0"/>
                        </a:rPr>
                        <a:t>         норм.         норм.</a:t>
                      </a:r>
                    </a:p>
                    <a:p>
                      <a:endParaRPr lang="ru-RU" baseline="0" dirty="0" smtClean="0">
                        <a:solidFill>
                          <a:schemeClr val="accent6">
                            <a:lumMod val="50000"/>
                          </a:schemeClr>
                        </a:solidFill>
                        <a:latin typeface="Times New Roman" pitchFamily="18" charset="0"/>
                        <a:cs typeface="Times New Roman" pitchFamily="18" charset="0"/>
                      </a:endParaRPr>
                    </a:p>
                    <a:p>
                      <a:r>
                        <a:rPr lang="en-US" baseline="0" dirty="0" smtClean="0">
                          <a:solidFill>
                            <a:schemeClr val="accent6">
                              <a:lumMod val="50000"/>
                            </a:schemeClr>
                          </a:solidFill>
                          <a:latin typeface="Times New Roman" pitchFamily="18" charset="0"/>
                          <a:cs typeface="Times New Roman" pitchFamily="18" charset="0"/>
                        </a:rPr>
                        <a:t>G</a:t>
                      </a:r>
                      <a:r>
                        <a:rPr lang="ru-RU" baseline="0" dirty="0" smtClean="0">
                          <a:solidFill>
                            <a:schemeClr val="accent6">
                              <a:lumMod val="50000"/>
                            </a:schemeClr>
                          </a:solidFill>
                          <a:latin typeface="Times New Roman" pitchFamily="18" charset="0"/>
                          <a:cs typeface="Times New Roman" pitchFamily="18" charset="0"/>
                        </a:rPr>
                        <a:t>: </a:t>
                      </a:r>
                      <a:endParaRPr lang="en-US" baseline="0" dirty="0" smtClean="0">
                        <a:solidFill>
                          <a:schemeClr val="accent6">
                            <a:lumMod val="50000"/>
                          </a:schemeClr>
                        </a:solidFill>
                        <a:latin typeface="Times New Roman" pitchFamily="18" charset="0"/>
                        <a:cs typeface="Times New Roman" pitchFamily="18" charset="0"/>
                      </a:endParaRPr>
                    </a:p>
                    <a:p>
                      <a:endParaRPr lang="ru-RU" baseline="0" dirty="0" smtClean="0">
                        <a:solidFill>
                          <a:schemeClr val="accent6">
                            <a:lumMod val="50000"/>
                          </a:schemeClr>
                        </a:solidFill>
                        <a:latin typeface="Times New Roman" pitchFamily="18" charset="0"/>
                        <a:cs typeface="Times New Roman" pitchFamily="18" charset="0"/>
                      </a:endParaRPr>
                    </a:p>
                    <a:p>
                      <a:endParaRPr lang="ru-RU" baseline="0" dirty="0" smtClean="0">
                        <a:solidFill>
                          <a:schemeClr val="accent6">
                            <a:lumMod val="50000"/>
                          </a:schemeClr>
                        </a:solidFill>
                        <a:latin typeface="Times New Roman" pitchFamily="18" charset="0"/>
                        <a:cs typeface="Times New Roman" pitchFamily="18" charset="0"/>
                      </a:endParaRPr>
                    </a:p>
                    <a:p>
                      <a:r>
                        <a:rPr lang="en-US" baseline="0" dirty="0" smtClean="0">
                          <a:solidFill>
                            <a:schemeClr val="accent6">
                              <a:lumMod val="50000"/>
                            </a:schemeClr>
                          </a:solidFill>
                          <a:latin typeface="Times New Roman" pitchFamily="18" charset="0"/>
                          <a:cs typeface="Times New Roman" pitchFamily="18" charset="0"/>
                        </a:rPr>
                        <a:t>F</a:t>
                      </a:r>
                      <a:r>
                        <a:rPr lang="ru-RU" baseline="0" dirty="0" smtClean="0">
                          <a:solidFill>
                            <a:schemeClr val="accent6">
                              <a:lumMod val="50000"/>
                            </a:schemeClr>
                          </a:solidFill>
                          <a:latin typeface="Times New Roman" pitchFamily="18" charset="0"/>
                          <a:cs typeface="Times New Roman" pitchFamily="18" charset="0"/>
                        </a:rPr>
                        <a:t>:   АА;      </a:t>
                      </a:r>
                      <a:r>
                        <a:rPr lang="ru-RU" baseline="0" dirty="0" err="1" smtClean="0">
                          <a:solidFill>
                            <a:schemeClr val="accent6">
                              <a:lumMod val="50000"/>
                            </a:schemeClr>
                          </a:solidFill>
                          <a:latin typeface="Times New Roman" pitchFamily="18" charset="0"/>
                          <a:cs typeface="Times New Roman" pitchFamily="18" charset="0"/>
                        </a:rPr>
                        <a:t>А</a:t>
                      </a:r>
                      <a:r>
                        <a:rPr lang="ru-RU" baseline="0" dirty="0" err="1" smtClean="0">
                          <a:solidFill>
                            <a:srgbClr val="FF0000"/>
                          </a:solidFill>
                          <a:latin typeface="Times New Roman" pitchFamily="18" charset="0"/>
                          <a:cs typeface="Times New Roman" pitchFamily="18" charset="0"/>
                        </a:rPr>
                        <a:t>а</a:t>
                      </a:r>
                      <a:r>
                        <a:rPr lang="ru-RU" baseline="0" dirty="0" smtClean="0">
                          <a:solidFill>
                            <a:schemeClr val="accent6">
                              <a:lumMod val="50000"/>
                            </a:schemeClr>
                          </a:solidFill>
                          <a:latin typeface="Times New Roman" pitchFamily="18" charset="0"/>
                          <a:cs typeface="Times New Roman" pitchFamily="18" charset="0"/>
                        </a:rPr>
                        <a:t>;      </a:t>
                      </a:r>
                      <a:r>
                        <a:rPr lang="ru-RU" baseline="0" dirty="0" err="1" smtClean="0">
                          <a:solidFill>
                            <a:schemeClr val="accent6">
                              <a:lumMod val="50000"/>
                            </a:schemeClr>
                          </a:solidFill>
                          <a:latin typeface="Times New Roman" pitchFamily="18" charset="0"/>
                          <a:cs typeface="Times New Roman" pitchFamily="18" charset="0"/>
                        </a:rPr>
                        <a:t>А</a:t>
                      </a:r>
                      <a:r>
                        <a:rPr lang="ru-RU" b="1" baseline="0" dirty="0" err="1" smtClean="0">
                          <a:solidFill>
                            <a:srgbClr val="FF0000"/>
                          </a:solidFill>
                          <a:latin typeface="Times New Roman" pitchFamily="18" charset="0"/>
                          <a:cs typeface="Times New Roman" pitchFamily="18" charset="0"/>
                        </a:rPr>
                        <a:t>а</a:t>
                      </a:r>
                      <a:r>
                        <a:rPr lang="ru-RU" baseline="0" dirty="0" smtClean="0">
                          <a:solidFill>
                            <a:schemeClr val="accent6">
                              <a:lumMod val="50000"/>
                            </a:schemeClr>
                          </a:solidFill>
                          <a:latin typeface="Times New Roman" pitchFamily="18" charset="0"/>
                          <a:cs typeface="Times New Roman" pitchFamily="18" charset="0"/>
                        </a:rPr>
                        <a:t>;            </a:t>
                      </a:r>
                      <a:r>
                        <a:rPr lang="ru-RU" baseline="0" dirty="0" err="1" smtClean="0">
                          <a:solidFill>
                            <a:srgbClr val="FF0000"/>
                          </a:solidFill>
                          <a:latin typeface="Times New Roman" pitchFamily="18" charset="0"/>
                          <a:cs typeface="Times New Roman" pitchFamily="18" charset="0"/>
                        </a:rPr>
                        <a:t>аа</a:t>
                      </a:r>
                      <a:endParaRPr lang="ru-RU" baseline="0" dirty="0" smtClean="0">
                        <a:solidFill>
                          <a:srgbClr val="FF0000"/>
                        </a:solidFill>
                        <a:latin typeface="Times New Roman" pitchFamily="18" charset="0"/>
                        <a:cs typeface="Times New Roman" pitchFamily="18" charset="0"/>
                      </a:endParaRPr>
                    </a:p>
                    <a:p>
                      <a:r>
                        <a:rPr lang="ru-RU" baseline="0" dirty="0" smtClean="0">
                          <a:solidFill>
                            <a:schemeClr val="accent6">
                              <a:lumMod val="50000"/>
                            </a:schemeClr>
                          </a:solidFill>
                          <a:latin typeface="Times New Roman" pitchFamily="18" charset="0"/>
                          <a:cs typeface="Times New Roman" pitchFamily="18" charset="0"/>
                        </a:rPr>
                        <a:t>     норм.  норм.    норм.   </a:t>
                      </a:r>
                      <a:r>
                        <a:rPr lang="ru-RU" baseline="0" dirty="0" err="1" smtClean="0">
                          <a:solidFill>
                            <a:schemeClr val="accent6">
                              <a:lumMod val="50000"/>
                            </a:schemeClr>
                          </a:solidFill>
                          <a:latin typeface="Times New Roman" pitchFamily="18" charset="0"/>
                          <a:cs typeface="Times New Roman" pitchFamily="18" charset="0"/>
                        </a:rPr>
                        <a:t>фенилкетонурия</a:t>
                      </a:r>
                      <a:endParaRPr lang="ru-RU" baseline="0" dirty="0" smtClean="0">
                        <a:solidFill>
                          <a:schemeClr val="accent6">
                            <a:lumMod val="50000"/>
                          </a:schemeClr>
                        </a:solidFill>
                        <a:latin typeface="Times New Roman" pitchFamily="18" charset="0"/>
                        <a:cs typeface="Times New Roman" pitchFamily="18" charset="0"/>
                      </a:endParaRPr>
                    </a:p>
                    <a:p>
                      <a:endParaRPr lang="ru-RU" baseline="0" dirty="0" smtClean="0">
                        <a:solidFill>
                          <a:schemeClr val="accent6">
                            <a:lumMod val="50000"/>
                          </a:schemeClr>
                        </a:solidFill>
                        <a:latin typeface="Times New Roman" pitchFamily="18" charset="0"/>
                        <a:cs typeface="Times New Roman" pitchFamily="18" charset="0"/>
                      </a:endParaRPr>
                    </a:p>
                    <a:p>
                      <a:r>
                        <a:rPr lang="ru-RU" dirty="0" smtClean="0">
                          <a:solidFill>
                            <a:schemeClr val="accent6">
                              <a:lumMod val="50000"/>
                            </a:schemeClr>
                          </a:solidFill>
                          <a:latin typeface="Times New Roman" pitchFamily="18" charset="0"/>
                          <a:cs typeface="Times New Roman" pitchFamily="18" charset="0"/>
                        </a:rPr>
                        <a:t>Ответ: риск рождения</a:t>
                      </a:r>
                      <a:r>
                        <a:rPr lang="ru-RU" baseline="0" dirty="0" smtClean="0">
                          <a:solidFill>
                            <a:schemeClr val="accent6">
                              <a:lumMod val="50000"/>
                            </a:schemeClr>
                          </a:solidFill>
                          <a:latin typeface="Times New Roman" pitchFamily="18" charset="0"/>
                          <a:cs typeface="Times New Roman" pitchFamily="18" charset="0"/>
                        </a:rPr>
                        <a:t> больного ребенка – 25% (1:3), что </a:t>
                      </a:r>
                      <a:r>
                        <a:rPr lang="ru-RU" baseline="0" dirty="0" err="1" smtClean="0">
                          <a:solidFill>
                            <a:schemeClr val="accent6">
                              <a:lumMod val="50000"/>
                            </a:schemeClr>
                          </a:solidFill>
                          <a:latin typeface="Times New Roman" pitchFamily="18" charset="0"/>
                          <a:cs typeface="Times New Roman" pitchFamily="18" charset="0"/>
                        </a:rPr>
                        <a:t>соответветствует</a:t>
                      </a:r>
                      <a:r>
                        <a:rPr lang="ru-RU" baseline="0" dirty="0" smtClean="0">
                          <a:solidFill>
                            <a:schemeClr val="accent6">
                              <a:lumMod val="50000"/>
                            </a:schemeClr>
                          </a:solidFill>
                          <a:latin typeface="Times New Roman" pitchFamily="18" charset="0"/>
                          <a:cs typeface="Times New Roman" pitchFamily="18" charset="0"/>
                        </a:rPr>
                        <a:t> высокому риску.</a:t>
                      </a:r>
                      <a:endParaRPr lang="ru-RU" dirty="0">
                        <a:solidFill>
                          <a:schemeClr val="accent6">
                            <a:lumMod val="50000"/>
                          </a:schemeClr>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solidFill>
                  </a:tcPr>
                </a:tc>
                <a:extLst>
                  <a:ext uri="{0D108BD9-81ED-4DB2-BD59-A6C34878D82A}">
                    <a16:rowId xmlns:a16="http://schemas.microsoft.com/office/drawing/2014/main" val="10000"/>
                  </a:ext>
                </a:extLst>
              </a:tr>
            </a:tbl>
          </a:graphicData>
        </a:graphic>
      </p:graphicFrame>
      <p:sp>
        <p:nvSpPr>
          <p:cNvPr id="5" name="Овал 4"/>
          <p:cNvSpPr/>
          <p:nvPr/>
        </p:nvSpPr>
        <p:spPr>
          <a:xfrm>
            <a:off x="3995936" y="4149080"/>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accent6">
                    <a:lumMod val="50000"/>
                  </a:schemeClr>
                </a:solidFill>
                <a:latin typeface="Times New Roman" pitchFamily="18" charset="0"/>
                <a:cs typeface="Times New Roman" pitchFamily="18" charset="0"/>
              </a:rPr>
              <a:t>А</a:t>
            </a:r>
            <a:endParaRPr lang="ru-RU" dirty="0">
              <a:solidFill>
                <a:schemeClr val="accent6">
                  <a:lumMod val="50000"/>
                </a:schemeClr>
              </a:solidFill>
              <a:latin typeface="Times New Roman" pitchFamily="18" charset="0"/>
              <a:cs typeface="Times New Roman" pitchFamily="18" charset="0"/>
            </a:endParaRPr>
          </a:p>
        </p:txBody>
      </p:sp>
      <p:sp>
        <p:nvSpPr>
          <p:cNvPr id="7" name="Овал 6"/>
          <p:cNvSpPr/>
          <p:nvPr/>
        </p:nvSpPr>
        <p:spPr>
          <a:xfrm>
            <a:off x="4427984" y="4149080"/>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rgbClr val="FF0000"/>
                </a:solidFill>
                <a:latin typeface="Times New Roman" pitchFamily="18" charset="0"/>
                <a:cs typeface="Times New Roman" pitchFamily="18" charset="0"/>
              </a:rPr>
              <a:t>а</a:t>
            </a:r>
            <a:endParaRPr lang="ru-RU" dirty="0">
              <a:solidFill>
                <a:srgbClr val="FF0000"/>
              </a:solidFill>
              <a:latin typeface="Times New Roman" pitchFamily="18" charset="0"/>
              <a:cs typeface="Times New Roman" pitchFamily="18" charset="0"/>
            </a:endParaRPr>
          </a:p>
        </p:txBody>
      </p:sp>
      <p:sp>
        <p:nvSpPr>
          <p:cNvPr id="8" name="Овал 7"/>
          <p:cNvSpPr/>
          <p:nvPr/>
        </p:nvSpPr>
        <p:spPr>
          <a:xfrm>
            <a:off x="5004048" y="4149080"/>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accent6">
                    <a:lumMod val="50000"/>
                  </a:schemeClr>
                </a:solidFill>
                <a:latin typeface="Times New Roman" pitchFamily="18" charset="0"/>
                <a:cs typeface="Times New Roman" pitchFamily="18" charset="0"/>
              </a:rPr>
              <a:t>А</a:t>
            </a:r>
            <a:endParaRPr lang="ru-RU" dirty="0">
              <a:solidFill>
                <a:schemeClr val="accent6">
                  <a:lumMod val="50000"/>
                </a:schemeClr>
              </a:solidFill>
              <a:latin typeface="Times New Roman" pitchFamily="18" charset="0"/>
              <a:cs typeface="Times New Roman" pitchFamily="18" charset="0"/>
            </a:endParaRPr>
          </a:p>
        </p:txBody>
      </p:sp>
      <p:sp>
        <p:nvSpPr>
          <p:cNvPr id="9" name="Овал 8"/>
          <p:cNvSpPr/>
          <p:nvPr/>
        </p:nvSpPr>
        <p:spPr>
          <a:xfrm>
            <a:off x="5436096" y="4149080"/>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rgbClr val="FF0000"/>
                </a:solidFill>
                <a:latin typeface="Times New Roman" pitchFamily="18" charset="0"/>
                <a:cs typeface="Times New Roman" pitchFamily="18" charset="0"/>
              </a:rPr>
              <a:t>а</a:t>
            </a:r>
            <a:endParaRPr lang="ru-RU" dirty="0">
              <a:solidFill>
                <a:srgbClr val="FF0000"/>
              </a:solidFill>
              <a:latin typeface="Times New Roman" pitchFamily="18" charset="0"/>
              <a:cs typeface="Times New Roman" pitchFamily="18" charset="0"/>
            </a:endParaRPr>
          </a:p>
        </p:txBody>
      </p:sp>
      <p:cxnSp>
        <p:nvCxnSpPr>
          <p:cNvPr id="12" name="Скругленная соединительная линия 11"/>
          <p:cNvCxnSpPr>
            <a:stCxn id="5" idx="4"/>
            <a:endCxn id="8" idx="4"/>
          </p:cNvCxnSpPr>
          <p:nvPr/>
        </p:nvCxnSpPr>
        <p:spPr>
          <a:xfrm rot="16200000" flipH="1">
            <a:off x="4644008" y="3933056"/>
            <a:ext cx="12700" cy="1008112"/>
          </a:xfrm>
          <a:prstGeom prst="curvedConnector3">
            <a:avLst>
              <a:gd name="adj1" fmla="val 1800000"/>
            </a:avLst>
          </a:prstGeom>
          <a:ln>
            <a:tailEnd type="arrow"/>
          </a:ln>
        </p:spPr>
        <p:style>
          <a:lnRef idx="1">
            <a:schemeClr val="accent2"/>
          </a:lnRef>
          <a:fillRef idx="0">
            <a:schemeClr val="accent2"/>
          </a:fillRef>
          <a:effectRef idx="0">
            <a:schemeClr val="accent2"/>
          </a:effectRef>
          <a:fontRef idx="minor">
            <a:schemeClr val="tx1"/>
          </a:fontRef>
        </p:style>
      </p:cxnSp>
      <p:cxnSp>
        <p:nvCxnSpPr>
          <p:cNvPr id="14" name="Shape 13"/>
          <p:cNvCxnSpPr>
            <a:stCxn id="5" idx="4"/>
            <a:endCxn id="9" idx="4"/>
          </p:cNvCxnSpPr>
          <p:nvPr/>
        </p:nvCxnSpPr>
        <p:spPr>
          <a:xfrm rot="16200000" flipH="1">
            <a:off x="4860032" y="3717032"/>
            <a:ext cx="12700" cy="1440160"/>
          </a:xfrm>
          <a:prstGeom prst="curvedConnector3">
            <a:avLst>
              <a:gd name="adj1" fmla="val 1800000"/>
            </a:avLst>
          </a:prstGeom>
          <a:ln>
            <a:tailEnd type="arrow"/>
          </a:ln>
        </p:spPr>
        <p:style>
          <a:lnRef idx="1">
            <a:schemeClr val="accent2"/>
          </a:lnRef>
          <a:fillRef idx="0">
            <a:schemeClr val="accent2"/>
          </a:fillRef>
          <a:effectRef idx="0">
            <a:schemeClr val="accent2"/>
          </a:effectRef>
          <a:fontRef idx="minor">
            <a:schemeClr val="tx1"/>
          </a:fontRef>
        </p:style>
      </p:cxnSp>
      <p:cxnSp>
        <p:nvCxnSpPr>
          <p:cNvPr id="24" name="Скругленная соединительная линия 23"/>
          <p:cNvCxnSpPr>
            <a:stCxn id="7" idx="0"/>
            <a:endCxn id="8" idx="0"/>
          </p:cNvCxnSpPr>
          <p:nvPr/>
        </p:nvCxnSpPr>
        <p:spPr>
          <a:xfrm rot="5400000" flipH="1" flipV="1">
            <a:off x="4860032" y="3861048"/>
            <a:ext cx="12700" cy="576064"/>
          </a:xfrm>
          <a:prstGeom prst="curvedConnector3">
            <a:avLst>
              <a:gd name="adj1" fmla="val 1800000"/>
            </a:avLst>
          </a:prstGeom>
          <a:ln>
            <a:tailEnd type="arrow"/>
          </a:ln>
        </p:spPr>
        <p:style>
          <a:lnRef idx="1">
            <a:schemeClr val="accent2"/>
          </a:lnRef>
          <a:fillRef idx="0">
            <a:schemeClr val="accent2"/>
          </a:fillRef>
          <a:effectRef idx="0">
            <a:schemeClr val="accent2"/>
          </a:effectRef>
          <a:fontRef idx="minor">
            <a:schemeClr val="tx1"/>
          </a:fontRef>
        </p:style>
      </p:cxnSp>
      <p:cxnSp>
        <p:nvCxnSpPr>
          <p:cNvPr id="31" name="Скругленная соединительная линия 30"/>
          <p:cNvCxnSpPr>
            <a:stCxn id="7" idx="0"/>
            <a:endCxn id="9" idx="0"/>
          </p:cNvCxnSpPr>
          <p:nvPr/>
        </p:nvCxnSpPr>
        <p:spPr>
          <a:xfrm rot="5400000" flipH="1" flipV="1">
            <a:off x="5076056" y="3645024"/>
            <a:ext cx="12700" cy="1008112"/>
          </a:xfrm>
          <a:prstGeom prst="curvedConnector3">
            <a:avLst>
              <a:gd name="adj1" fmla="val 1800000"/>
            </a:avLst>
          </a:prstGeom>
          <a:ln>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dirty="0" smtClean="0">
                <a:solidFill>
                  <a:schemeClr val="accent6">
                    <a:lumMod val="50000"/>
                  </a:schemeClr>
                </a:solidFill>
                <a:latin typeface="Times New Roman" pitchFamily="18" charset="0"/>
                <a:cs typeface="Times New Roman" pitchFamily="18" charset="0"/>
              </a:rPr>
              <a:t>Домашнее задание</a:t>
            </a:r>
            <a:endParaRPr lang="ru-RU" sz="3600" dirty="0">
              <a:solidFill>
                <a:schemeClr val="accent6">
                  <a:lumMod val="50000"/>
                </a:schemeClr>
              </a:solidFill>
              <a:latin typeface="Times New Roman" pitchFamily="18" charset="0"/>
              <a:cs typeface="Times New Roman" pitchFamily="18" charset="0"/>
            </a:endParaRPr>
          </a:p>
        </p:txBody>
      </p:sp>
      <p:sp>
        <p:nvSpPr>
          <p:cNvPr id="3" name="Содержимое 2"/>
          <p:cNvSpPr>
            <a:spLocks noGrp="1"/>
          </p:cNvSpPr>
          <p:nvPr>
            <p:ph idx="1"/>
          </p:nvPr>
        </p:nvSpPr>
        <p:spPr>
          <a:xfrm>
            <a:off x="755576" y="2036833"/>
            <a:ext cx="4906888" cy="2548879"/>
          </a:xfrm>
        </p:spPr>
        <p:txBody>
          <a:bodyPr/>
          <a:lstStyle/>
          <a:p>
            <a:pPr>
              <a:buNone/>
            </a:pPr>
            <a:r>
              <a:rPr lang="ru-RU" dirty="0" smtClean="0">
                <a:latin typeface="Times New Roman" pitchFamily="18" charset="0"/>
                <a:cs typeface="Times New Roman" pitchFamily="18" charset="0"/>
              </a:rPr>
              <a:t>Подготовить доклад по теме: «Развитие медико-генетической службы в г.Череповце».</a:t>
            </a:r>
          </a:p>
          <a:p>
            <a:pPr>
              <a:buNone/>
            </a:pPr>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84168" y="1986849"/>
            <a:ext cx="2457578" cy="3268579"/>
          </a:xfrm>
          <a:prstGeom prst="rect">
            <a:avLst/>
          </a:prstGeom>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dirty="0" smtClean="0">
                <a:solidFill>
                  <a:schemeClr val="accent6">
                    <a:lumMod val="50000"/>
                  </a:schemeClr>
                </a:solidFill>
                <a:latin typeface="Times New Roman" panose="02020603050405020304" pitchFamily="18" charset="0"/>
                <a:cs typeface="Times New Roman" panose="02020603050405020304" pitchFamily="18" charset="0"/>
              </a:rPr>
              <a:t>Литература</a:t>
            </a:r>
            <a:endParaRPr lang="ru-RU"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lstStyle/>
          <a:p>
            <a:pPr marL="0" indent="0">
              <a:buNone/>
            </a:pPr>
            <a:r>
              <a:rPr lang="ru-RU" sz="1600" b="1" dirty="0">
                <a:latin typeface="Times New Roman" panose="02020603050405020304" pitchFamily="18" charset="0"/>
                <a:cs typeface="Times New Roman" panose="02020603050405020304" pitchFamily="18" charset="0"/>
              </a:rPr>
              <a:t>Основные источники:</a:t>
            </a:r>
            <a:endParaRPr lang="ru-RU" sz="1600" dirty="0">
              <a:latin typeface="Times New Roman" panose="02020603050405020304" pitchFamily="18" charset="0"/>
              <a:cs typeface="Times New Roman" panose="02020603050405020304" pitchFamily="18" charset="0"/>
            </a:endParaRPr>
          </a:p>
          <a:p>
            <a:pPr lvl="0"/>
            <a:r>
              <a:rPr lang="ru-RU" sz="1600" dirty="0">
                <a:latin typeface="Times New Roman" panose="02020603050405020304" pitchFamily="18" charset="0"/>
                <a:cs typeface="Times New Roman" panose="02020603050405020304" pitchFamily="18" charset="0"/>
              </a:rPr>
              <a:t>Генетика человека с основами медицинской генетики [Электронный ресурс] : учебник / Е. К. </a:t>
            </a:r>
            <a:r>
              <a:rPr lang="ru-RU" sz="1600" dirty="0" err="1">
                <a:latin typeface="Times New Roman" panose="02020603050405020304" pitchFamily="18" charset="0"/>
                <a:cs typeface="Times New Roman" panose="02020603050405020304" pitchFamily="18" charset="0"/>
              </a:rPr>
              <a:t>Хандогина</a:t>
            </a:r>
            <a:r>
              <a:rPr lang="ru-RU" sz="1600" dirty="0">
                <a:latin typeface="Times New Roman" panose="02020603050405020304" pitchFamily="18" charset="0"/>
                <a:cs typeface="Times New Roman" panose="02020603050405020304" pitchFamily="18" charset="0"/>
              </a:rPr>
              <a:t>, И. Д. Терехова, С. С. Жилина и др.- 2-е изд., </a:t>
            </a:r>
            <a:r>
              <a:rPr lang="ru-RU" sz="1600" dirty="0" err="1">
                <a:latin typeface="Times New Roman" panose="02020603050405020304" pitchFamily="18" charset="0"/>
                <a:cs typeface="Times New Roman" panose="02020603050405020304" pitchFamily="18" charset="0"/>
              </a:rPr>
              <a:t>перераб</a:t>
            </a:r>
            <a:r>
              <a:rPr lang="ru-RU" sz="1600" dirty="0">
                <a:latin typeface="Times New Roman" panose="02020603050405020304" pitchFamily="18" charset="0"/>
                <a:cs typeface="Times New Roman" panose="02020603050405020304" pitchFamily="18" charset="0"/>
              </a:rPr>
              <a:t>. и доп. - М. : ГЭОТАР-Медиа, 2014.  </a:t>
            </a:r>
          </a:p>
          <a:p>
            <a:pPr marL="0" indent="0">
              <a:buNone/>
            </a:pPr>
            <a:endParaRPr lang="ru-RU" sz="1600" b="1" dirty="0" smtClean="0">
              <a:latin typeface="Times New Roman" panose="02020603050405020304" pitchFamily="18" charset="0"/>
              <a:cs typeface="Times New Roman" panose="02020603050405020304" pitchFamily="18" charset="0"/>
            </a:endParaRPr>
          </a:p>
          <a:p>
            <a:pPr marL="0" indent="0">
              <a:buNone/>
            </a:pPr>
            <a:r>
              <a:rPr lang="ru-RU" sz="1600" b="1" dirty="0" smtClean="0">
                <a:latin typeface="Times New Roman" panose="02020603050405020304" pitchFamily="18" charset="0"/>
                <a:cs typeface="Times New Roman" panose="02020603050405020304" pitchFamily="18" charset="0"/>
              </a:rPr>
              <a:t>Дополнительные </a:t>
            </a:r>
            <a:r>
              <a:rPr lang="ru-RU" sz="1600" b="1" dirty="0">
                <a:latin typeface="Times New Roman" panose="02020603050405020304" pitchFamily="18" charset="0"/>
                <a:cs typeface="Times New Roman" panose="02020603050405020304" pitchFamily="18" charset="0"/>
              </a:rPr>
              <a:t>источники:</a:t>
            </a:r>
            <a:endParaRPr lang="ru-RU" sz="1600" dirty="0">
              <a:latin typeface="Times New Roman" panose="02020603050405020304" pitchFamily="18" charset="0"/>
              <a:cs typeface="Times New Roman" panose="02020603050405020304" pitchFamily="18" charset="0"/>
            </a:endParaRPr>
          </a:p>
          <a:p>
            <a:pPr lvl="0"/>
            <a:r>
              <a:rPr lang="ru-RU" sz="1600" dirty="0">
                <a:latin typeface="Times New Roman" panose="02020603050405020304" pitchFamily="18" charset="0"/>
                <a:cs typeface="Times New Roman" panose="02020603050405020304" pitchFamily="18" charset="0"/>
              </a:rPr>
              <a:t>Медицинская генетика [Электронный ресурс] : учебник / под ред. Н. П. Бочкова. - М. : ГЭОТАР-Медиа, 2014</a:t>
            </a:r>
            <a:r>
              <a:rPr lang="ru-RU" sz="1600" dirty="0" smtClean="0">
                <a:latin typeface="Times New Roman" panose="02020603050405020304" pitchFamily="18" charset="0"/>
                <a:cs typeface="Times New Roman" panose="02020603050405020304" pitchFamily="18" charset="0"/>
              </a:rPr>
              <a:t>.</a:t>
            </a:r>
          </a:p>
          <a:p>
            <a:pPr lvl="0"/>
            <a:r>
              <a:rPr lang="ru-RU" sz="1600" dirty="0" smtClean="0">
                <a:latin typeface="Times New Roman" panose="02020603050405020304" pitchFamily="18" charset="0"/>
                <a:cs typeface="Times New Roman" panose="02020603050405020304" pitchFamily="18" charset="0"/>
              </a:rPr>
              <a:t>Медицинская </a:t>
            </a:r>
            <a:r>
              <a:rPr lang="ru-RU" sz="1600" dirty="0">
                <a:latin typeface="Times New Roman" panose="02020603050405020304" pitchFamily="18" charset="0"/>
                <a:cs typeface="Times New Roman" panose="02020603050405020304" pitchFamily="18" charset="0"/>
              </a:rPr>
              <a:t>генетика : учебник для студентов </a:t>
            </a:r>
            <a:r>
              <a:rPr lang="ru-RU" sz="1600" dirty="0" err="1">
                <a:latin typeface="Times New Roman" panose="02020603050405020304" pitchFamily="18" charset="0"/>
                <a:cs typeface="Times New Roman" panose="02020603050405020304" pitchFamily="18" charset="0"/>
              </a:rPr>
              <a:t>мед.училищ</a:t>
            </a:r>
            <a:r>
              <a:rPr lang="ru-RU" sz="1600" dirty="0">
                <a:latin typeface="Times New Roman" panose="02020603050405020304" pitchFamily="18" charset="0"/>
                <a:cs typeface="Times New Roman" panose="02020603050405020304" pitchFamily="18" charset="0"/>
              </a:rPr>
              <a:t> и колледжей / под ред. Н.П. Бочкова. - М. : Мастерство, 2002. - 192 с. </a:t>
            </a:r>
            <a:endParaRPr lang="ru-RU" sz="1600" dirty="0" smtClean="0">
              <a:latin typeface="Times New Roman" panose="02020603050405020304" pitchFamily="18" charset="0"/>
              <a:cs typeface="Times New Roman" panose="02020603050405020304" pitchFamily="18" charset="0"/>
            </a:endParaRPr>
          </a:p>
          <a:p>
            <a:pPr lvl="0"/>
            <a:r>
              <a:rPr lang="ru-RU" sz="1600" dirty="0" err="1" smtClean="0">
                <a:latin typeface="Times New Roman" panose="02020603050405020304" pitchFamily="18" charset="0"/>
                <a:cs typeface="Times New Roman" panose="02020603050405020304" pitchFamily="18" charset="0"/>
              </a:rPr>
              <a:t>Тимолянова</a:t>
            </a:r>
            <a:r>
              <a:rPr lang="ru-RU" sz="1600" dirty="0" smtClean="0">
                <a:latin typeface="Times New Roman" panose="02020603050405020304" pitchFamily="18" charset="0"/>
                <a:cs typeface="Times New Roman" panose="02020603050405020304" pitchFamily="18" charset="0"/>
              </a:rPr>
              <a:t> </a:t>
            </a:r>
            <a:r>
              <a:rPr lang="ru-RU" sz="1600" dirty="0">
                <a:latin typeface="Times New Roman" panose="02020603050405020304" pitchFamily="18" charset="0"/>
                <a:cs typeface="Times New Roman" panose="02020603050405020304" pitchFamily="18" charset="0"/>
              </a:rPr>
              <a:t>Е.К.  Медицинская генетика для медсестер и фельдшеров : учеб. пособие / Е.К. </a:t>
            </a:r>
            <a:r>
              <a:rPr lang="ru-RU" sz="1600" dirty="0" err="1">
                <a:latin typeface="Times New Roman" panose="02020603050405020304" pitchFamily="18" charset="0"/>
                <a:cs typeface="Times New Roman" panose="02020603050405020304" pitchFamily="18" charset="0"/>
              </a:rPr>
              <a:t>Тимолянова</a:t>
            </a:r>
            <a:r>
              <a:rPr lang="ru-RU" sz="1600" dirty="0">
                <a:latin typeface="Times New Roman" panose="02020603050405020304" pitchFamily="18" charset="0"/>
                <a:cs typeface="Times New Roman" panose="02020603050405020304" pitchFamily="18" charset="0"/>
              </a:rPr>
              <a:t>. - Ростов н/Д : Феникс, 2003. - 304 с. : ил. </a:t>
            </a:r>
            <a:endParaRPr lang="ru-RU" sz="1600" dirty="0" smtClean="0">
              <a:latin typeface="Times New Roman" panose="02020603050405020304" pitchFamily="18" charset="0"/>
              <a:cs typeface="Times New Roman" panose="02020603050405020304" pitchFamily="18" charset="0"/>
            </a:endParaRPr>
          </a:p>
          <a:p>
            <a:pPr lvl="0"/>
            <a:r>
              <a:rPr lang="ru-RU" sz="1600" dirty="0" smtClean="0">
                <a:latin typeface="Times New Roman" panose="02020603050405020304" pitchFamily="18" charset="0"/>
                <a:cs typeface="Times New Roman" panose="02020603050405020304" pitchFamily="18" charset="0"/>
              </a:rPr>
              <a:t>Основы </a:t>
            </a:r>
            <a:r>
              <a:rPr lang="ru-RU" sz="1600" dirty="0">
                <a:latin typeface="Times New Roman" panose="02020603050405020304" pitchFamily="18" charset="0"/>
                <a:cs typeface="Times New Roman" panose="02020603050405020304" pitchFamily="18" charset="0"/>
              </a:rPr>
              <a:t>медицинской генетики : учеб. пособие / под ред. Е.К. </a:t>
            </a:r>
            <a:r>
              <a:rPr lang="ru-RU" sz="1600" dirty="0" err="1">
                <a:latin typeface="Times New Roman" panose="02020603050405020304" pitchFamily="18" charset="0"/>
                <a:cs typeface="Times New Roman" panose="02020603050405020304" pitchFamily="18" charset="0"/>
              </a:rPr>
              <a:t>Хандогиной</a:t>
            </a:r>
            <a:r>
              <a:rPr lang="ru-RU" sz="1600" dirty="0">
                <a:latin typeface="Times New Roman" panose="02020603050405020304" pitchFamily="18" charset="0"/>
                <a:cs typeface="Times New Roman" panose="02020603050405020304" pitchFamily="18" charset="0"/>
              </a:rPr>
              <a:t>. - М. : ФОРУМ: ИНФРА-М, 2004. - 176 с. : ил. -  (Профессиональное образование).   </a:t>
            </a:r>
            <a:endParaRPr lang="ru-RU" sz="3600" dirty="0"/>
          </a:p>
        </p:txBody>
      </p:sp>
    </p:spTree>
    <p:extLst>
      <p:ext uri="{BB962C8B-B14F-4D97-AF65-F5344CB8AC3E}">
        <p14:creationId xmlns:p14="http://schemas.microsoft.com/office/powerpoint/2010/main" val="58068594"/>
      </p:ext>
    </p:extLst>
  </p:cSld>
  <p:clrMapOvr>
    <a:masterClrMapping/>
  </p:clrMapOvr>
  <p:timing>
    <p:tnLst>
      <p:par>
        <p:cTn id="1" dur="indefinite" restart="never" nodeType="tmRoot"/>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2705</TotalTime>
  <Words>2985</Words>
  <Application>Microsoft Office PowerPoint</Application>
  <PresentationFormat>Экран (4:3)</PresentationFormat>
  <Paragraphs>296</Paragraphs>
  <Slides>40</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40</vt:i4>
      </vt:variant>
    </vt:vector>
  </HeadingPairs>
  <TitlesOfParts>
    <vt:vector size="44" baseType="lpstr">
      <vt:lpstr>Arial</vt:lpstr>
      <vt:lpstr>Calibri</vt:lpstr>
      <vt:lpstr>Times New Roman</vt:lpstr>
      <vt:lpstr>Diseño predeterminado</vt:lpstr>
      <vt:lpstr>Дисциплина: «Генетика человека с основами медицинской генетики»  Тема занятия: Генетические основы профилактики наследственной патологии. методы выявления наследственной патологии»</vt:lpstr>
      <vt:lpstr>Формируемые компетенции</vt:lpstr>
      <vt:lpstr>Презентация PowerPoint</vt:lpstr>
      <vt:lpstr>План изучения темы</vt:lpstr>
      <vt:lpstr>Презентация PowerPoint</vt:lpstr>
      <vt:lpstr>Медико-генетическое консультирование</vt:lpstr>
      <vt:lpstr>Презентация PowerPoint</vt:lpstr>
      <vt:lpstr>Причины для обращения в МГК</vt:lpstr>
      <vt:lpstr>Этапы консультирования</vt:lpstr>
      <vt:lpstr>Этапы консультирования</vt:lpstr>
      <vt:lpstr>Направления профилактики наследственной патологии</vt:lpstr>
      <vt:lpstr>Показания к медико-генетическому консультированию</vt:lpstr>
      <vt:lpstr>Организация медико-генетического консультирования</vt:lpstr>
      <vt:lpstr>Организационная система МГК в РФ</vt:lpstr>
      <vt:lpstr>Пренатальная диагностика наследственной патологии</vt:lpstr>
      <vt:lpstr>Показания к применению пренатальной диагностики</vt:lpstr>
      <vt:lpstr>Методы пренатальной диагностики</vt:lpstr>
      <vt:lpstr>Просеивающие методы диагностики</vt:lpstr>
      <vt:lpstr>Просеивающие методы диагностики</vt:lpstr>
      <vt:lpstr>Просеивающие методы диагностики</vt:lpstr>
      <vt:lpstr>Неинвазивные методы диагностики</vt:lpstr>
      <vt:lpstr>Неинвазивные методы диагностики</vt:lpstr>
      <vt:lpstr>Инвазивные методы диагностики</vt:lpstr>
      <vt:lpstr>Инвазивные методы диагностики</vt:lpstr>
      <vt:lpstr>Инвазивные методы диагностики</vt:lpstr>
      <vt:lpstr>Инвазивные методы диагностики</vt:lpstr>
      <vt:lpstr>Неонатальный скрининг новорожденных</vt:lpstr>
      <vt:lpstr>Неонатальный скрининг новорожденных</vt:lpstr>
      <vt:lpstr>Неонатальный скрининг новорожденных</vt:lpstr>
      <vt:lpstr>Закрепление темы</vt:lpstr>
      <vt:lpstr>Закрепление темы</vt:lpstr>
      <vt:lpstr>Закрепление темы</vt:lpstr>
      <vt:lpstr>Закрепление темы</vt:lpstr>
      <vt:lpstr>Закрепление темы</vt:lpstr>
      <vt:lpstr>Закрепление темы</vt:lpstr>
      <vt:lpstr>Закрепление темы</vt:lpstr>
      <vt:lpstr>Закрепление темы</vt:lpstr>
      <vt:lpstr>Презентация PowerPoint</vt:lpstr>
      <vt:lpstr>Домашнее задание</vt:lpstr>
      <vt:lpstr>Литература</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dc:title>
  <dc:creator>Ирина</dc:creator>
  <cp:lastModifiedBy>ПК-1</cp:lastModifiedBy>
  <cp:revision>243</cp:revision>
  <dcterms:created xsi:type="dcterms:W3CDTF">2010-05-23T14:28:12Z</dcterms:created>
  <dcterms:modified xsi:type="dcterms:W3CDTF">2021-02-23T11:47:51Z</dcterms:modified>
</cp:coreProperties>
</file>