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66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Alexandria" panose="020B0604020202020204" charset="-78"/>
      <p:regular r:id="rId17"/>
    </p:embeddedFont>
    <p:embeddedFont>
      <p:font typeface="Nobile" panose="020B0604020202020204" charset="0"/>
      <p:regular r:id="rId18"/>
    </p:embeddedFont>
  </p:embeddedFontLst>
  <p:custDataLst>
    <p:tags r:id="rId1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0AC6"/>
    <a:srgbClr val="FDB9F5"/>
    <a:srgbClr val="800000"/>
    <a:srgbClr val="0033CC"/>
    <a:srgbClr val="F3F8FF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404" autoAdjust="0"/>
  </p:normalViewPr>
  <p:slideViewPr>
    <p:cSldViewPr snapToGrid="0" snapToObjects="1">
      <p:cViewPr>
        <p:scale>
          <a:sx n="101" d="100"/>
          <a:sy n="101" d="100"/>
        </p:scale>
        <p:origin x="72" y="-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865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</p:spPr>
        <p:txBody>
          <a:bodyPr/>
          <a:lstStyle/>
          <a:p>
            <a:endParaRPr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</p:spPr>
        <p:txBody>
          <a:bodyPr/>
          <a:lstStyle/>
          <a:p>
            <a:endParaRPr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</p:spPr>
        <p:txBody>
          <a:bodyPr/>
          <a:lstStyle/>
          <a:p>
            <a:endParaRPr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</p:spPr>
        <p:txBody>
          <a:bodyPr/>
          <a:lstStyle/>
          <a:p>
            <a:endParaRPr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</p:spPr>
        <p:txBody>
          <a:bodyPr/>
          <a:lstStyle/>
          <a:p>
            <a:endParaRPr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</p:spPr>
        <p:txBody>
          <a:bodyPr/>
          <a:lstStyle/>
          <a:p>
            <a:endParaRPr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</p:spPr>
        <p:txBody>
          <a:bodyPr/>
          <a:lstStyle/>
          <a:p>
            <a:endParaRPr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</p:spPr>
        <p:txBody>
          <a:bodyPr/>
          <a:lstStyle/>
          <a:p>
            <a:endParaRPr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</p:spPr>
        <p:txBody>
          <a:bodyPr/>
          <a:lstStyle/>
          <a:p>
            <a:endParaRPr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microsoft.com/office/2007/relationships/hdphoto" Target="../media/hdphoto6.wdp"/><Relationship Id="rId18" Type="http://schemas.openxmlformats.org/officeDocument/2006/relationships/image" Target="../media/image13.png"/><Relationship Id="rId26" Type="http://schemas.openxmlformats.org/officeDocument/2006/relationships/image" Target="../media/image17.png"/><Relationship Id="rId3" Type="http://schemas.microsoft.com/office/2007/relationships/hdphoto" Target="../media/hdphoto1.wdp"/><Relationship Id="rId21" Type="http://schemas.microsoft.com/office/2007/relationships/hdphoto" Target="../media/hdphoto10.wdp"/><Relationship Id="rId7" Type="http://schemas.microsoft.com/office/2007/relationships/hdphoto" Target="../media/hdphoto3.wdp"/><Relationship Id="rId12" Type="http://schemas.openxmlformats.org/officeDocument/2006/relationships/image" Target="../media/image10.png"/><Relationship Id="rId17" Type="http://schemas.microsoft.com/office/2007/relationships/hdphoto" Target="../media/hdphoto8.wdp"/><Relationship Id="rId25" Type="http://schemas.microsoft.com/office/2007/relationships/hdphoto" Target="../media/hdphoto12.wdp"/><Relationship Id="rId33" Type="http://schemas.microsoft.com/office/2007/relationships/hdphoto" Target="../media/hdphoto16.wdp"/><Relationship Id="rId2" Type="http://schemas.openxmlformats.org/officeDocument/2006/relationships/image" Target="../media/image5.png"/><Relationship Id="rId16" Type="http://schemas.openxmlformats.org/officeDocument/2006/relationships/image" Target="../media/image12.png"/><Relationship Id="rId20" Type="http://schemas.openxmlformats.org/officeDocument/2006/relationships/image" Target="../media/image14.png"/><Relationship Id="rId29" Type="http://schemas.microsoft.com/office/2007/relationships/hdphoto" Target="../media/hdphoto14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microsoft.com/office/2007/relationships/hdphoto" Target="../media/hdphoto5.wdp"/><Relationship Id="rId24" Type="http://schemas.openxmlformats.org/officeDocument/2006/relationships/image" Target="../media/image16.png"/><Relationship Id="rId32" Type="http://schemas.openxmlformats.org/officeDocument/2006/relationships/image" Target="../media/image20.png"/><Relationship Id="rId5" Type="http://schemas.microsoft.com/office/2007/relationships/hdphoto" Target="../media/hdphoto2.wdp"/><Relationship Id="rId15" Type="http://schemas.microsoft.com/office/2007/relationships/hdphoto" Target="../media/hdphoto7.wdp"/><Relationship Id="rId23" Type="http://schemas.microsoft.com/office/2007/relationships/hdphoto" Target="../media/hdphoto11.wdp"/><Relationship Id="rId28" Type="http://schemas.openxmlformats.org/officeDocument/2006/relationships/image" Target="../media/image18.png"/><Relationship Id="rId10" Type="http://schemas.openxmlformats.org/officeDocument/2006/relationships/image" Target="../media/image9.png"/><Relationship Id="rId19" Type="http://schemas.microsoft.com/office/2007/relationships/hdphoto" Target="../media/hdphoto9.wdp"/><Relationship Id="rId31" Type="http://schemas.microsoft.com/office/2007/relationships/hdphoto" Target="../media/hdphoto15.wdp"/><Relationship Id="rId4" Type="http://schemas.openxmlformats.org/officeDocument/2006/relationships/image" Target="../media/image6.png"/><Relationship Id="rId9" Type="http://schemas.microsoft.com/office/2007/relationships/hdphoto" Target="../media/hdphoto4.wdp"/><Relationship Id="rId14" Type="http://schemas.openxmlformats.org/officeDocument/2006/relationships/image" Target="../media/image11.png"/><Relationship Id="rId22" Type="http://schemas.openxmlformats.org/officeDocument/2006/relationships/image" Target="../media/image15.png"/><Relationship Id="rId27" Type="http://schemas.microsoft.com/office/2007/relationships/hdphoto" Target="../media/hdphoto13.wdp"/><Relationship Id="rId30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microsoft.com/office/2007/relationships/hdphoto" Target="../media/hdphoto18.wdp"/><Relationship Id="rId11" Type="http://schemas.openxmlformats.org/officeDocument/2006/relationships/image" Target="../media/image40.png"/><Relationship Id="rId5" Type="http://schemas.openxmlformats.org/officeDocument/2006/relationships/image" Target="../media/image35.png"/><Relationship Id="rId15" Type="http://schemas.openxmlformats.org/officeDocument/2006/relationships/image" Target="../media/image44.png"/><Relationship Id="rId10" Type="http://schemas.openxmlformats.org/officeDocument/2006/relationships/image" Target="../media/image39.png"/><Relationship Id="rId4" Type="http://schemas.microsoft.com/office/2007/relationships/hdphoto" Target="../media/hdphoto17.wdp"/><Relationship Id="rId9" Type="http://schemas.openxmlformats.org/officeDocument/2006/relationships/image" Target="../media/image38.png"/><Relationship Id="rId14" Type="http://schemas.openxmlformats.org/officeDocument/2006/relationships/image" Target="../media/image4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90435" y="2489520"/>
            <a:ext cx="7556421" cy="141755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>
                <a:solidFill>
                  <a:srgbClr val="000099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Разноцветное путешествие</a:t>
            </a:r>
            <a:endParaRPr lang="en-US" sz="4450" b="1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85636" y="4104672"/>
            <a:ext cx="7556421" cy="7258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400">
                <a:solidFill>
                  <a:srgbClr val="C00000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Конспект коррекционно-развивающего занятия для детей с нарушением интеллекта в 4 классе.</a:t>
            </a:r>
            <a:endParaRPr lang="en-US" sz="240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07741" y="6740633"/>
            <a:ext cx="37735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Подготовил: учитель-дефектолог</a:t>
            </a:r>
          </a:p>
          <a:p>
            <a:r>
              <a:rPr lang="ru-RU" b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Серышева Светлана Васильевна</a:t>
            </a:r>
            <a:endParaRPr lang="ru-RU" b="1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9314" y="0"/>
            <a:ext cx="10059272" cy="488331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455539"/>
            <a:ext cx="2835235" cy="35433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Цель занятия</a:t>
            </a:r>
            <a:endParaRPr lang="en-US" sz="2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793790" y="2036683"/>
            <a:ext cx="11762303" cy="70877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Распознавание цвета и развитие навыков</a:t>
            </a:r>
            <a:endParaRPr lang="en-US" sz="445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793790" y="3085624"/>
            <a:ext cx="6407944" cy="1730812"/>
          </a:xfrm>
          <a:prstGeom prst="roundRect">
            <a:avLst>
              <a:gd name="adj" fmla="val 8453"/>
            </a:avLst>
          </a:prstGeom>
          <a:solidFill>
            <a:srgbClr val="F9F9FF"/>
          </a:solidFill>
          <a:ln w="30480">
            <a:solidFill>
              <a:srgbClr val="B8C3DF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Shape 3"/>
          <p:cNvSpPr/>
          <p:nvPr/>
        </p:nvSpPr>
        <p:spPr>
          <a:xfrm>
            <a:off x="763310" y="3085624"/>
            <a:ext cx="121920" cy="1730812"/>
          </a:xfrm>
          <a:prstGeom prst="roundRect">
            <a:avLst>
              <a:gd name="adj" fmla="val 78139"/>
            </a:avLst>
          </a:prstGeom>
          <a:solidFill>
            <a:srgbClr val="1B54DA"/>
          </a:solidFill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1142524" y="3342918"/>
            <a:ext cx="2988945" cy="35433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200" b="1" i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Распознавание цвета</a:t>
            </a:r>
            <a:endParaRPr lang="en-US" sz="32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1142524" y="3833336"/>
            <a:ext cx="5801916" cy="7258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8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Учимся различать и дифференцировать цвета предметов.</a:t>
            </a:r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7428548" y="3085624"/>
            <a:ext cx="6408063" cy="1730812"/>
          </a:xfrm>
          <a:prstGeom prst="roundRect">
            <a:avLst>
              <a:gd name="adj" fmla="val 8453"/>
            </a:avLst>
          </a:prstGeom>
          <a:solidFill>
            <a:srgbClr val="F9F9FF"/>
          </a:solidFill>
          <a:ln w="30480">
            <a:solidFill>
              <a:srgbClr val="B8C3DF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" name="Shape 7"/>
          <p:cNvSpPr/>
          <p:nvPr/>
        </p:nvSpPr>
        <p:spPr>
          <a:xfrm>
            <a:off x="7398067" y="3085624"/>
            <a:ext cx="121920" cy="1730812"/>
          </a:xfrm>
          <a:prstGeom prst="roundRect">
            <a:avLst>
              <a:gd name="adj" fmla="val 78139"/>
            </a:avLst>
          </a:prstGeom>
          <a:solidFill>
            <a:srgbClr val="1B54DA"/>
          </a:solidFill>
        </p:spPr>
        <p:txBody>
          <a:bodyPr/>
          <a:lstStyle/>
          <a:p>
            <a:endParaRPr/>
          </a:p>
        </p:txBody>
      </p:sp>
      <p:sp>
        <p:nvSpPr>
          <p:cNvPr id="10" name="Text 8"/>
          <p:cNvSpPr/>
          <p:nvPr/>
        </p:nvSpPr>
        <p:spPr>
          <a:xfrm>
            <a:off x="7826477" y="3342918"/>
            <a:ext cx="2786040" cy="35433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200" b="1" i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Развитие внимани</a:t>
            </a:r>
            <a:r>
              <a:rPr lang="en-US" sz="220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я</a:t>
            </a:r>
            <a:endParaRPr lang="en-US" sz="2200"/>
          </a:p>
        </p:txBody>
      </p:sp>
      <p:sp>
        <p:nvSpPr>
          <p:cNvPr id="11" name="Text 9"/>
          <p:cNvSpPr/>
          <p:nvPr/>
        </p:nvSpPr>
        <p:spPr>
          <a:xfrm>
            <a:off x="7777282" y="3833336"/>
            <a:ext cx="5802035" cy="7258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8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Концентрация внимания и логическое мышление.</a:t>
            </a:r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793790" y="5043249"/>
            <a:ext cx="6407944" cy="1730812"/>
          </a:xfrm>
          <a:prstGeom prst="roundRect">
            <a:avLst>
              <a:gd name="adj" fmla="val 8453"/>
            </a:avLst>
          </a:prstGeom>
          <a:solidFill>
            <a:srgbClr val="F9F9FF"/>
          </a:solidFill>
          <a:ln w="30480">
            <a:solidFill>
              <a:srgbClr val="B8C3DF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3" name="Shape 11"/>
          <p:cNvSpPr/>
          <p:nvPr/>
        </p:nvSpPr>
        <p:spPr>
          <a:xfrm>
            <a:off x="763310" y="5043249"/>
            <a:ext cx="121920" cy="1730812"/>
          </a:xfrm>
          <a:prstGeom prst="roundRect">
            <a:avLst>
              <a:gd name="adj" fmla="val 78139"/>
            </a:avLst>
          </a:prstGeom>
          <a:solidFill>
            <a:srgbClr val="1B54DA"/>
          </a:solidFill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1142524" y="5300543"/>
            <a:ext cx="3923228" cy="35433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200" b="1" i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Ориентация в пространстве</a:t>
            </a:r>
            <a:endParaRPr lang="en-US" sz="32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1142524" y="5790962"/>
            <a:ext cx="5801916" cy="7258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8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Развитие навыков ориентировки через игровые упражнения.</a:t>
            </a:r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7428548" y="5043249"/>
            <a:ext cx="6408063" cy="1730812"/>
          </a:xfrm>
          <a:prstGeom prst="roundRect">
            <a:avLst>
              <a:gd name="adj" fmla="val 8453"/>
            </a:avLst>
          </a:prstGeom>
          <a:solidFill>
            <a:srgbClr val="F9F9FF"/>
          </a:solidFill>
          <a:ln w="30480">
            <a:solidFill>
              <a:srgbClr val="B8C3DF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" name="Shape 15"/>
          <p:cNvSpPr/>
          <p:nvPr/>
        </p:nvSpPr>
        <p:spPr>
          <a:xfrm>
            <a:off x="7398067" y="5043249"/>
            <a:ext cx="121920" cy="1730812"/>
          </a:xfrm>
          <a:prstGeom prst="roundRect">
            <a:avLst>
              <a:gd name="adj" fmla="val 78139"/>
            </a:avLst>
          </a:prstGeom>
          <a:solidFill>
            <a:srgbClr val="1B54DA"/>
          </a:solidFill>
        </p:spPr>
        <p:txBody>
          <a:bodyPr/>
          <a:lstStyle/>
          <a:p>
            <a:endParaRPr/>
          </a:p>
        </p:txBody>
      </p:sp>
      <p:sp>
        <p:nvSpPr>
          <p:cNvPr id="18" name="Text 16"/>
          <p:cNvSpPr/>
          <p:nvPr/>
        </p:nvSpPr>
        <p:spPr>
          <a:xfrm>
            <a:off x="7777282" y="5300543"/>
            <a:ext cx="2835235" cy="35433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200" b="1" i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Развитие речи</a:t>
            </a:r>
            <a:endParaRPr lang="en-US" sz="32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7777282" y="5790962"/>
            <a:ext cx="5802035" cy="7258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Расширение словарного запаса и выразительности.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2752439" y="7698658"/>
            <a:ext cx="1779638" cy="452284"/>
          </a:xfrm>
          <a:prstGeom prst="rect">
            <a:avLst/>
          </a:prstGeom>
          <a:solidFill>
            <a:srgbClr val="F3F8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827906" y="236946"/>
            <a:ext cx="2835235" cy="35433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Задачи занятия</a:t>
            </a:r>
            <a:endParaRPr lang="en-US" sz="2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5895881" y="944327"/>
            <a:ext cx="3402330" cy="425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800" b="1" i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Образовательные</a:t>
            </a:r>
            <a:endParaRPr lang="en-US" sz="2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5895881" y="1482016"/>
            <a:ext cx="3631577" cy="7258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Tx/>
              <a:buChar char="•"/>
            </a:pPr>
            <a:r>
              <a:rPr lang="en-US" sz="24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Распознавание и дифференциация цветов.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5895880" y="2269913"/>
            <a:ext cx="3631578" cy="7258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Tx/>
              <a:buChar char="•"/>
            </a:pPr>
            <a:r>
              <a:rPr lang="en-US" sz="24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Концентрация внимания и логическое мышление.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5895881" y="3057810"/>
            <a:ext cx="3631577" cy="7258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Tx/>
              <a:buChar char="•"/>
            </a:pPr>
            <a:r>
              <a:rPr lang="en-US" sz="24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Ориентировка в пространстве.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5895881" y="3826215"/>
            <a:ext cx="3501509" cy="7258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Tx/>
              <a:buChar char="•"/>
            </a:pPr>
            <a:r>
              <a:rPr lang="en-US" sz="24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Расширение словарного запаса, развитие речи.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10441900" y="944326"/>
            <a:ext cx="3402330" cy="425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800" b="1" i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Коррекционные</a:t>
            </a:r>
            <a:endParaRPr lang="en-US" sz="2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10170246" y="1482016"/>
            <a:ext cx="3880051" cy="7258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Tx/>
              <a:buChar char="•"/>
            </a:pPr>
            <a:r>
              <a:rPr lang="en-US" sz="24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Коррекция трудностей в распознавании цветов.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10170246" y="2220295"/>
            <a:ext cx="3880051" cy="108870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Tx/>
              <a:buChar char="•"/>
            </a:pPr>
            <a:r>
              <a:rPr lang="en-US" sz="24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Коррекция затруднений с ориентированностью в пространстве.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10170246" y="3430971"/>
            <a:ext cx="4101861" cy="108870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Tx/>
              <a:buChar char="•"/>
            </a:pPr>
            <a:r>
              <a:rPr lang="en-US" sz="24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Коррекция особенностей речи, развитие коммуникации.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2831097" y="7737987"/>
            <a:ext cx="1681316" cy="422787"/>
          </a:xfrm>
          <a:prstGeom prst="rect">
            <a:avLst/>
          </a:prstGeom>
          <a:solidFill>
            <a:srgbClr val="F3F8FF"/>
          </a:solidFill>
          <a:ln>
            <a:solidFill>
              <a:srgbClr val="F3F8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6022476" y="5585664"/>
            <a:ext cx="813235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Позитивное отношение к обучению и самостоятельному </a:t>
            </a:r>
          </a:p>
          <a:p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выполнению задания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Чувство юмора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Аккуратность и ответственность при выполнении задания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719029" y="4830436"/>
            <a:ext cx="30322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</a:t>
            </a:r>
            <a:endParaRPr lang="ru-RU" sz="2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4562168" y="0"/>
            <a:ext cx="39329" cy="81607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9488129" y="68826"/>
            <a:ext cx="78659" cy="81607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0" y="3932903"/>
            <a:ext cx="9566788" cy="393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216310" y="176981"/>
            <a:ext cx="1052051" cy="491613"/>
          </a:xfrm>
          <a:prstGeom prst="rect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783394" y="176981"/>
            <a:ext cx="1047135" cy="49161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216310" y="4188542"/>
            <a:ext cx="1052051" cy="511277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935794" y="4188542"/>
            <a:ext cx="1081548" cy="51127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02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70643" y="188404"/>
            <a:ext cx="1538443" cy="90749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537" l="411" r="100000">
                        <a14:foregroundMark x1="10678" y1="69268" x2="46201" y2="87317"/>
                        <a14:foregroundMark x1="30390" y1="18049" x2="30390" y2="18049"/>
                        <a14:foregroundMark x1="27310" y1="22439" x2="27310" y2="22439"/>
                        <a14:foregroundMark x1="39014" y1="28780" x2="39014" y2="28780"/>
                        <a14:foregroundMark x1="48871" y1="27805" x2="48871" y2="27805"/>
                        <a14:foregroundMark x1="59138" y1="42439" x2="59138" y2="42439"/>
                        <a14:foregroundMark x1="59548" y1="58537" x2="59548" y2="58537"/>
                        <a14:foregroundMark x1="63655" y1="46829" x2="63655" y2="46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33703" y="3008526"/>
            <a:ext cx="2194628" cy="92437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130" b="100000" l="2259" r="99179">
                        <a14:foregroundMark x1="37782" y1="90855" x2="37782" y2="90855"/>
                        <a14:foregroundMark x1="39220" y1="89971" x2="42916" y2="89381"/>
                        <a14:foregroundMark x1="51951" y1="91445" x2="51951" y2="91445"/>
                        <a14:foregroundMark x1="53799" y1="93510" x2="49692" y2="961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21307" y="1523855"/>
            <a:ext cx="2132113" cy="14846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50" b="99100" l="15652" r="898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12517" y="6170126"/>
            <a:ext cx="2346709" cy="170136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41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0511" y="4840719"/>
            <a:ext cx="1626781" cy="40262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2" cstate="email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9153" l="0" r="8952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0511" y="1286540"/>
            <a:ext cx="866118" cy="167771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4" cstate="email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3800" b="100000" l="9783" r="898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74742" y="6726058"/>
            <a:ext cx="976643" cy="1145432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6" cstate="email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556" b="96667" l="0" r="100000">
                        <a14:foregroundMark x1="10345" y1="14444" x2="10345" y2="14444"/>
                        <a14:foregroundMark x1="95690" y1="11111" x2="95690" y2="11111"/>
                        <a14:foregroundMark x1="87931" y1="10000" x2="87931" y2="10000"/>
                        <a14:foregroundMark x1="8621" y1="28889" x2="8621" y2="28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35585" y="752927"/>
            <a:ext cx="1103177" cy="852678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8" cstate="email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100000" l="0" r="100000">
                        <a14:foregroundMark x1="10472" y1="81509" x2="10472" y2="81509"/>
                        <a14:foregroundMark x1="31211" y1="86375" x2="30595" y2="88808"/>
                        <a14:foregroundMark x1="11910" y1="77372" x2="15400" y2="72506"/>
                        <a14:foregroundMark x1="74743" y1="75669" x2="80903" y2="70073"/>
                        <a14:foregroundMark x1="87885" y1="68370" x2="90554" y2="72506"/>
                        <a14:foregroundMark x1="73306" y1="80779" x2="73306" y2="80779"/>
                        <a14:foregroundMark x1="69199" y1="76642" x2="76181" y2="790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97292" y="3435807"/>
            <a:ext cx="1424764" cy="1201032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20" cstate="email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100000" l="0" r="100000">
                        <a14:foregroundMark x1="3286" y1="78564" x2="3286" y2="82851"/>
                        <a14:foregroundMark x1="6500" y1="38585" x2="7571" y2="42872"/>
                        <a14:foregroundMark x1="92143" y1="5788" x2="92143" y2="5788"/>
                        <a14:foregroundMark x1="93500" y1="11254" x2="93500" y2="11254"/>
                        <a14:foregroundMark x1="98357" y1="25402" x2="99929" y2="339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0851" y="5125968"/>
            <a:ext cx="1566796" cy="1044158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22" cstate="email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9800" b="92000" l="9783" r="898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05438" y="1374691"/>
            <a:ext cx="2342543" cy="127312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24" cstate="email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9779" b="100000" l="9783" r="898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36629" y="3845975"/>
            <a:ext cx="3084605" cy="288008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26" cstate="email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9791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09348" y="5447228"/>
            <a:ext cx="911959" cy="1525218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28" cstate="email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8571" l="0" r="9938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4192" y="4270115"/>
            <a:ext cx="1649000" cy="713724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30" cstate="email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0" b="100000" l="3491" r="100000">
                        <a14:foregroundMark x1="83778" y1="68027" x2="83778" y2="68027"/>
                        <a14:foregroundMark x1="84394" y1="71429" x2="87064" y2="91837"/>
                        <a14:foregroundMark x1="74127" y1="79592" x2="74127" y2="79592"/>
                        <a14:foregroundMark x1="72690" y1="79592" x2="70637" y2="59184"/>
                        <a14:foregroundMark x1="8624" y1="77211" x2="8008" y2="74830"/>
                        <a14:foregroundMark x1="8624" y1="85034" x2="8624" y2="85034"/>
                        <a14:foregroundMark x1="18891" y1="74830" x2="18891" y2="74830"/>
                        <a14:foregroundMark x1="72074" y1="76190" x2="72074" y2="76190"/>
                        <a14:foregroundMark x1="77618" y1="87415" x2="77618" y2="87415"/>
                        <a14:foregroundMark x1="87885" y1="91837" x2="89938" y2="942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51385" y="7136227"/>
            <a:ext cx="1440270" cy="868662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32" cstate="email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2584" b="9379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58113" y="77374"/>
            <a:ext cx="2130502" cy="1374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7909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childTnLst>
                                    <p:animMotion origin="layout" path="M 3.81944E-06 7.40741E-07 L -0.50825 -0.4757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12" y="-237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childTnLst>
                                    <p:animMotion origin="layout" path="M 2.39583E-06 -2.09877E-06 L -0.58149 0.05517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80" y="27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childTnLst>
                                    <p:animMotion origin="layout" path="M 9.375E-07 -6.17284E-08 L -0.83724 -0.04668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862" y="-23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childTnLst>
                                    <p:animMotion origin="layout" path="M 0 -2.09877E-06 L -0.70714 0.00598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362" y="2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childTnLst>
                                    <p:animMotion origin="layout" path="M 3.81944E-06 -2.71605E-06 L -0.37685 -0.00868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48" y="-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childTnLst>
                                    <p:animMotion origin="layout" path="M -3.19444E-06 -1.85185E-06 L -0.43294 0.12674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7" y="63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childTnLst>
                                    <p:animMotion origin="layout" path="M -4.86111E-06 -4.32099E-06 L -0.25119 -0.1954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65" y="-97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childTnLst>
                                    <p:animMotion origin="layout" path="M 4.54861E-06 3.02469E-06 L -0.36155 -0.62712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77" y="-3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childTnLst>
                                    <p:animMotion origin="layout" path="M 0.0153 -0.09915 L -0.76302 0.09781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921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childTnLst>
                                    <p:animMotion origin="layout" path="M 0.0485 -0.03279 L -0.55545 0.20988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197" y="121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childTnLst>
                                    <p:animMotion origin="layout" path="M 4.54861E-06 4.1358E-06 L -0.4502 0.67033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15" y="335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childTnLst>
                                    <p:animMotion origin="layout" path="M 4.16667E-06 -1.11111E-06 L -0.8877 0.17496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390" y="87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childTnLst>
                                    <p:animMotion origin="layout" path="M -9.02778E-07 3.2716E-06 L -0.43728 -0.05652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64" y="-28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 nodeType="clickPar">
                      <p:stCondLst>
                        <p:cond delay="0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childTnLst>
                                    <p:animMotion origin="layout" path="M -7.29167E-07 -4.19753E-06 L -0.16493 0.21818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47" y="108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childTnLst>
                                    <p:animMotion origin="layout" path="M 2.25694E-06 -3.08642E-06 L -0.44423 -0.33159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11" y="-165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 nodeType="clickPar">
                      <p:stCondLst>
                        <p:cond delay="0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nodeType="clickEffect">
                                  <p:childTnLst>
                                    <p:animMotion origin="layout" path="M 4.65278E-06 4.50617E-06 L -0.45997 0.80652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03" y="403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08422" y="567333"/>
            <a:ext cx="7801094" cy="63246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4950"/>
              </a:lnSpc>
              <a:buNone/>
            </a:pPr>
            <a:r>
              <a:rPr lang="en-US" sz="440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Начало путешествия: Разминка</a:t>
            </a:r>
            <a:endParaRPr lang="en-US" sz="4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708422" y="1604605"/>
            <a:ext cx="13213556" cy="32385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8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Отгадываем загадки и определяем цвета предметов в природе.</a:t>
            </a:r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8043" y="2287191"/>
            <a:ext cx="2510076" cy="2510076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422" y="2287191"/>
            <a:ext cx="2510195" cy="2510195"/>
          </a:xfrm>
          <a:prstGeom prst="rect">
            <a:avLst/>
          </a:prstGeom>
        </p:spPr>
      </p:pic>
      <p:pic>
        <p:nvPicPr>
          <p:cNvPr id="8" name="Image 4" descr="preencoded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16361" y="2312405"/>
            <a:ext cx="2510195" cy="2510195"/>
          </a:xfrm>
          <a:prstGeom prst="rect">
            <a:avLst/>
          </a:prstGeom>
        </p:spPr>
      </p:pic>
      <p:pic>
        <p:nvPicPr>
          <p:cNvPr id="10" name="Image 6" descr="preencoded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8043" y="4959310"/>
            <a:ext cx="2510076" cy="251007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2840929" y="7580670"/>
            <a:ext cx="1789471" cy="648929"/>
          </a:xfrm>
          <a:prstGeom prst="rect">
            <a:avLst/>
          </a:prstGeom>
          <a:solidFill>
            <a:srgbClr val="F3F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0885" y="4947412"/>
            <a:ext cx="2648654" cy="252197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67545" y="2333267"/>
            <a:ext cx="2775334" cy="244325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7008" y="2312405"/>
            <a:ext cx="2525224" cy="248498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7008" y="4959310"/>
            <a:ext cx="2510076" cy="251007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201" y="4959310"/>
            <a:ext cx="2510076" cy="251007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mph" presetSubtype="0" fill="hold" nodeType="clickEffect"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45356" y="297671"/>
            <a:ext cx="4555808" cy="56935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4450"/>
              </a:lnSpc>
              <a:buNone/>
            </a:pPr>
            <a:r>
              <a:rPr lang="en-US" sz="440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Выбор транспорта</a:t>
            </a:r>
            <a:endParaRPr lang="en-US" sz="4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776041" y="1147531"/>
            <a:ext cx="13354765" cy="2915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800" b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Какой вид транспорта обозначен не желтым и не красным цветом?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818" y="2136338"/>
            <a:ext cx="4156115" cy="415611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37818" y="6497360"/>
            <a:ext cx="4156115" cy="2915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32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Красный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6132" y="2136338"/>
            <a:ext cx="4154686" cy="415468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246132" y="6495931"/>
            <a:ext cx="4154686" cy="2915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32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Желтый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53017" y="2136338"/>
            <a:ext cx="4154686" cy="4154686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9853017" y="6495931"/>
            <a:ext cx="4154686" cy="2915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32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Зеленый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5"/>
          <p:cNvSpPr/>
          <p:nvPr/>
        </p:nvSpPr>
        <p:spPr>
          <a:xfrm>
            <a:off x="5501164" y="7640106"/>
            <a:ext cx="3644622" cy="45553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85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Это лодка!</a:t>
            </a:r>
            <a:endParaRPr lang="en-US" sz="2850"/>
          </a:p>
        </p:txBody>
      </p:sp>
      <p:sp>
        <p:nvSpPr>
          <p:cNvPr id="12" name="Прямоугольник 11"/>
          <p:cNvSpPr/>
          <p:nvPr/>
        </p:nvSpPr>
        <p:spPr>
          <a:xfrm>
            <a:off x="12762272" y="7640106"/>
            <a:ext cx="1868128" cy="589494"/>
          </a:xfrm>
          <a:prstGeom prst="rect">
            <a:avLst/>
          </a:prstGeom>
          <a:solidFill>
            <a:srgbClr val="F3F8FF"/>
          </a:solidFill>
          <a:ln>
            <a:solidFill>
              <a:srgbClr val="F3F8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2264735" y="6788944"/>
            <a:ext cx="733646" cy="76142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6921795" y="6803855"/>
            <a:ext cx="786810" cy="761429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11486780" y="6754716"/>
            <a:ext cx="850605" cy="81056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117309" y="63265"/>
            <a:ext cx="6143863" cy="70877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00" b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Станция «Российская</a:t>
            </a:r>
            <a:r>
              <a:rPr lang="en-US" sz="445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»</a:t>
            </a:r>
            <a:endParaRPr lang="en-US" sz="4450"/>
          </a:p>
        </p:txBody>
      </p:sp>
      <p:sp>
        <p:nvSpPr>
          <p:cNvPr id="4" name="Text 1"/>
          <p:cNvSpPr/>
          <p:nvPr/>
        </p:nvSpPr>
        <p:spPr>
          <a:xfrm>
            <a:off x="6149747" y="950929"/>
            <a:ext cx="7556421" cy="3629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8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Называем цвета Российского флага и их расположение.</a:t>
            </a:r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14"/>
          <p:cNvSpPr/>
          <p:nvPr/>
        </p:nvSpPr>
        <p:spPr>
          <a:xfrm>
            <a:off x="8672516" y="6537902"/>
            <a:ext cx="7556421" cy="7258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0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Подсказка: "Красивая страна берез" </a:t>
            </a:r>
            <a:endParaRPr lang="ru-RU" sz="2000" smtClean="0">
              <a:solidFill>
                <a:srgbClr val="404155"/>
              </a:solidFill>
              <a:latin typeface="Times New Roman" panose="02020603050405020304" pitchFamily="18" charset="0"/>
              <a:ea typeface="Nobile" pitchFamily="34" charset="-122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ts val="2850"/>
              </a:lnSpc>
              <a:buFontTx/>
              <a:buChar char="-"/>
            </a:pPr>
            <a:r>
              <a:rPr lang="en-US" sz="2000" err="1" smtClean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Красивая </a:t>
            </a:r>
            <a:r>
              <a:rPr lang="en-US" sz="20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(красный), </a:t>
            </a:r>
            <a:endParaRPr lang="ru-RU" sz="2000" smtClean="0">
              <a:solidFill>
                <a:srgbClr val="404155"/>
              </a:solidFill>
              <a:latin typeface="Times New Roman" panose="02020603050405020304" pitchFamily="18" charset="0"/>
              <a:ea typeface="Nobile" pitchFamily="34" charset="-122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ts val="2850"/>
              </a:lnSpc>
              <a:buFontTx/>
              <a:buChar char="-"/>
            </a:pPr>
            <a:r>
              <a:rPr lang="ru-RU" sz="200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С</a:t>
            </a:r>
            <a:r>
              <a:rPr lang="en-US" sz="2000" err="1" smtClean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трана </a:t>
            </a:r>
            <a:r>
              <a:rPr lang="en-US" sz="20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(синий), </a:t>
            </a:r>
            <a:endParaRPr lang="ru-RU" sz="2000" smtClean="0">
              <a:solidFill>
                <a:srgbClr val="404155"/>
              </a:solidFill>
              <a:latin typeface="Times New Roman" panose="02020603050405020304" pitchFamily="18" charset="0"/>
              <a:ea typeface="Nobile" pitchFamily="34" charset="-122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ts val="2850"/>
              </a:lnSpc>
              <a:buFontTx/>
              <a:buChar char="-"/>
            </a:pPr>
            <a:r>
              <a:rPr lang="ru-RU" sz="200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Б</a:t>
            </a:r>
            <a:r>
              <a:rPr lang="en-US" sz="2000" err="1" smtClean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ерез </a:t>
            </a:r>
            <a:r>
              <a:rPr lang="en-US" sz="200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(белый).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2782550" y="7667624"/>
            <a:ext cx="1847850" cy="561975"/>
          </a:xfrm>
          <a:prstGeom prst="rect">
            <a:avLst/>
          </a:prstGeom>
          <a:solidFill>
            <a:srgbClr val="F3F8FF"/>
          </a:solidFill>
          <a:ln>
            <a:solidFill>
              <a:srgbClr val="F3F8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2" y="52784"/>
            <a:ext cx="6084564" cy="8068661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7347898" y="4403116"/>
            <a:ext cx="5326912" cy="11589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7347898" y="1669375"/>
            <a:ext cx="5326912" cy="121211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7347898" y="3037217"/>
            <a:ext cx="5326912" cy="1210168"/>
          </a:xfrm>
          <a:prstGeom prst="rect">
            <a:avLst/>
          </a:prstGeom>
          <a:solidFill>
            <a:srgbClr val="0033CC"/>
          </a:solidFill>
          <a:ln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childTnLst>
                                    <p:animMotion origin="layout" path="M -4.79167E-06 2.53086E-06 L -0.45822 0.32754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17" y="163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childTnLst>
                                    <p:animMotion origin="layout" path="M -4.79167E-06 4.5679E-06 L -0.45681 -0.00463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41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childTnLst>
                                    <p:animMotion origin="layout" path="M -4.79167E-06 3.02469E-06 L -0.45605 -0.32736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08" y="-163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1"/>
      <p:bldP spid="22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78003" y="3255652"/>
            <a:ext cx="5015508" cy="60078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4700"/>
              </a:lnSpc>
              <a:buNone/>
            </a:pPr>
            <a:r>
              <a:rPr lang="en-US" sz="4400" b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Станция «Сказочная»</a:t>
            </a:r>
            <a:endParaRPr lang="en-US" sz="4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12821265" y="7757652"/>
            <a:ext cx="1681316" cy="383458"/>
          </a:xfrm>
          <a:prstGeom prst="rect">
            <a:avLst/>
          </a:prstGeom>
          <a:solidFill>
            <a:srgbClr val="F3F8FF"/>
          </a:solidFill>
          <a:ln>
            <a:solidFill>
              <a:srgbClr val="F3F8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Равнобедренный треугольник 40"/>
          <p:cNvSpPr/>
          <p:nvPr/>
        </p:nvSpPr>
        <p:spPr>
          <a:xfrm>
            <a:off x="7020233" y="56991"/>
            <a:ext cx="6253316" cy="148467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>
            <a:off x="7020233" y="1541662"/>
            <a:ext cx="6253316" cy="98522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7020233" y="2526890"/>
            <a:ext cx="6253316" cy="103730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>
            <a:off x="7020233" y="3564193"/>
            <a:ext cx="6253316" cy="108646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7020233" y="4650659"/>
            <a:ext cx="6253316" cy="12290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7020233" y="5879690"/>
            <a:ext cx="6253316" cy="108646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7020233" y="6966156"/>
            <a:ext cx="6253316" cy="117495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TextBox 61"/>
          <p:cNvSpPr txBox="1"/>
          <p:nvPr/>
        </p:nvSpPr>
        <p:spPr>
          <a:xfrm>
            <a:off x="6352774" y="7071345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6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303121" y="5868925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6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343555" y="4666505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6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04780" y="3505326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6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349543" y="2448051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6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383669" y="1480278"/>
            <a:ext cx="4324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6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8" name="Рисунок 67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10" l="0" r="100000">
                        <a14:foregroundMark x1="25529" y1="26180" x2="27858" y2="31453"/>
                        <a14:foregroundMark x1="39500" y1="8890" x2="40559" y2="16432"/>
                        <a14:foregroundMark x1="33319" y1="23237" x2="34716" y2="26180"/>
                        <a14:foregroundMark x1="26291" y1="40221" x2="29340" y2="42060"/>
                        <a14:foregroundMark x1="46444" y1="13857" x2="46825" y2="17535"/>
                        <a14:foregroundMark x1="55334" y1="5825" x2="54445" y2="12876"/>
                        <a14:foregroundMark x1="60711" y1="16983" x2="59229" y2="21521"/>
                        <a14:foregroundMark x1="70406" y1="18945" x2="68247" y2="21398"/>
                        <a14:foregroundMark x1="70872" y1="31882" x2="69136" y2="33109"/>
                        <a14:foregroundMark x1="73497" y1="41324" x2="79382" y2="43470"/>
                        <a14:foregroundMark x1="71465" y1="51134" x2="74513" y2="53342"/>
                        <a14:foregroundMark x1="60034" y1="80564" x2="61600" y2="87799"/>
                        <a14:foregroundMark x1="53387" y1="81668" x2="53175" y2="84059"/>
                        <a14:foregroundMark x1="45555" y1="83078" x2="43311" y2="85530"/>
                        <a14:foregroundMark x1="40178" y1="76579" x2="38611" y2="78173"/>
                        <a14:foregroundMark x1="33150" y1="71183" x2="28831" y2="76027"/>
                        <a14:foregroundMark x1="47417" y1="52974" x2="47417" y2="52974"/>
                        <a14:foregroundMark x1="59610" y1="51931" x2="59610" y2="51931"/>
                        <a14:foregroundMark x1="59356" y1="53342" x2="59356" y2="529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805" y="69394"/>
            <a:ext cx="3947882" cy="2726078"/>
          </a:xfrm>
          <a:prstGeom prst="rect">
            <a:avLst/>
          </a:prstGeom>
        </p:spPr>
      </p:pic>
      <p:pic>
        <p:nvPicPr>
          <p:cNvPr id="69" name="Рисунок 68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698" l="0" r="99348">
                        <a14:foregroundMark x1="16087" y1="43601" x2="16848" y2="50759"/>
                        <a14:foregroundMark x1="8587" y1="29935" x2="10326" y2="34707"/>
                        <a14:foregroundMark x1="7500" y1="57701" x2="8370" y2="67028"/>
                        <a14:foregroundMark x1="11957" y1="52711" x2="10000" y2="55748"/>
                        <a14:foregroundMark x1="15870" y1="31670" x2="16848" y2="24512"/>
                        <a14:foregroundMark x1="21413" y1="35575" x2="25652" y2="31453"/>
                        <a14:foregroundMark x1="23043" y1="46638" x2="26304" y2="48156"/>
                        <a14:foregroundMark x1="21196" y1="56399" x2="22826" y2="61822"/>
                        <a14:foregroundMark x1="18152" y1="59436" x2="17283" y2="61605"/>
                        <a14:foregroundMark x1="6957" y1="43167" x2="11630" y2="45336"/>
                        <a14:foregroundMark x1="10435" y1="62473" x2="13587" y2="61171"/>
                        <a14:foregroundMark x1="11739" y1="70499" x2="16413" y2="75705"/>
                        <a14:foregroundMark x1="5000" y1="60738" x2="6196" y2="64859"/>
                        <a14:foregroundMark x1="4674" y1="70716" x2="3696" y2="71800"/>
                        <a14:foregroundMark x1="7283" y1="77223" x2="6739" y2="77874"/>
                        <a14:foregroundMark x1="9130" y1="76573" x2="9130" y2="76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196" y="7021786"/>
            <a:ext cx="2404715" cy="120497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0918" y="6976921"/>
            <a:ext cx="2408129" cy="12071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8508" y="825149"/>
            <a:ext cx="2310584" cy="18960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9210" y="1176318"/>
            <a:ext cx="1280271" cy="135952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0504" y="1847462"/>
            <a:ext cx="2310584" cy="18960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4812" y="2480192"/>
            <a:ext cx="1877731" cy="107908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7890" y="3388569"/>
            <a:ext cx="2621507" cy="124369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113" y="5220503"/>
            <a:ext cx="2310584" cy="18960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7561" y="5526002"/>
            <a:ext cx="2048434" cy="142049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72831" y="4204415"/>
            <a:ext cx="2310584" cy="18960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91593" y="4648655"/>
            <a:ext cx="2615411" cy="12497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0504" y="6550843"/>
            <a:ext cx="1822862" cy="156071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8112" y="2954408"/>
            <a:ext cx="2310584" cy="189602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6643" y="6342683"/>
            <a:ext cx="2310584" cy="189602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1818722" y="110329"/>
            <a:ext cx="5670590" cy="70877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Станция «Игровая»</a:t>
            </a:r>
            <a:endParaRPr lang="en-US" sz="4450"/>
          </a:p>
        </p:txBody>
      </p:sp>
      <p:sp>
        <p:nvSpPr>
          <p:cNvPr id="4" name="Text 1"/>
          <p:cNvSpPr/>
          <p:nvPr/>
        </p:nvSpPr>
        <p:spPr>
          <a:xfrm>
            <a:off x="7827635" y="325254"/>
            <a:ext cx="7556421" cy="7258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800" err="1">
                <a:solidFill>
                  <a:srgbClr val="C00000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Игра </a:t>
            </a:r>
            <a:r>
              <a:rPr lang="ru-RU" sz="2800" smtClean="0">
                <a:solidFill>
                  <a:srgbClr val="C00000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«</a:t>
            </a:r>
            <a:r>
              <a:rPr lang="en-US" sz="2800" smtClean="0">
                <a:solidFill>
                  <a:srgbClr val="C00000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Исчезновение цвета</a:t>
            </a:r>
            <a:r>
              <a:rPr lang="ru-RU" sz="2800" smtClean="0">
                <a:solidFill>
                  <a:srgbClr val="C00000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»</a:t>
            </a:r>
            <a:endParaRPr lang="en-US" sz="280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761407" y="7676941"/>
            <a:ext cx="1788606" cy="482321"/>
          </a:xfrm>
          <a:prstGeom prst="rect">
            <a:avLst/>
          </a:prstGeom>
          <a:solidFill>
            <a:schemeClr val="bg1"/>
          </a:solidFill>
          <a:ln>
            <a:solidFill>
              <a:srgbClr val="F3F8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014884" y="1858945"/>
            <a:ext cx="2200589" cy="2049864"/>
          </a:xfrm>
          <a:prstGeom prst="ellipse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401178" y="1858945"/>
            <a:ext cx="2170444" cy="20498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7827635" y="1858945"/>
            <a:ext cx="2230765" cy="2170444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11183784" y="1778558"/>
            <a:ext cx="2210637" cy="2130251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2592474" y="5034225"/>
            <a:ext cx="2160396" cy="2120201"/>
          </a:xfrm>
          <a:prstGeom prst="ellipse">
            <a:avLst/>
          </a:prstGeom>
          <a:solidFill>
            <a:srgbClr val="800000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6383993" y="4963885"/>
            <a:ext cx="2210637" cy="2190541"/>
          </a:xfrm>
          <a:prstGeom prst="ellipse">
            <a:avLst/>
          </a:prstGeom>
          <a:solidFill>
            <a:srgbClr val="FDB9F5"/>
          </a:solidFill>
          <a:ln>
            <a:solidFill>
              <a:srgbClr val="FDB9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0225753" y="5034225"/>
            <a:ext cx="2210637" cy="2240782"/>
          </a:xfrm>
          <a:prstGeom prst="ellipse">
            <a:avLst/>
          </a:prstGeom>
          <a:solidFill>
            <a:srgbClr val="830AC6"/>
          </a:solidFill>
          <a:ln>
            <a:solidFill>
              <a:srgbClr val="830A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0" nodeType="clickEffect"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1" nodeType="click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nodeType="clickEffect"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nodeType="clickEffect"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2"/>
      <p:bldP spid="9" grpId="3"/>
      <p:bldP spid="10" grpId="4"/>
      <p:bldP spid="10" grpId="5"/>
      <p:bldP spid="11" grpId="6"/>
      <p:bldP spid="11" grpId="7"/>
      <p:bldP spid="12" grpId="8"/>
      <p:bldP spid="12" grpId="9"/>
      <p:bldP spid="13" grpId="10"/>
      <p:bldP spid="13" grpId="11"/>
      <p:bldP spid="14" grpId="12"/>
      <p:bldP spid="14" grpId="1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054429"/>
            <a:ext cx="7556421" cy="141755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Возвращение и впечатления</a:t>
            </a:r>
            <a:endParaRPr lang="en-US" sz="4450"/>
          </a:p>
        </p:txBody>
      </p:sp>
      <p:sp>
        <p:nvSpPr>
          <p:cNvPr id="4" name="Text 1"/>
          <p:cNvSpPr/>
          <p:nvPr/>
        </p:nvSpPr>
        <p:spPr>
          <a:xfrm>
            <a:off x="793790" y="4812149"/>
            <a:ext cx="7556421" cy="3629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Делимся впечатлениями о нашем разноцветном путешествии.</a:t>
            </a:r>
            <a:endParaRPr lang="en-US" sz="175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17.01.13"/>
  <p:tag name="AS_TITLE" val="Aspose.Slides for .NET 4.0"/>
  <p:tag name="AS_VERSION" val="16.12.1.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228</Words>
  <Application>Microsoft Office PowerPoint</Application>
  <PresentationFormat>Произвольный</PresentationFormat>
  <Paragraphs>63</Paragraphs>
  <Slides>10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Times New Roman</vt:lpstr>
      <vt:lpstr>Calibri</vt:lpstr>
      <vt:lpstr>Arial</vt:lpstr>
      <vt:lpstr>Alexandria</vt:lpstr>
      <vt:lpstr>Nobile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 Серышев</dc:creator>
  <cp:lastModifiedBy>Сергей Серышев</cp:lastModifiedBy>
  <cp:revision>27</cp:revision>
  <dcterms:created xsi:type="dcterms:W3CDTF">2025-09-12T17:00:46Z</dcterms:created>
  <dcterms:modified xsi:type="dcterms:W3CDTF">2025-09-14T05:15:20Z</dcterms:modified>
</cp:coreProperties>
</file>