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sldIdLst>
    <p:sldId id="256" r:id="rId4"/>
    <p:sldId id="257" r:id="rId5"/>
    <p:sldId id="261" r:id="rId6"/>
    <p:sldId id="264" r:id="rId7"/>
    <p:sldId id="262" r:id="rId8"/>
    <p:sldId id="292" r:id="rId9"/>
    <p:sldId id="272" r:id="rId10"/>
    <p:sldId id="267" r:id="rId11"/>
    <p:sldId id="268" r:id="rId12"/>
    <p:sldId id="269" r:id="rId13"/>
    <p:sldId id="270" r:id="rId14"/>
    <p:sldId id="271" r:id="rId15"/>
    <p:sldId id="273" r:id="rId16"/>
    <p:sldId id="274" r:id="rId17"/>
    <p:sldId id="258" r:id="rId18"/>
    <p:sldId id="278" r:id="rId19"/>
    <p:sldId id="282" r:id="rId20"/>
    <p:sldId id="289" r:id="rId21"/>
    <p:sldId id="286" r:id="rId22"/>
    <p:sldId id="293" r:id="rId23"/>
    <p:sldId id="290" r:id="rId24"/>
    <p:sldId id="285" r:id="rId25"/>
    <p:sldId id="291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06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499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FEB74702-A2A0-4972-8D6F-FD51A43097A1}" type="datetimeFigureOut">
              <a:rPr lang="ru-RU" smtClean="0"/>
              <a:pPr/>
              <a:t>06.03.2025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FDF5505E-A5EB-4E18-99C9-0DCA4422768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7192152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74702-A2A0-4972-8D6F-FD51A43097A1}" type="datetimeFigureOut">
              <a:rPr lang="ru-RU" smtClean="0"/>
              <a:pPr/>
              <a:t>06.03.2025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5505E-A5EB-4E18-99C9-0DCA442276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6371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74702-A2A0-4972-8D6F-FD51A43097A1}" type="datetimeFigureOut">
              <a:rPr lang="ru-RU" smtClean="0"/>
              <a:pPr/>
              <a:t>06.03.2025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5505E-A5EB-4E18-99C9-0DCA442276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72174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FEB74702-A2A0-4972-8D6F-FD51A43097A1}" type="datetimeFigureOut">
              <a:rPr lang="ru-RU" smtClean="0"/>
              <a:pPr/>
              <a:t>06.03.2025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FDF5505E-A5EB-4E18-99C9-0DCA4422768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9696283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74702-A2A0-4972-8D6F-FD51A43097A1}" type="datetimeFigureOut">
              <a:rPr lang="ru-RU" smtClean="0"/>
              <a:pPr/>
              <a:t>06.03.2025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5505E-A5EB-4E18-99C9-0DCA442276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19496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EB74702-A2A0-4972-8D6F-FD51A43097A1}" type="datetimeFigureOut">
              <a:rPr lang="ru-RU" smtClean="0"/>
              <a:pPr/>
              <a:t>06.03.2025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DF5505E-A5EB-4E18-99C9-0DCA442276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7988415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74702-A2A0-4972-8D6F-FD51A43097A1}" type="datetimeFigureOut">
              <a:rPr lang="ru-RU" smtClean="0"/>
              <a:pPr/>
              <a:t>06.03.2025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5505E-A5EB-4E18-99C9-0DCA442276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1727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74702-A2A0-4972-8D6F-FD51A43097A1}" type="datetimeFigureOut">
              <a:rPr lang="ru-RU" smtClean="0"/>
              <a:pPr/>
              <a:t>06.03.2025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5505E-A5EB-4E18-99C9-0DCA442276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90425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74702-A2A0-4972-8D6F-FD51A43097A1}" type="datetimeFigureOut">
              <a:rPr lang="ru-RU" smtClean="0"/>
              <a:pPr/>
              <a:t>06.03.2025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5505E-A5EB-4E18-99C9-0DCA442276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53496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74702-A2A0-4972-8D6F-FD51A43097A1}" type="datetimeFigureOut">
              <a:rPr lang="ru-RU" smtClean="0"/>
              <a:pPr/>
              <a:t>06.03.2025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5505E-A5EB-4E18-99C9-0DCA442276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86787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EB74702-A2A0-4972-8D6F-FD51A43097A1}" type="datetimeFigureOut">
              <a:rPr lang="ru-RU" smtClean="0"/>
              <a:pPr/>
              <a:t>06.03.2025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DF5505E-A5EB-4E18-99C9-0DCA442276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9167417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74702-A2A0-4972-8D6F-FD51A43097A1}" type="datetimeFigureOut">
              <a:rPr lang="ru-RU" smtClean="0"/>
              <a:pPr/>
              <a:t>06.03.2025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5505E-A5EB-4E18-99C9-0DCA442276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1080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EB74702-A2A0-4972-8D6F-FD51A43097A1}" type="datetimeFigureOut">
              <a:rPr lang="ru-RU" smtClean="0"/>
              <a:pPr/>
              <a:t>06.03.2025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DF5505E-A5EB-4E18-99C9-0DCA442276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5810075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74702-A2A0-4972-8D6F-FD51A43097A1}" type="datetimeFigureOut">
              <a:rPr lang="ru-RU" smtClean="0"/>
              <a:pPr/>
              <a:t>06.03.2025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5505E-A5EB-4E18-99C9-0DCA442276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8854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74702-A2A0-4972-8D6F-FD51A43097A1}" type="datetimeFigureOut">
              <a:rPr lang="ru-RU" smtClean="0"/>
              <a:pPr/>
              <a:t>06.03.2025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5505E-A5EB-4E18-99C9-0DCA442276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77747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FEB74702-A2A0-4972-8D6F-FD51A43097A1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FDF5505E-A5EB-4E18-99C9-0DCA44227682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5117760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74702-A2A0-4972-8D6F-FD51A43097A1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5505E-A5EB-4E18-99C9-0DCA442276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958791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EB74702-A2A0-4972-8D6F-FD51A43097A1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DF5505E-A5EB-4E18-99C9-0DCA44227682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4435349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74702-A2A0-4972-8D6F-FD51A43097A1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5505E-A5EB-4E18-99C9-0DCA442276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420037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74702-A2A0-4972-8D6F-FD51A43097A1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5505E-A5EB-4E18-99C9-0DCA442276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681261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74702-A2A0-4972-8D6F-FD51A43097A1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5505E-A5EB-4E18-99C9-0DCA442276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397454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74702-A2A0-4972-8D6F-FD51A43097A1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5505E-A5EB-4E18-99C9-0DCA442276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7042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EB74702-A2A0-4972-8D6F-FD51A43097A1}" type="datetimeFigureOut">
              <a:rPr lang="ru-RU" smtClean="0"/>
              <a:pPr/>
              <a:t>06.03.2025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DF5505E-A5EB-4E18-99C9-0DCA442276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6678705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EB74702-A2A0-4972-8D6F-FD51A43097A1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DF5505E-A5EB-4E18-99C9-0DCA4422768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21108649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EB74702-A2A0-4972-8D6F-FD51A43097A1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DF5505E-A5EB-4E18-99C9-0DCA4422768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29383085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74702-A2A0-4972-8D6F-FD51A43097A1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5505E-A5EB-4E18-99C9-0DCA442276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741895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74702-A2A0-4972-8D6F-FD51A43097A1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5505E-A5EB-4E18-99C9-0DCA442276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0431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74702-A2A0-4972-8D6F-FD51A43097A1}" type="datetimeFigureOut">
              <a:rPr lang="ru-RU" smtClean="0"/>
              <a:pPr/>
              <a:t>06.03.2025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5505E-A5EB-4E18-99C9-0DCA442276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36585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74702-A2A0-4972-8D6F-FD51A43097A1}" type="datetimeFigureOut">
              <a:rPr lang="ru-RU" smtClean="0"/>
              <a:pPr/>
              <a:t>06.03.2025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5505E-A5EB-4E18-99C9-0DCA442276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88165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74702-A2A0-4972-8D6F-FD51A43097A1}" type="datetimeFigureOut">
              <a:rPr lang="ru-RU" smtClean="0"/>
              <a:pPr/>
              <a:t>06.03.2025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5505E-A5EB-4E18-99C9-0DCA442276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1683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74702-A2A0-4972-8D6F-FD51A43097A1}" type="datetimeFigureOut">
              <a:rPr lang="ru-RU" smtClean="0"/>
              <a:pPr/>
              <a:t>06.03.2025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5505E-A5EB-4E18-99C9-0DCA442276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6755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EB74702-A2A0-4972-8D6F-FD51A43097A1}" type="datetimeFigureOut">
              <a:rPr lang="ru-RU" smtClean="0"/>
              <a:pPr/>
              <a:t>06.03.2025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DF5505E-A5EB-4E18-99C9-0DCA442276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894668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EB74702-A2A0-4972-8D6F-FD51A43097A1}" type="datetimeFigureOut">
              <a:rPr lang="ru-RU" smtClean="0"/>
              <a:pPr/>
              <a:t>06.03.2025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DF5505E-A5EB-4E18-99C9-0DCA442276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691679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FEB74702-A2A0-4972-8D6F-FD51A43097A1}" type="datetimeFigureOut">
              <a:rPr lang="ru-RU" smtClean="0"/>
              <a:pPr/>
              <a:t>06.03.2025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FDF5505E-A5EB-4E18-99C9-0DCA442276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70651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FEB74702-A2A0-4972-8D6F-FD51A43097A1}" type="datetimeFigureOut">
              <a:rPr lang="ru-RU" smtClean="0"/>
              <a:pPr/>
              <a:t>06.03.2025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FDF5505E-A5EB-4E18-99C9-0DCA442276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040386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FEB74702-A2A0-4972-8D6F-FD51A43097A1}" type="datetimeFigureOut">
              <a:rPr lang="ru-RU" smtClean="0"/>
              <a:t>06.03.2025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FDF5505E-A5EB-4E18-99C9-0DCA4422768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63088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2.png"/><Relationship Id="rId5" Type="http://schemas.openxmlformats.org/officeDocument/2006/relationships/image" Target="../media/image6.jpe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ordwall.net/play/86417/312/505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ordwall.net/play/86417/648/372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ordwall.net/play/86417/847/374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1.png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167ECA-C43F-4C96-86F9-06F041F042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Имя прилагательное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A328AEE-DEFD-B7DD-624F-60ECDB7E94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79906" y="4312227"/>
            <a:ext cx="6831673" cy="730289"/>
          </a:xfrm>
        </p:spPr>
        <p:txBody>
          <a:bodyPr/>
          <a:lstStyle/>
          <a:p>
            <a:r>
              <a:rPr lang="ru-RU" dirty="0"/>
              <a:t>ОБОБЩЕНИЕ</a:t>
            </a:r>
          </a:p>
        </p:txBody>
      </p:sp>
      <p:pic>
        <p:nvPicPr>
          <p:cNvPr id="4" name="c67441164110f44">
            <a:hlinkClick r:id="" action="ppaction://media"/>
            <a:extLst>
              <a:ext uri="{FF2B5EF4-FFF2-40B4-BE49-F238E27FC236}">
                <a16:creationId xmlns:a16="http://schemas.microsoft.com/office/drawing/2014/main" id="{CE0A695F-86B3-8C77-B589-35BB12AC554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172619" y="844636"/>
            <a:ext cx="487363" cy="48736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5F4D5EC-F364-96D1-FDA6-64D3A85EA2AC}"/>
              </a:ext>
            </a:extLst>
          </p:cNvPr>
          <p:cNvSpPr txBox="1"/>
          <p:nvPr/>
        </p:nvSpPr>
        <p:spPr>
          <a:xfrm>
            <a:off x="1406769" y="4923556"/>
            <a:ext cx="50116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Автор:</a:t>
            </a:r>
          </a:p>
          <a:p>
            <a:r>
              <a:rPr lang="ru-RU" dirty="0"/>
              <a:t>Козлова Ирина Александровна</a:t>
            </a:r>
          </a:p>
          <a:p>
            <a:r>
              <a:rPr lang="ru-RU" dirty="0"/>
              <a:t>Учитель начальных классов</a:t>
            </a:r>
          </a:p>
          <a:p>
            <a:r>
              <a:rPr lang="ru-RU" dirty="0"/>
              <a:t>МБОУ СШ № 19 с УИОП г. Заволжья</a:t>
            </a:r>
          </a:p>
          <a:p>
            <a:r>
              <a:rPr lang="ru-RU" dirty="0"/>
              <a:t>                                 2025г.</a:t>
            </a:r>
          </a:p>
        </p:txBody>
      </p:sp>
    </p:spTree>
    <p:extLst>
      <p:ext uri="{BB962C8B-B14F-4D97-AF65-F5344CB8AC3E}">
        <p14:creationId xmlns:p14="http://schemas.microsoft.com/office/powerpoint/2010/main" val="405312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5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B309A7-AFFC-397C-92D2-E99501DCF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405245"/>
            <a:ext cx="9601200" cy="177684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br>
              <a:rPr lang="ru-RU" b="1" dirty="0">
                <a:solidFill>
                  <a:srgbClr val="1B06BA"/>
                </a:solidFill>
              </a:rPr>
            </a:br>
            <a:r>
              <a:rPr lang="ru-RU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Имена прилагательные </a:t>
            </a:r>
            <a:br>
              <a:rPr lang="ru-RU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изменяются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0019112-2AC7-C233-8E29-772E4ACEF6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2495913"/>
            <a:ext cx="3460173" cy="2296391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>
                <a:solidFill>
                  <a:srgbClr val="C00000"/>
                </a:solidFill>
              </a:rPr>
              <a:t>ЧИСЛО</a:t>
            </a:r>
          </a:p>
          <a:p>
            <a:pPr marL="0" indent="0" algn="ctr">
              <a:buNone/>
            </a:pPr>
            <a:r>
              <a:rPr lang="ru-RU" sz="4000" b="1" dirty="0">
                <a:solidFill>
                  <a:schemeClr val="tx1"/>
                </a:solidFill>
              </a:rPr>
              <a:t>ЕД.Ч.</a:t>
            </a:r>
          </a:p>
          <a:p>
            <a:pPr marL="0" indent="0" algn="ctr">
              <a:buNone/>
            </a:pPr>
            <a:r>
              <a:rPr lang="ru-RU" sz="4000" b="1" dirty="0">
                <a:solidFill>
                  <a:schemeClr val="tx1"/>
                </a:solidFill>
              </a:rPr>
              <a:t>МН.Ч.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8B919B1-0838-C824-9D13-F958060E6A9A}"/>
              </a:ext>
            </a:extLst>
          </p:cNvPr>
          <p:cNvSpPr txBox="1"/>
          <p:nvPr/>
        </p:nvSpPr>
        <p:spPr>
          <a:xfrm>
            <a:off x="5372100" y="2495913"/>
            <a:ext cx="2805546" cy="255454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</a:rPr>
              <a:t>РОД</a:t>
            </a:r>
          </a:p>
          <a:p>
            <a:pPr algn="ctr"/>
            <a:r>
              <a:rPr lang="ru-RU" sz="4000" b="1" dirty="0"/>
              <a:t>Мужской</a:t>
            </a:r>
          </a:p>
          <a:p>
            <a:pPr algn="ctr"/>
            <a:r>
              <a:rPr lang="ru-RU" sz="4000" b="1" dirty="0"/>
              <a:t>Женский</a:t>
            </a:r>
          </a:p>
          <a:p>
            <a:pPr algn="ctr"/>
            <a:r>
              <a:rPr lang="ru-RU" sz="4000" b="1" dirty="0"/>
              <a:t>Средний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039BE3-2CB3-F7E3-ED3E-B0B9E4E4BEF9}"/>
              </a:ext>
            </a:extLst>
          </p:cNvPr>
          <p:cNvSpPr txBox="1"/>
          <p:nvPr/>
        </p:nvSpPr>
        <p:spPr>
          <a:xfrm>
            <a:off x="8717973" y="2472046"/>
            <a:ext cx="2971801" cy="397031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</a:rPr>
              <a:t>ПАДЕЖИ</a:t>
            </a:r>
          </a:p>
          <a:p>
            <a:pPr algn="ctr"/>
            <a:r>
              <a:rPr lang="ru-RU" sz="3600" b="1" dirty="0" err="1">
                <a:solidFill>
                  <a:schemeClr val="tx1"/>
                </a:solidFill>
              </a:rPr>
              <a:t>Им.п</a:t>
            </a:r>
            <a:r>
              <a:rPr lang="ru-RU" sz="3600" b="1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3600" b="1" dirty="0" err="1">
                <a:solidFill>
                  <a:schemeClr val="tx1"/>
                </a:solidFill>
              </a:rPr>
              <a:t>Р.п</a:t>
            </a:r>
            <a:r>
              <a:rPr lang="ru-RU" sz="3600" b="1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3600" b="1" dirty="0" err="1">
                <a:solidFill>
                  <a:schemeClr val="tx1"/>
                </a:solidFill>
              </a:rPr>
              <a:t>Д.п</a:t>
            </a:r>
            <a:endParaRPr lang="ru-RU" sz="3600" b="1" dirty="0">
              <a:solidFill>
                <a:schemeClr val="tx1"/>
              </a:solidFill>
            </a:endParaRPr>
          </a:p>
          <a:p>
            <a:pPr algn="ctr"/>
            <a:r>
              <a:rPr lang="ru-RU" sz="3600" b="1" dirty="0" err="1">
                <a:solidFill>
                  <a:schemeClr val="tx1"/>
                </a:solidFill>
              </a:rPr>
              <a:t>В.п</a:t>
            </a:r>
            <a:r>
              <a:rPr lang="ru-RU" sz="3600" b="1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3600" b="1" dirty="0">
                <a:solidFill>
                  <a:schemeClr val="tx1"/>
                </a:solidFill>
              </a:rPr>
              <a:t>Т.п.</a:t>
            </a:r>
          </a:p>
          <a:p>
            <a:pPr algn="ctr"/>
            <a:r>
              <a:rPr lang="ru-RU" sz="3600" b="1" dirty="0" err="1">
                <a:solidFill>
                  <a:schemeClr val="tx1"/>
                </a:solidFill>
              </a:rPr>
              <a:t>П.п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AA6A372-2013-27E7-5C0E-02955E32E93F}"/>
              </a:ext>
            </a:extLst>
          </p:cNvPr>
          <p:cNvSpPr txBox="1"/>
          <p:nvPr/>
        </p:nvSpPr>
        <p:spPr>
          <a:xfrm>
            <a:off x="3252354" y="5289249"/>
            <a:ext cx="4779818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/>
              <a:t>РОД ВО МНОЖЕСТВЕННОМ ЧИСЛЕ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</a:rPr>
              <a:t>НЕ ОПРЕДЕЛЯЕТСЯ</a:t>
            </a:r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0A983805-CB30-CFFE-8014-7FEB515222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3390" y="5063420"/>
            <a:ext cx="1558637" cy="1558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6152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95DF82-7645-DE76-7D69-FB1E0DC36F87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Начальная форма имени прилагательного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18A16A2-B3F1-E54E-498B-D9545183BF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1045" y="2732809"/>
            <a:ext cx="10536381" cy="3439391"/>
          </a:xfrm>
        </p:spPr>
        <p:txBody>
          <a:bodyPr>
            <a:normAutofit/>
          </a:bodyPr>
          <a:lstStyle/>
          <a:p>
            <a:pPr lvl="2">
              <a:buFont typeface="Wingdings" panose="05000000000000000000" pitchFamily="2" charset="2"/>
              <a:buChar char="ü"/>
            </a:pPr>
            <a:r>
              <a:rPr lang="ru-RU" sz="5800" b="1" i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единственное числ</a:t>
            </a:r>
            <a:r>
              <a:rPr lang="ru-RU" sz="58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ru-RU" sz="5800" b="1" i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мужской род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ru-RU" sz="5800" b="1" i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именительный падеж</a:t>
            </a:r>
            <a:endParaRPr lang="ru-RU" sz="58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8867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288EA2-3A4A-E430-9206-C67143A422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74814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Имена прилагательные в тексте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622F0FA-0086-B5D4-644D-3061600C16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3314699"/>
            <a:ext cx="4045527" cy="204701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32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Значение</a:t>
            </a:r>
          </a:p>
          <a:p>
            <a:pPr marL="0" indent="0" algn="ctr">
              <a:buNone/>
            </a:pPr>
            <a:r>
              <a:rPr lang="ru-RU" sz="28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ПРЯМОЕ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 </a:t>
            </a:r>
            <a:r>
              <a:rPr lang="ru-RU" sz="28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ПЕРЕНОСНОЕ</a:t>
            </a:r>
          </a:p>
          <a:p>
            <a:pPr marL="0" indent="0">
              <a:buNone/>
            </a:pP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Холодный           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Холодный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0" indent="0">
              <a:buNone/>
            </a:pP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ветер                         взгляд</a:t>
            </a:r>
          </a:p>
          <a:p>
            <a:pPr marL="0" indent="0" algn="ctr">
              <a:buNone/>
            </a:pPr>
            <a:endParaRPr lang="ru-RU" sz="28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38FC2B5-BD19-48C9-F068-0E654E0ACC13}"/>
              </a:ext>
            </a:extLst>
          </p:cNvPr>
          <p:cNvSpPr txBox="1"/>
          <p:nvPr/>
        </p:nvSpPr>
        <p:spPr>
          <a:xfrm>
            <a:off x="1080655" y="1683327"/>
            <a:ext cx="10609118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0" i="0" dirty="0">
                <a:solidFill>
                  <a:srgbClr val="333333"/>
                </a:solidFill>
                <a:effectLst/>
                <a:latin typeface="YS Text"/>
              </a:rPr>
              <a:t> </a:t>
            </a:r>
            <a:r>
              <a:rPr lang="ru-RU" sz="3600" b="1" i="0" dirty="0">
                <a:solidFill>
                  <a:srgbClr val="33333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прилагательные помогают сделать речь более яркой, образной, понятной и точной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98E49EF-4235-418F-2CAE-061AF44BA457}"/>
              </a:ext>
            </a:extLst>
          </p:cNvPr>
          <p:cNvSpPr txBox="1"/>
          <p:nvPr/>
        </p:nvSpPr>
        <p:spPr>
          <a:xfrm>
            <a:off x="5517573" y="3314699"/>
            <a:ext cx="6338454" cy="267765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ОБРАЗУЕТ ПАРУ ПО ЗНАЧЕНИЮ</a:t>
            </a:r>
          </a:p>
          <a:p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Близкие по               Противоположные      </a:t>
            </a:r>
          </a:p>
          <a:p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значению                      по значению</a:t>
            </a:r>
          </a:p>
          <a:p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28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СИНОНИМЫ 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           </a:t>
            </a:r>
            <a:r>
              <a:rPr lang="ru-RU" sz="28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АНТОНИМЫ</a:t>
            </a:r>
          </a:p>
          <a:p>
            <a:endParaRPr lang="ru-RU" sz="2800" b="1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9451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CFD24D-9659-3C2E-B048-43B679380C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1991" y="436418"/>
            <a:ext cx="7096991" cy="14859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br>
              <a:rPr lang="ru-RU" b="1" dirty="0"/>
            </a:b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ЭТАП «ТРЕНИРОВКА»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AD685525-0384-8173-4247-3B8C47B0CA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1527464" y="2192483"/>
            <a:ext cx="4904508" cy="433541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97034AC-7F3D-48DB-99F7-AF62F0AE108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7744" y="184872"/>
            <a:ext cx="2684319" cy="2474607"/>
          </a:xfrm>
          <a:prstGeom prst="rect">
            <a:avLst/>
          </a:prstGeom>
        </p:spPr>
      </p:pic>
      <p:pic>
        <p:nvPicPr>
          <p:cNvPr id="3" name="c67441164110f44">
            <a:hlinkClick r:id="" action="ppaction://media"/>
            <a:extLst>
              <a:ext uri="{FF2B5EF4-FFF2-40B4-BE49-F238E27FC236}">
                <a16:creationId xmlns:a16="http://schemas.microsoft.com/office/drawing/2014/main" id="{73B67407-E272-EC01-EF9E-036387E6D6A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149954" y="598254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509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5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439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AB9B67-089A-B675-1B36-7FEB9C82CD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93519"/>
            <a:ext cx="9601200" cy="8001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 испытание 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4D0811A-DA2B-0DE3-C817-6B2101A7A207}"/>
              </a:ext>
            </a:extLst>
          </p:cNvPr>
          <p:cNvSpPr txBox="1"/>
          <p:nvPr/>
        </p:nvSpPr>
        <p:spPr>
          <a:xfrm>
            <a:off x="1607496" y="1018309"/>
            <a:ext cx="8562109" cy="10772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ОПРЕДЕЛИТЕ РОД И ЧИСЛО ИМЕН ПРИЛАГАТЕЛЬНЫХ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4188D95-D600-F830-E1B1-0716E5C302D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38399" y="2263425"/>
            <a:ext cx="6900302" cy="348244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3F2E8B1-4D86-7F0F-FDEB-AA260B54E860}"/>
              </a:ext>
            </a:extLst>
          </p:cNvPr>
          <p:cNvSpPr txBox="1"/>
          <p:nvPr/>
        </p:nvSpPr>
        <p:spPr>
          <a:xfrm>
            <a:off x="2244436" y="6008316"/>
            <a:ext cx="66912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https://wordwall.net/play/86417/312/505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39273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DDB157-7322-D960-536D-8814EA4695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10B138-7399-EA30-95C2-1821CF7269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0818" y="367041"/>
            <a:ext cx="9601200" cy="86244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 испытание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D7C89C-424E-941D-7FCE-62FB20699C4A}"/>
              </a:ext>
            </a:extLst>
          </p:cNvPr>
          <p:cNvSpPr txBox="1"/>
          <p:nvPr/>
        </p:nvSpPr>
        <p:spPr>
          <a:xfrm>
            <a:off x="1870364" y="1485900"/>
            <a:ext cx="8562109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Укажите падеж прилагательного.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67A4EEA-0785-8BC6-7767-8AB0AAE0049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69027" y="2300971"/>
            <a:ext cx="9673938" cy="434757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D3C6B64-98F8-7D30-AAAC-7BFAADA1D978}"/>
              </a:ext>
            </a:extLst>
          </p:cNvPr>
          <p:cNvSpPr txBox="1"/>
          <p:nvPr/>
        </p:nvSpPr>
        <p:spPr>
          <a:xfrm>
            <a:off x="1226128" y="2784764"/>
            <a:ext cx="436418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/>
              <a:t>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08BE50-3575-5112-3290-AAFAC89C998E}"/>
              </a:ext>
            </a:extLst>
          </p:cNvPr>
          <p:cNvSpPr txBox="1"/>
          <p:nvPr/>
        </p:nvSpPr>
        <p:spPr>
          <a:xfrm>
            <a:off x="1226128" y="3476724"/>
            <a:ext cx="436418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/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12F7CBB-8C7F-94F4-B463-7BE8497B58DE}"/>
              </a:ext>
            </a:extLst>
          </p:cNvPr>
          <p:cNvSpPr txBox="1"/>
          <p:nvPr/>
        </p:nvSpPr>
        <p:spPr>
          <a:xfrm>
            <a:off x="1226128" y="4162782"/>
            <a:ext cx="436418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/>
              <a:t>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075947D-BE34-5830-7777-0549319F4F21}"/>
              </a:ext>
            </a:extLst>
          </p:cNvPr>
          <p:cNvSpPr txBox="1"/>
          <p:nvPr/>
        </p:nvSpPr>
        <p:spPr>
          <a:xfrm>
            <a:off x="1226128" y="4719605"/>
            <a:ext cx="436418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/>
              <a:t>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374559B-D9B2-0AC0-B899-B475FE1B620F}"/>
              </a:ext>
            </a:extLst>
          </p:cNvPr>
          <p:cNvSpPr txBox="1"/>
          <p:nvPr/>
        </p:nvSpPr>
        <p:spPr>
          <a:xfrm>
            <a:off x="1226128" y="5411565"/>
            <a:ext cx="436418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/>
              <a:t>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26A781E-383D-81DE-836F-0E84CCA9A4D9}"/>
              </a:ext>
            </a:extLst>
          </p:cNvPr>
          <p:cNvSpPr txBox="1"/>
          <p:nvPr/>
        </p:nvSpPr>
        <p:spPr>
          <a:xfrm>
            <a:off x="1226128" y="5995207"/>
            <a:ext cx="436418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/>
              <a:t>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8D24A16-165B-F0E2-3473-FCBEC0DBD6A6}"/>
              </a:ext>
            </a:extLst>
          </p:cNvPr>
          <p:cNvSpPr txBox="1"/>
          <p:nvPr/>
        </p:nvSpPr>
        <p:spPr>
          <a:xfrm>
            <a:off x="4454237" y="2784764"/>
            <a:ext cx="436418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/>
              <a:t>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E48B102-B159-531E-739A-FFD85161B383}"/>
              </a:ext>
            </a:extLst>
          </p:cNvPr>
          <p:cNvSpPr txBox="1"/>
          <p:nvPr/>
        </p:nvSpPr>
        <p:spPr>
          <a:xfrm>
            <a:off x="4454237" y="3493791"/>
            <a:ext cx="436418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/>
              <a:t>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1DD3E7D-FD37-0F86-0AD9-2F48597D1B97}"/>
              </a:ext>
            </a:extLst>
          </p:cNvPr>
          <p:cNvSpPr txBox="1"/>
          <p:nvPr/>
        </p:nvSpPr>
        <p:spPr>
          <a:xfrm>
            <a:off x="4454237" y="4100530"/>
            <a:ext cx="436418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/>
              <a:t>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57B1EE0-E947-A583-4B2C-B0886AAE08C0}"/>
              </a:ext>
            </a:extLst>
          </p:cNvPr>
          <p:cNvSpPr txBox="1"/>
          <p:nvPr/>
        </p:nvSpPr>
        <p:spPr>
          <a:xfrm>
            <a:off x="4454237" y="4746791"/>
            <a:ext cx="436418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/>
              <a:t>3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3231362-16F2-AE9B-CF8A-9654066D05CC}"/>
              </a:ext>
            </a:extLst>
          </p:cNvPr>
          <p:cNvSpPr txBox="1"/>
          <p:nvPr/>
        </p:nvSpPr>
        <p:spPr>
          <a:xfrm>
            <a:off x="4454237" y="5436057"/>
            <a:ext cx="436418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/>
              <a:t>6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E463C0E-E999-342F-BF67-5CAD26B1C001}"/>
              </a:ext>
            </a:extLst>
          </p:cNvPr>
          <p:cNvSpPr txBox="1"/>
          <p:nvPr/>
        </p:nvSpPr>
        <p:spPr>
          <a:xfrm>
            <a:off x="4454237" y="6042300"/>
            <a:ext cx="436418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/>
              <a:t>5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A001B21-E455-2B04-36DB-BF167EB33348}"/>
              </a:ext>
            </a:extLst>
          </p:cNvPr>
          <p:cNvSpPr txBox="1"/>
          <p:nvPr/>
        </p:nvSpPr>
        <p:spPr>
          <a:xfrm>
            <a:off x="1475510" y="2295857"/>
            <a:ext cx="1059872" cy="36933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6124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053E7C-59E1-98C4-3C21-477659F3D9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A858C3ED-F2D8-E000-1FD5-6C210458B6CE}"/>
              </a:ext>
            </a:extLst>
          </p:cNvPr>
          <p:cNvSpPr txBox="1">
            <a:spLocks/>
          </p:cNvSpPr>
          <p:nvPr/>
        </p:nvSpPr>
        <p:spPr>
          <a:xfrm>
            <a:off x="1371600" y="322118"/>
            <a:ext cx="9601200" cy="86244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 испытание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D877FF6-5241-9795-2A6C-8F96D9050BF1}"/>
              </a:ext>
            </a:extLst>
          </p:cNvPr>
          <p:cNvSpPr txBox="1"/>
          <p:nvPr/>
        </p:nvSpPr>
        <p:spPr>
          <a:xfrm>
            <a:off x="2234045" y="1340427"/>
            <a:ext cx="7419110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ПОДБЕРИ СИНОНИМЫ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AFB86DE-A233-ACFC-4E30-4919B69908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285" y="2103456"/>
            <a:ext cx="9601199" cy="402641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0EF3260-B583-7BD9-E370-FD3395EFC216}"/>
              </a:ext>
            </a:extLst>
          </p:cNvPr>
          <p:cNvSpPr txBox="1"/>
          <p:nvPr/>
        </p:nvSpPr>
        <p:spPr>
          <a:xfrm>
            <a:off x="2130136" y="6246571"/>
            <a:ext cx="721908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  <a:hlinkClick r:id="rId3"/>
              </a:rPr>
              <a:t>https://wordwall.net/play/86417/648/372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17391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387EB2-C2D9-33C9-7479-A04663996A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6B926F54-64D4-BEC0-EF4F-B82D64F60DA7}"/>
              </a:ext>
            </a:extLst>
          </p:cNvPr>
          <p:cNvSpPr txBox="1">
            <a:spLocks/>
          </p:cNvSpPr>
          <p:nvPr/>
        </p:nvSpPr>
        <p:spPr>
          <a:xfrm>
            <a:off x="1371600" y="322118"/>
            <a:ext cx="9601200" cy="86244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 испытание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B78D6CE-AFAC-0ACC-0DD9-A1A107747000}"/>
              </a:ext>
            </a:extLst>
          </p:cNvPr>
          <p:cNvSpPr txBox="1"/>
          <p:nvPr/>
        </p:nvSpPr>
        <p:spPr>
          <a:xfrm>
            <a:off x="2234045" y="1340427"/>
            <a:ext cx="7419110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ПОДБЕРИ АНТОНИМЫ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9C772FF-1437-CB30-E0D2-E114F24EA114}"/>
              </a:ext>
            </a:extLst>
          </p:cNvPr>
          <p:cNvSpPr txBox="1"/>
          <p:nvPr/>
        </p:nvSpPr>
        <p:spPr>
          <a:xfrm>
            <a:off x="1537854" y="2680855"/>
            <a:ext cx="8811491" cy="221599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ВЫСОКИЙ  - НИЗКИЙ</a:t>
            </a:r>
          </a:p>
          <a:p>
            <a:pPr algn="ctr"/>
            <a:r>
              <a:rPr lang="ru-RU" sz="6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ТЯЖЕЛЫЙ – ЛЕГКИЙ</a:t>
            </a:r>
          </a:p>
          <a:p>
            <a:endParaRPr lang="ru-RU" dirty="0"/>
          </a:p>
        </p:txBody>
      </p:sp>
      <p:pic>
        <p:nvPicPr>
          <p:cNvPr id="2" name="Объект 7">
            <a:extLst>
              <a:ext uri="{FF2B5EF4-FFF2-40B4-BE49-F238E27FC236}">
                <a16:creationId xmlns:a16="http://schemas.microsoft.com/office/drawing/2014/main" id="{6AAED0E6-575C-E57C-848D-1913FD497E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88028" y="2277037"/>
            <a:ext cx="9466118" cy="3581400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F57FC87-3CA2-473B-3BA5-8D530819436E}"/>
              </a:ext>
            </a:extLst>
          </p:cNvPr>
          <p:cNvSpPr txBox="1"/>
          <p:nvPr/>
        </p:nvSpPr>
        <p:spPr>
          <a:xfrm>
            <a:off x="1798225" y="6010035"/>
            <a:ext cx="741911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hlinkClick r:id="rId3"/>
              </a:rPr>
              <a:t>https://wordwall.net/play/86417/847/374</a:t>
            </a:r>
            <a:endParaRPr lang="en-US" dirty="0"/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4642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9928" y="292608"/>
            <a:ext cx="9601200" cy="67665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/>
              <a:t>                        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 испытание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21834" y="1142461"/>
            <a:ext cx="7351776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Морфологический разбор.</a:t>
            </a: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57240" y="3103305"/>
            <a:ext cx="10906576" cy="255454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Лесную (поляну) _________(______________)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Н.Ф.___________________________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М.П.  </a:t>
            </a:r>
            <a:r>
              <a:rPr kumimoji="0" lang="ru-RU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Число______</a:t>
            </a: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kumimoji="0" lang="ru-RU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Падеж________</a:t>
            </a: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ru-RU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Род______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 предложении _______________________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778370" y="2213861"/>
            <a:ext cx="8687908" cy="64633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68575" algn="l"/>
              </a:tabLst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Лесную  поляну заливает яркий свет.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03241" y="2186084"/>
            <a:ext cx="299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371269" y="3157343"/>
            <a:ext cx="1152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ПРИЛ.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067500" y="3149222"/>
            <a:ext cx="2105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КАКУЮ?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21834" y="3808374"/>
            <a:ext cx="1783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ЛЕСНОЙ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052870" y="4380578"/>
            <a:ext cx="8848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ЕД.Ч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,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988094" y="4439172"/>
            <a:ext cx="850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В.п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/>
                <a:ea typeface="+mn-ea"/>
                <a:cs typeface="+mn-cs"/>
              </a:rPr>
              <a:t>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063942" y="4451028"/>
            <a:ext cx="804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Ж.р.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145855" y="5048511"/>
            <a:ext cx="2935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ОПРЕДЕЛЕНИЕ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6A2B2D-A9A8-FC93-B2DD-9B26A4B3D2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94A224-51C7-C910-395C-14A63116C2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2A60540-D0F7-3A19-D918-0682327341E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46473" y="1397208"/>
            <a:ext cx="3489641" cy="4774992"/>
          </a:xfrm>
          <a:prstGeom prst="rect">
            <a:avLst/>
          </a:prstGeom>
        </p:spPr>
      </p:pic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851DB185-AAEE-E35F-DD35-3782EB88C1B9}"/>
              </a:ext>
            </a:extLst>
          </p:cNvPr>
          <p:cNvSpPr txBox="1">
            <a:spLocks/>
          </p:cNvSpPr>
          <p:nvPr/>
        </p:nvSpPr>
        <p:spPr>
          <a:xfrm>
            <a:off x="1381991" y="436418"/>
            <a:ext cx="7096991" cy="14859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br>
              <a:rPr lang="ru-RU" b="1" dirty="0"/>
            </a:b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ЭТАП «Решающий бой»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59601A45-A69B-B69B-2D5C-CC0ACA8D68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371600" y="2286000"/>
            <a:ext cx="6982691" cy="4152582"/>
          </a:xfrm>
        </p:spPr>
      </p:pic>
    </p:spTree>
    <p:extLst>
      <p:ext uri="{BB962C8B-B14F-4D97-AF65-F5344CB8AC3E}">
        <p14:creationId xmlns:p14="http://schemas.microsoft.com/office/powerpoint/2010/main" val="33401537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18F41D-C753-B9B9-0475-5CE4593DC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4069" y="460672"/>
            <a:ext cx="9601200" cy="924791"/>
          </a:xfrm>
        </p:spPr>
        <p:txBody>
          <a:bodyPr/>
          <a:lstStyle/>
          <a:p>
            <a:pPr algn="ctr"/>
            <a:r>
              <a:rPr lang="ru-RU" b="1" i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_______________ пора</a:t>
            </a:r>
            <a:endParaRPr lang="ru-RU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0E780C3-D71C-CBF3-0F30-7277732C62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4069" y="1430474"/>
            <a:ext cx="10196945" cy="4966854"/>
          </a:xfrm>
        </p:spPr>
        <p:txBody>
          <a:bodyPr>
            <a:normAutofit lnSpcReduction="10000"/>
          </a:bodyPr>
          <a:lstStyle/>
          <a:p>
            <a:pPr marL="0" indent="0" algn="l">
              <a:buNone/>
            </a:pPr>
            <a:r>
              <a:rPr lang="ru-RU" sz="5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Настало __________ утро? Светит _________солнце. </a:t>
            </a:r>
          </a:p>
          <a:p>
            <a:pPr marL="0" indent="0" algn="l">
              <a:buNone/>
            </a:pPr>
            <a:r>
              <a:rPr lang="ru-RU" sz="5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По небу плывут ___________ облака! </a:t>
            </a:r>
          </a:p>
          <a:p>
            <a:pPr marL="0" indent="0" algn="l">
              <a:buNone/>
            </a:pPr>
            <a:r>
              <a:rPr lang="ru-RU" sz="5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Дует _________ ветер? </a:t>
            </a:r>
          </a:p>
          <a:p>
            <a:pPr marL="0" indent="0" algn="l">
              <a:buNone/>
            </a:pPr>
            <a:r>
              <a:rPr lang="ru-RU" sz="5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Наступает ________ пора-весна.</a:t>
            </a:r>
            <a:endParaRPr lang="ru-RU" sz="4000" b="1" i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2A60540-D0F7-3A19-D918-0682327341E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889587" y="2735452"/>
            <a:ext cx="1915339" cy="2620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587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3899B-8011-CD62-8BC8-018F9242A4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895BB0D4-3C0A-1E2B-B55D-69C55E477F7C}"/>
              </a:ext>
            </a:extLst>
          </p:cNvPr>
          <p:cNvSpPr txBox="1">
            <a:spLocks/>
          </p:cNvSpPr>
          <p:nvPr/>
        </p:nvSpPr>
        <p:spPr>
          <a:xfrm>
            <a:off x="1049482" y="172649"/>
            <a:ext cx="9395780" cy="22891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 fontScale="25000" lnSpcReduction="20000"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8000" kern="1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1 команда -Дополнить именами прилагательными в нужной форме.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8000" kern="1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Настроение -грустное.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8000" kern="1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2 команда - Дополнить именами прилагательными в нужной форме.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8000" kern="1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Настроение - веселое.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8000" kern="1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3 команда - Дополнить именами прилагательными в нужной форме.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8000" kern="1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Настроение – волшебное.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7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br>
              <a:rPr lang="ru-RU" b="1" dirty="0"/>
            </a:b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882797E-3EA0-1152-5753-226D9BAE902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46473" y="1397208"/>
            <a:ext cx="3489641" cy="4774992"/>
          </a:xfrm>
          <a:prstGeom prst="rect">
            <a:avLst/>
          </a:prstGeo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F7EEAAB2-8D10-8F31-C103-7DCD2CFAC2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371600" y="2708030"/>
            <a:ext cx="6982691" cy="3883109"/>
          </a:xfrm>
        </p:spPr>
      </p:pic>
    </p:spTree>
    <p:extLst>
      <p:ext uri="{BB962C8B-B14F-4D97-AF65-F5344CB8AC3E}">
        <p14:creationId xmlns:p14="http://schemas.microsoft.com/office/powerpoint/2010/main" val="15403413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0EC9D0-E15C-7E8D-0D43-164DC9A851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omb-timer-tick-clock-watch_fkblk3vu">
            <a:hlinkClick r:id="" action="ppaction://media"/>
            <a:extLst>
              <a:ext uri="{FF2B5EF4-FFF2-40B4-BE49-F238E27FC236}">
                <a16:creationId xmlns:a16="http://schemas.microsoft.com/office/drawing/2014/main" id="{BDF05A88-97E2-63DE-A212-E1A7AD88DD5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862209" y="5861482"/>
            <a:ext cx="487363" cy="48736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DC28EDA-C83A-1EA2-1855-EFFCB262E476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65763" y="394854"/>
            <a:ext cx="6092537" cy="5870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228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35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DE727D-A037-1222-2FF0-7BE1993804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DF6E6C-4D7D-EB4D-D05A-F07BAE3AA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1991" y="436418"/>
            <a:ext cx="7096991" cy="14859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br>
              <a:rPr lang="ru-RU" b="1" dirty="0"/>
            </a:b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ЭТАП «Решающий бой»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5E561D-7E23-7E9B-29CD-F3A2B62406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7744" y="184872"/>
            <a:ext cx="2684319" cy="2474607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E76604E-8D0E-D8D3-FBC3-CACEB0D7463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41388" y="390796"/>
            <a:ext cx="2557029" cy="2268683"/>
          </a:xfrm>
          <a:prstGeom prst="rect">
            <a:avLst/>
          </a:prstGeom>
        </p:spPr>
      </p:pic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C8F68A8D-7EC2-A4C5-A710-23131C7209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1158635" y="2362201"/>
            <a:ext cx="7569728" cy="408362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A82633E-D179-2971-37CC-D2942E097ABD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296496" y="3645304"/>
            <a:ext cx="2046812" cy="2800524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6FFFF95-3031-CE5E-443E-95CA89EBC04B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641772" y="3284122"/>
            <a:ext cx="3183082" cy="31830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556022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0EC9D0-E15C-7E8D-0D43-164DC9A851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узел 1">
            <a:extLst>
              <a:ext uri="{FF2B5EF4-FFF2-40B4-BE49-F238E27FC236}">
                <a16:creationId xmlns:a16="http://schemas.microsoft.com/office/drawing/2014/main" id="{6BFFF2CD-28DD-77A6-40EC-3BCE1E8655CA}"/>
              </a:ext>
            </a:extLst>
          </p:cNvPr>
          <p:cNvSpPr/>
          <p:nvPr/>
        </p:nvSpPr>
        <p:spPr>
          <a:xfrm>
            <a:off x="4426528" y="1756066"/>
            <a:ext cx="4156364" cy="3647208"/>
          </a:xfrm>
          <a:prstGeom prst="flowChartConnector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1AF31EC-E36D-B016-70E1-843CE946B69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48909" y="2909807"/>
            <a:ext cx="1711602" cy="81533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CB4B986-5322-CE8D-6E74-D4C2132A397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99164" y="828765"/>
            <a:ext cx="5268191" cy="3275645"/>
          </a:xfrm>
          <a:prstGeom prst="rect">
            <a:avLst/>
          </a:prstGeom>
        </p:spPr>
      </p:pic>
      <p:pic>
        <p:nvPicPr>
          <p:cNvPr id="1028" name="Picture 4" descr="Picture background">
            <a:extLst>
              <a:ext uri="{FF2B5EF4-FFF2-40B4-BE49-F238E27FC236}">
                <a16:creationId xmlns:a16="http://schemas.microsoft.com/office/drawing/2014/main" id="{1F3DFB1E-D547-5F7A-0260-01A1BF5E6DA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34" t="26168" r="13187" b="18063"/>
          <a:stretch/>
        </p:blipFill>
        <p:spPr bwMode="auto">
          <a:xfrm>
            <a:off x="5648909" y="4091158"/>
            <a:ext cx="1711602" cy="1122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7290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C12236-1471-8D2A-477F-FFE7FF7320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23018" y="301337"/>
            <a:ext cx="4509655" cy="5704608"/>
          </a:xfrm>
        </p:spPr>
        <p:txBody>
          <a:bodyPr>
            <a:normAutofit/>
          </a:bodyPr>
          <a:lstStyle/>
          <a:p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C3C32407-3D31-B6E7-AFD0-3B48D18F2D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88167" y="589402"/>
            <a:ext cx="10278527" cy="574106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BDCBE67-4605-D027-E610-D7267779D94F}"/>
              </a:ext>
            </a:extLst>
          </p:cNvPr>
          <p:cNvSpPr txBox="1"/>
          <p:nvPr/>
        </p:nvSpPr>
        <p:spPr>
          <a:xfrm>
            <a:off x="1213338" y="3682232"/>
            <a:ext cx="4677508" cy="23237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0" lang="ru-RU" sz="2900" b="0" i="0" u="none" strike="noStrike" kern="1200" cap="none" spc="0" normalizeH="0" baseline="0" noProof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Roboto" panose="02000000000000000000" pitchFamily="2" charset="0"/>
                <a:ea typeface="+mj-ea"/>
                <a:cs typeface="+mj-cs"/>
              </a:rPr>
              <a:t>Имена прилагательные делают речь более образной, точной, помогают описать предметы.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2829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C6397C26-1E6E-4220-8C95-C4DB28F0DA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8536" y="2398164"/>
            <a:ext cx="3383939" cy="4395355"/>
          </a:xfrm>
        </p:spPr>
      </p:pic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8A2CBAFB-F6E5-D74F-3F27-FFFB4B443A9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94" r="22785"/>
          <a:stretch/>
        </p:blipFill>
        <p:spPr bwMode="auto">
          <a:xfrm>
            <a:off x="3955439" y="2398163"/>
            <a:ext cx="3661097" cy="4395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C5C0D92-CADC-5572-04A9-93FB877F5CE1}"/>
              </a:ext>
            </a:extLst>
          </p:cNvPr>
          <p:cNvSpPr txBox="1"/>
          <p:nvPr/>
        </p:nvSpPr>
        <p:spPr>
          <a:xfrm>
            <a:off x="7855528" y="1748909"/>
            <a:ext cx="409401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Толковый словарь Ожегова</a:t>
            </a:r>
            <a:r>
              <a:rPr lang="ru-RU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Личным делом называют собрание документов, которое касается конкретного человека и хранится в какой-либо организации.</a:t>
            </a:r>
          </a:p>
          <a:p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= досье</a:t>
            </a: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7140006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8ADF78-EFDF-633C-7BD1-2C3C3BC715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799"/>
            <a:ext cx="9601200" cy="2348345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Цель урока</a:t>
            </a:r>
            <a:b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4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цель нашей миссии – вспомнить,</a:t>
            </a:r>
            <a:br>
              <a:rPr lang="ru-RU" sz="4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4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повторить  и обобщить знания </a:t>
            </a:r>
            <a:br>
              <a:rPr lang="ru-RU" sz="4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4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об имени прилагательном.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BC2F179-E3D9-0462-A319-C0DC5C2E02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6573" y="224269"/>
            <a:ext cx="3048000" cy="280987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F1AA8C7-A3A2-3253-420E-63DD021DCBA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71600" y="3127664"/>
            <a:ext cx="4572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6992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87BBAA-0D0A-05EA-AD19-3806EF9D67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B884BE-2C71-D1B5-40CC-BBBB7F0D7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6525491" cy="924791"/>
          </a:xfrm>
        </p:spPr>
        <p:txBody>
          <a:bodyPr/>
          <a:lstStyle/>
          <a:p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Испытание 1.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Шифруем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.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D9F9300C-EAA3-63EE-359A-80522426AD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897091" y="3901892"/>
            <a:ext cx="3304309" cy="243776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126A6D7-AA13-F793-E7D9-34AB465EA2B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41228" y="85068"/>
            <a:ext cx="1943099" cy="160865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85FEBC8-BB26-13D0-0CF5-16E2E0B1A6EB}"/>
              </a:ext>
            </a:extLst>
          </p:cNvPr>
          <p:cNvSpPr txBox="1"/>
          <p:nvPr/>
        </p:nvSpPr>
        <p:spPr>
          <a:xfrm>
            <a:off x="10006445" y="426027"/>
            <a:ext cx="1641887" cy="46166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ДА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41AD34C-BF32-C8FB-3738-88A41C1D2D92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41228" y="1989092"/>
            <a:ext cx="1943099" cy="15230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791EA30-C66B-32C8-57FD-B14D74B4B707}"/>
              </a:ext>
            </a:extLst>
          </p:cNvPr>
          <p:cNvSpPr txBox="1"/>
          <p:nvPr/>
        </p:nvSpPr>
        <p:spPr>
          <a:xfrm>
            <a:off x="10006445" y="2519776"/>
            <a:ext cx="1641887" cy="5847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Нет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94CC6C-E92F-22F7-7DB9-C1D717D65B9D}"/>
              </a:ext>
            </a:extLst>
          </p:cNvPr>
          <p:cNvSpPr txBox="1"/>
          <p:nvPr/>
        </p:nvSpPr>
        <p:spPr>
          <a:xfrm>
            <a:off x="1247776" y="2405565"/>
            <a:ext cx="6094268" cy="242829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4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Имя прилагательное обозначает признак предмета.</a:t>
            </a:r>
            <a:endParaRPr kumimoji="0" lang="ru-RU" sz="40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2852462-079E-D7A4-182D-DAB5D48A9B2A}"/>
              </a:ext>
            </a:extLst>
          </p:cNvPr>
          <p:cNvSpPr txBox="1"/>
          <p:nvPr/>
        </p:nvSpPr>
        <p:spPr>
          <a:xfrm>
            <a:off x="1265959" y="2397472"/>
            <a:ext cx="6296892" cy="321863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0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ru-RU" sz="36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ru-RU" sz="3600" kern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4800" kern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 предложении имя прилагательное является определением.</a:t>
            </a:r>
            <a:endParaRPr lang="ru-RU" sz="4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295E327-D189-7ADA-1959-C2BA8EBB2033}"/>
              </a:ext>
            </a:extLst>
          </p:cNvPr>
          <p:cNvSpPr txBox="1"/>
          <p:nvPr/>
        </p:nvSpPr>
        <p:spPr>
          <a:xfrm>
            <a:off x="1265959" y="2392500"/>
            <a:ext cx="6296892" cy="33212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R="0" lvl="0" algn="ctr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tabLst/>
              <a:defRPr/>
            </a:pPr>
            <a:r>
              <a:rPr kumimoji="0" lang="ru-RU" sz="4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kumimoji="0" lang="ru-RU" sz="4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.Имя прилагательное изменяется по числам,  падежам, </a:t>
            </a:r>
          </a:p>
          <a:p>
            <a:pPr marR="0" lvl="0" algn="ctr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tabLst/>
              <a:defRPr/>
            </a:pPr>
            <a:r>
              <a:rPr kumimoji="0" lang="ru-RU" sz="4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родам ( в ед. ч) </a:t>
            </a:r>
            <a:endParaRPr kumimoji="0" lang="ru-RU" sz="40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922509E-8126-0229-9C0B-81184F99171F}"/>
              </a:ext>
            </a:extLst>
          </p:cNvPr>
          <p:cNvSpPr txBox="1"/>
          <p:nvPr/>
        </p:nvSpPr>
        <p:spPr>
          <a:xfrm>
            <a:off x="1284142" y="2405565"/>
            <a:ext cx="6296892" cy="360951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R="0" lvl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tabLst/>
              <a:defRPr/>
            </a:pPr>
            <a:r>
              <a:rPr kumimoji="0" lang="ru-RU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kumimoji="0" lang="ru-RU" sz="5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Определить род прилагательного во множественном числе можно</a:t>
            </a:r>
            <a:endParaRPr kumimoji="0" lang="ru-RU" sz="20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055C805-D4B2-ED4A-AB69-9682399176F1}"/>
              </a:ext>
            </a:extLst>
          </p:cNvPr>
          <p:cNvSpPr txBox="1"/>
          <p:nvPr/>
        </p:nvSpPr>
        <p:spPr>
          <a:xfrm>
            <a:off x="1285225" y="2413658"/>
            <a:ext cx="6258359" cy="360951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R="0" lvl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tabLst/>
              <a:defRPr/>
            </a:pPr>
            <a:r>
              <a:rPr kumimoji="0" lang="ru-RU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kumimoji="0" lang="ru-RU" sz="5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Главным словом в словосочетании </a:t>
            </a:r>
            <a:r>
              <a:rPr kumimoji="0" lang="ru-RU" sz="5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прил</a:t>
            </a:r>
            <a:r>
              <a:rPr kumimoji="0" lang="ru-RU" sz="5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.+сущ. является прилагательное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kumimoji="0" lang="ru-RU" sz="20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560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3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C1520B-CB38-9D02-AB3A-1D25528C9220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br>
              <a:rPr lang="ru-RU" b="1" dirty="0"/>
            </a:b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ЭТАП «РАЗВЕДКА ДАННЫХ»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BF59F2F1-A954-9B2F-F17F-2F622BC586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3332041" y="2794319"/>
            <a:ext cx="5846571" cy="3292125"/>
          </a:xfrm>
          <a:prstGeom prst="rect">
            <a:avLst/>
          </a:prstGeom>
        </p:spPr>
      </p:pic>
      <p:pic>
        <p:nvPicPr>
          <p:cNvPr id="3" name="c67441164110f44">
            <a:hlinkClick r:id="" action="ppaction://media"/>
            <a:extLst>
              <a:ext uri="{FF2B5EF4-FFF2-40B4-BE49-F238E27FC236}">
                <a16:creationId xmlns:a16="http://schemas.microsoft.com/office/drawing/2014/main" id="{E0AA64A9-93AF-1377-0A99-1262935A498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923761" y="5684837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464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5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5854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0412FB-9B16-72A8-4B0D-33633AAA6C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315216"/>
            <a:ext cx="9601200" cy="229611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tabLst/>
              <a:defRPr/>
            </a:pPr>
            <a:r>
              <a:rPr kumimoji="0" 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Имя прилагательное </a:t>
            </a:r>
            <a:r>
              <a:rPr kumimoji="0" lang="ru-RU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 это </a:t>
            </a:r>
            <a:r>
              <a:rPr kumimoji="0" lang="ru-RU" sz="5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часть </a:t>
            </a:r>
            <a:r>
              <a:rPr kumimoji="0" 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речи</a:t>
            </a:r>
            <a:r>
              <a:rPr kumimoji="0" lang="ru-RU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которая обозначает</a:t>
            </a:r>
            <a:br>
              <a:rPr kumimoji="0" lang="ru-RU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06605C1-8708-B560-AAAD-BC92F74859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2217" y="3141519"/>
            <a:ext cx="4333009" cy="318654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 sz="3200" b="1" u="sng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Отвечает на вопросы</a:t>
            </a:r>
          </a:p>
          <a:p>
            <a:r>
              <a:rPr lang="ru-RU" sz="3200" b="0" i="1" dirty="0">
                <a:solidFill>
                  <a:srgbClr val="33333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какой? </a:t>
            </a:r>
          </a:p>
          <a:p>
            <a:r>
              <a:rPr lang="ru-RU" sz="3200" b="0" i="1" dirty="0">
                <a:solidFill>
                  <a:srgbClr val="33333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какая? </a:t>
            </a:r>
          </a:p>
          <a:p>
            <a:r>
              <a:rPr lang="ru-RU" sz="3200" b="0" i="1" dirty="0">
                <a:solidFill>
                  <a:srgbClr val="33333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какое? </a:t>
            </a:r>
          </a:p>
          <a:p>
            <a:r>
              <a:rPr lang="ru-RU" sz="3200" b="0" i="1" dirty="0">
                <a:solidFill>
                  <a:srgbClr val="33333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какие?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410672A-8C03-1875-3502-2ACCBD77FB02}"/>
              </a:ext>
            </a:extLst>
          </p:cNvPr>
          <p:cNvSpPr txBox="1"/>
          <p:nvPr/>
        </p:nvSpPr>
        <p:spPr>
          <a:xfrm>
            <a:off x="2353541" y="1780333"/>
            <a:ext cx="76373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признак предмета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A96C78-AE70-10E1-447F-419194DA5DEE}"/>
              </a:ext>
            </a:extLst>
          </p:cNvPr>
          <p:cNvSpPr txBox="1"/>
          <p:nvPr/>
        </p:nvSpPr>
        <p:spPr>
          <a:xfrm>
            <a:off x="6400800" y="4042293"/>
            <a:ext cx="4572000" cy="175432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u="sng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Роль в предложении</a:t>
            </a:r>
          </a:p>
          <a:p>
            <a:pPr algn="ctr"/>
            <a:endParaRPr lang="ru-RU" sz="3600" b="1" u="sng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3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ОПРЕДЕЛЕНИЕ</a:t>
            </a: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6964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63BA43-499F-2602-799A-9F54774E63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13863"/>
            <a:ext cx="9601200" cy="1537855"/>
          </a:xfrm>
        </p:spPr>
        <p:txBody>
          <a:bodyPr/>
          <a:lstStyle/>
          <a:p>
            <a:pPr algn="ctr"/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Прилагательные согласуются с именами существительными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C9DE007-44DF-37B3-D720-0B2D382FB7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4054"/>
          <a:stretch/>
        </p:blipFill>
        <p:spPr>
          <a:xfrm>
            <a:off x="1512769" y="2597726"/>
            <a:ext cx="9601200" cy="3688773"/>
          </a:xfrm>
        </p:spPr>
      </p:pic>
    </p:spTree>
    <p:extLst>
      <p:ext uri="{BB962C8B-B14F-4D97-AF65-F5344CB8AC3E}">
        <p14:creationId xmlns:p14="http://schemas.microsoft.com/office/powerpoint/2010/main" val="3526868642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Уголки">
  <a:themeElements>
    <a:clrScheme name="Уголки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Уголки">
      <a:maj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Уголки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1_Уголки">
  <a:themeElements>
    <a:clrScheme name="Уголки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Уголки">
      <a:maj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Уголки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3.xml><?xml version="1.0" encoding="utf-8"?>
<a:theme xmlns:a="http://schemas.openxmlformats.org/drawingml/2006/main" name="2_Уголки">
  <a:themeElements>
    <a:clrScheme name="Уголки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Уголки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Уголки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Уголки</Template>
  <TotalTime>1098</TotalTime>
  <Words>474</Words>
  <Application>Microsoft Office PowerPoint</Application>
  <PresentationFormat>Широкоэкранный</PresentationFormat>
  <Paragraphs>122</Paragraphs>
  <Slides>23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23</vt:i4>
      </vt:variant>
    </vt:vector>
  </HeadingPairs>
  <TitlesOfParts>
    <vt:vector size="31" baseType="lpstr">
      <vt:lpstr>Calibri</vt:lpstr>
      <vt:lpstr>Franklin Gothic Book</vt:lpstr>
      <vt:lpstr>Roboto</vt:lpstr>
      <vt:lpstr>Wingdings</vt:lpstr>
      <vt:lpstr>YS Text</vt:lpstr>
      <vt:lpstr>Уголки</vt:lpstr>
      <vt:lpstr>1_Уголки</vt:lpstr>
      <vt:lpstr>2_Уголки</vt:lpstr>
      <vt:lpstr>Имя прилагательное </vt:lpstr>
      <vt:lpstr>_______________ пора</vt:lpstr>
      <vt:lpstr>Презентация PowerPoint</vt:lpstr>
      <vt:lpstr>Презентация PowerPoint</vt:lpstr>
      <vt:lpstr>Цель урока цель нашей миссии – вспомнить, повторить  и обобщить знания  об имени прилагательном.</vt:lpstr>
      <vt:lpstr>Испытание 1. Шифруем .</vt:lpstr>
      <vt:lpstr> ЭТАП «РАЗВЕДКА ДАННЫХ»</vt:lpstr>
      <vt:lpstr>Имя прилагательное – это часть речи, которая обозначает </vt:lpstr>
      <vt:lpstr>Прилагательные согласуются с именами существительными</vt:lpstr>
      <vt:lpstr> Имена прилагательные  изменяются</vt:lpstr>
      <vt:lpstr>Начальная форма имени прилагательного</vt:lpstr>
      <vt:lpstr>Имена прилагательные в тексте</vt:lpstr>
      <vt:lpstr> ЭТАП «ТРЕНИРОВКА»</vt:lpstr>
      <vt:lpstr>2 испытание .</vt:lpstr>
      <vt:lpstr>3 испытание</vt:lpstr>
      <vt:lpstr>Презентация PowerPoint</vt:lpstr>
      <vt:lpstr>Презентация PowerPoint</vt:lpstr>
      <vt:lpstr>                        6 испытание</vt:lpstr>
      <vt:lpstr>Презентация PowerPoint</vt:lpstr>
      <vt:lpstr>Презентация PowerPoint</vt:lpstr>
      <vt:lpstr>Презентация PowerPoint</vt:lpstr>
      <vt:lpstr> ЭТАП «Решающий бой»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Имя прилагательное </dc:title>
  <dc:creator>admin</dc:creator>
  <cp:lastModifiedBy>admin</cp:lastModifiedBy>
  <cp:revision>17</cp:revision>
  <dcterms:created xsi:type="dcterms:W3CDTF">2025-02-04T17:26:49Z</dcterms:created>
  <dcterms:modified xsi:type="dcterms:W3CDTF">2025-03-06T18:42:18Z</dcterms:modified>
</cp:coreProperties>
</file>