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 snapToGrid="0">
      <p:cViewPr varScale="1">
        <p:scale>
          <a:sx n="70" d="100"/>
          <a:sy n="70" d="100"/>
        </p:scale>
        <p:origin x="-720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48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55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53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67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3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31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36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58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48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80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453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90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528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57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07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60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B4B28-656B-4628-B1E1-70D0AC96288F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B44AE8-E90E-4AF3-A35C-0E12557DB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106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  <p:sldLayoutId id="2147483823" r:id="rId16"/>
  </p:sldLayoutIdLst>
  <mc:AlternateContent xmlns:mc="http://schemas.openxmlformats.org/markup-compatibility/2006">
    <mc:Choice xmlns:p14="http://schemas.microsoft.com/office/powerpoint/2010/main" Requires="p14">
      <p:transition p14:dur="250" advClick="0">
        <p:split orient="vert"/>
      </p:transition>
    </mc:Choice>
    <mc:Fallback>
      <p:transition advClick="0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35.jpeg"/><Relationship Id="rId5" Type="http://schemas.openxmlformats.org/officeDocument/2006/relationships/image" Target="../media/image34.jp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1999" cy="68579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90822" y="2967335"/>
            <a:ext cx="52103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thur Gothic" panose="02000400000000000000" pitchFamily="2" charset="0"/>
              </a:rPr>
              <a:t>СЛАВЯНСТВО</a:t>
            </a:r>
            <a:endParaRPr lang="ru-RU" sz="5400" b="0" cap="none" spc="0" dirty="0">
              <a:ln w="0"/>
              <a:solidFill>
                <a:srgbClr val="FFFF00"/>
              </a:solidFill>
              <a:effectLst>
                <a:reflection blurRad="6350" stA="53000" endA="300" endPos="35500" dir="5400000" sy="-90000" algn="bl" rotWithShape="0"/>
              </a:effectLst>
              <a:latin typeface="Arthur Gothic" panose="02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57308" y="5934747"/>
            <a:ext cx="39346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Презентацию </a:t>
            </a:r>
            <a:r>
              <a:rPr lang="ru-RU" dirty="0" smtClean="0">
                <a:solidFill>
                  <a:schemeClr val="bg1"/>
                </a:solidFill>
              </a:rPr>
              <a:t>подготовила: педагог организатор </a:t>
            </a:r>
            <a:r>
              <a:rPr lang="ru-RU" dirty="0" smtClean="0">
                <a:solidFill>
                  <a:schemeClr val="bg1"/>
                </a:solidFill>
              </a:rPr>
              <a:t>Овечкина Светлана Владимировна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925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842"/>
    </mc:Choice>
    <mc:Fallback>
      <p:transition advClick="0" advTm="284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490271" y="432173"/>
            <a:ext cx="101272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 славян насчитывает </a:t>
            </a:r>
          </a:p>
          <a:p>
            <a:pPr algn="ctr"/>
            <a:r>
              <a:rPr lang="ru-RU" sz="44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–    350 млн. человек</a:t>
            </a:r>
            <a:endParaRPr lang="ru-RU" sz="440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318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633">
        <p:split orient="vert"/>
      </p:transition>
    </mc:Choice>
    <mc:Fallback>
      <p:transition advClick="0" advTm="163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140542" y="392837"/>
            <a:ext cx="100977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Славяне поклонялись различным Богам, каждый из которых обладал могуществом и властью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194" y="1930400"/>
            <a:ext cx="6970935" cy="49275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081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4505">
        <p:split orient="vert"/>
      </p:transition>
    </mc:Choice>
    <mc:Fallback>
      <p:transition advClick="0" advTm="450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4" y="1270000"/>
            <a:ext cx="6071419" cy="5327854"/>
          </a:xfrm>
          <a:prstGeom prst="rect">
            <a:avLst/>
          </a:prstGeom>
          <a:ln>
            <a:noFill/>
          </a:ln>
          <a:effectLst>
            <a:outerShdw blurRad="177800" dist="50800" dir="5400000" algn="ctr" rotWithShape="0">
              <a:srgbClr val="000000">
                <a:alpha val="1000"/>
              </a:srgbClr>
            </a:outerShdw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423481" y="-19446"/>
            <a:ext cx="1765227" cy="1200329"/>
          </a:xfrm>
          <a:prstGeom prst="rect">
            <a:avLst/>
          </a:prstGeom>
          <a:noFill/>
          <a:scene3d>
            <a:camera prst="orthographicFront"/>
            <a:lightRig rig="harsh" dir="t"/>
          </a:scene3d>
          <a:sp3d>
            <a:bevelT w="139700" prst="cross"/>
          </a:sp3d>
        </p:spPr>
        <p:txBody>
          <a:bodyPr wrap="none" lIns="91440" tIns="45720" rIns="91440" bIns="45720">
            <a:spAutoFit/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7200" b="1" cap="none" spc="0" dirty="0" smtClean="0">
                <a:ln/>
                <a:solidFill>
                  <a:srgbClr val="FFFF00"/>
                </a:solidFill>
                <a:effectLst/>
                <a:latin typeface="Arthur Gothic" panose="02000400000000000000" pitchFamily="2" charset="0"/>
              </a:rPr>
              <a:t>Род</a:t>
            </a:r>
            <a:endParaRPr lang="ru-RU" sz="7200" b="1" cap="none" spc="0" dirty="0">
              <a:ln/>
              <a:solidFill>
                <a:srgbClr val="FFFF00"/>
              </a:solidFill>
              <a:effectLst/>
              <a:latin typeface="Arthur Gothic" panose="020004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19137" y="1595021"/>
            <a:ext cx="446657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</a:rPr>
              <a:t>Бог Род - является Богом-Творцом славянского пантеона Он стоит над всеми людьми, духами, зверьми, птицами и прочими существами и вселенными. В Нем заключены все правила, из него они вышли и превратились в закон Мироздания. Он сотворил наши миры в которые вошли Три основных Мира, Навь, Правь и Явь их объединяет единое Мировое Древо, что стоит на святом камне Алатырь. И мы – все часть Рода.</a:t>
            </a:r>
          </a:p>
          <a:p>
            <a:pPr algn="just"/>
            <a:endParaRPr lang="ru-RU" dirty="0">
              <a:solidFill>
                <a:schemeClr val="bg1"/>
              </a:solidFill>
            </a:endParaRPr>
          </a:p>
          <a:p>
            <a:pPr algn="just"/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604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3280">
        <p:split orient="vert"/>
      </p:transition>
    </mc:Choice>
    <mc:Fallback>
      <p:transition advClick="0" advTm="1328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1605935"/>
            <a:ext cx="5899593" cy="5070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835743" y="1455174"/>
            <a:ext cx="4572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bg1"/>
                </a:solidFill>
              </a:rPr>
              <a:t>Богиня </a:t>
            </a:r>
            <a:r>
              <a:rPr lang="ru-RU" b="1" dirty="0" err="1">
                <a:solidFill>
                  <a:schemeClr val="bg1"/>
                </a:solidFill>
              </a:rPr>
              <a:t>Макошь</a:t>
            </a:r>
            <a:r>
              <a:rPr lang="ru-RU" b="1" dirty="0">
                <a:solidFill>
                  <a:schemeClr val="bg1"/>
                </a:solidFill>
              </a:rPr>
              <a:t> – Богиня Судьбы, чародейства, материнства и плодородия, почитается славянами как Великая Матерь. </a:t>
            </a:r>
            <a:r>
              <a:rPr lang="ru-RU" b="1" dirty="0" err="1">
                <a:solidFill>
                  <a:schemeClr val="bg1"/>
                </a:solidFill>
              </a:rPr>
              <a:t>Макошь</a:t>
            </a:r>
            <a:r>
              <a:rPr lang="ru-RU" b="1" dirty="0">
                <a:solidFill>
                  <a:schemeClr val="bg1"/>
                </a:solidFill>
              </a:rPr>
              <a:t> - вершительница судеб, которой подвластна жизнь каждого: и Бога и человека, прядёт Нити Судеб. Нити Судеб каждого человека Великая Богиня узлами привязывает к добрым и злым поступкам людей, чем определят дальнейшие счастливые или горестные события в жизни человека. Нити Судеб разных людей и Богов Богиня </a:t>
            </a:r>
            <a:r>
              <a:rPr lang="ru-RU" b="1" dirty="0" err="1">
                <a:solidFill>
                  <a:schemeClr val="bg1"/>
                </a:solidFill>
              </a:rPr>
              <a:t>Макошь</a:t>
            </a:r>
            <a:r>
              <a:rPr lang="ru-RU" b="1" dirty="0">
                <a:solidFill>
                  <a:schemeClr val="bg1"/>
                </a:solidFill>
              </a:rPr>
              <a:t> сплетает в сложное плетение и создаёт из него полотно всего Мира. Поэтому и изображают Богиню </a:t>
            </a:r>
            <a:r>
              <a:rPr lang="ru-RU" b="1" dirty="0" err="1">
                <a:solidFill>
                  <a:schemeClr val="bg1"/>
                </a:solidFill>
              </a:rPr>
              <a:t>Макошь</a:t>
            </a:r>
            <a:r>
              <a:rPr lang="ru-RU" b="1" dirty="0">
                <a:solidFill>
                  <a:schemeClr val="bg1"/>
                </a:solidFill>
              </a:rPr>
              <a:t> с пряжей и веретеном, занятой рукоделием.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38452" y="314632"/>
            <a:ext cx="493579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err="1" smtClean="0">
                <a:ln/>
                <a:solidFill>
                  <a:srgbClr val="FF0000"/>
                </a:solidFill>
                <a:effectLst/>
                <a:latin typeface="Arthur Gothic" panose="02000400000000000000" pitchFamily="2" charset="0"/>
              </a:rPr>
              <a:t>Макошь</a:t>
            </a:r>
            <a:endParaRPr lang="ru-RU" sz="6000" b="1" cap="none" spc="0" dirty="0">
              <a:ln/>
              <a:solidFill>
                <a:srgbClr val="FF0000"/>
              </a:solidFill>
              <a:effectLst/>
              <a:latin typeface="Arthur Gothic" panose="020004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73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7216">
        <p:split orient="vert"/>
      </p:transition>
    </mc:Choice>
    <mc:Fallback>
      <p:transition advClick="0" advTm="172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27" y="1104491"/>
            <a:ext cx="4087196" cy="5525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340151" y="88828"/>
            <a:ext cx="242566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err="1" smtClean="0">
                <a:ln/>
                <a:solidFill>
                  <a:srgbClr val="00B0F0"/>
                </a:solidFill>
                <a:effectLst/>
                <a:latin typeface="Arthur Gothic" panose="02000400000000000000" pitchFamily="2" charset="0"/>
              </a:rPr>
              <a:t>Сварог</a:t>
            </a:r>
            <a:endParaRPr lang="ru-RU" sz="6000" b="1" cap="none" spc="0" dirty="0">
              <a:ln/>
              <a:solidFill>
                <a:srgbClr val="00B0F0"/>
              </a:solidFill>
              <a:effectLst/>
              <a:latin typeface="Arthur Gothic" panose="020004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05832" y="776748"/>
            <a:ext cx="5437239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2000" b="1" dirty="0" err="1">
                <a:solidFill>
                  <a:schemeClr val="bg1"/>
                </a:solidFill>
              </a:rPr>
              <a:t>Сварог</a:t>
            </a:r>
            <a:r>
              <a:rPr lang="ru-RU" sz="2000" b="1" dirty="0">
                <a:solidFill>
                  <a:schemeClr val="bg1"/>
                </a:solidFill>
              </a:rPr>
              <a:t> — верховный бог (первое воплощение Рода) в славянской мифологии создавший землю. Создатель первой суши, по легендам он нашел камень-</a:t>
            </a:r>
            <a:r>
              <a:rPr lang="ru-RU" sz="2000" b="1" dirty="0" err="1">
                <a:solidFill>
                  <a:schemeClr val="bg1"/>
                </a:solidFill>
              </a:rPr>
              <a:t>алатырь</a:t>
            </a:r>
            <a:r>
              <a:rPr lang="ru-RU" sz="2000" b="1" dirty="0">
                <a:solidFill>
                  <a:schemeClr val="bg1"/>
                </a:solidFill>
              </a:rPr>
              <a:t> с помощью которого вспенил море и сотворил землю. С помощью удара молота по камню создал </a:t>
            </a:r>
            <a:r>
              <a:rPr lang="ru-RU" sz="2000" b="1" dirty="0" err="1">
                <a:solidFill>
                  <a:schemeClr val="bg1"/>
                </a:solidFill>
              </a:rPr>
              <a:t>сварожичей</a:t>
            </a:r>
            <a:r>
              <a:rPr lang="ru-RU" sz="2000" b="1" dirty="0">
                <a:solidFill>
                  <a:schemeClr val="bg1"/>
                </a:solidFill>
              </a:rPr>
              <a:t>. Считается что именно </a:t>
            </a:r>
            <a:r>
              <a:rPr lang="ru-RU" sz="2000" b="1" dirty="0" err="1">
                <a:solidFill>
                  <a:schemeClr val="bg1"/>
                </a:solidFill>
              </a:rPr>
              <a:t>Сварог</a:t>
            </a:r>
            <a:r>
              <a:rPr lang="ru-RU" sz="2000" b="1" dirty="0">
                <a:solidFill>
                  <a:schemeClr val="bg1"/>
                </a:solidFill>
              </a:rPr>
              <a:t> создал два основных круга движения (земной и космический) которые получили название «коло времен». Данное исчисление лет повязано на движении солнца, где в каждый день годового цикла солнце занимает определенное положение. За движением солнца следили волхвы и жрецы. По расположению небесного святила и принималось решение о начале посадок, о времени </a:t>
            </a:r>
            <a:r>
              <a:rPr lang="ru-RU" sz="2000" b="1" dirty="0" smtClean="0">
                <a:solidFill>
                  <a:schemeClr val="bg1"/>
                </a:solidFill>
              </a:rPr>
              <a:t>сбора урожая.</a:t>
            </a:r>
            <a:endParaRPr lang="ru-RU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954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5380">
        <p:split orient="vert"/>
      </p:transition>
    </mc:Choice>
    <mc:Fallback>
      <p:transition advClick="0" advTm="1538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255" y="963560"/>
            <a:ext cx="4017821" cy="5669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77334" y="873334"/>
            <a:ext cx="55945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solidFill>
                  <a:schemeClr val="bg1"/>
                </a:solidFill>
              </a:rPr>
              <a:t>Лада Матушка — </a:t>
            </a:r>
            <a:r>
              <a:rPr lang="ru-RU" sz="2000" b="1" dirty="0">
                <a:solidFill>
                  <a:srgbClr val="FF0000"/>
                </a:solidFill>
              </a:rPr>
              <a:t>богиня</a:t>
            </a:r>
            <a:r>
              <a:rPr lang="ru-RU" sz="2000" b="1" dirty="0">
                <a:solidFill>
                  <a:schemeClr val="bg1"/>
                </a:solidFill>
              </a:rPr>
              <a:t> любви, красоты, процветания, благополучия и плодородия, покровительница семейных союзов, поддерживающая лад и мир в доме. Она — животворящая сила, являет собой образ Богини-Матери, дарующей жизнь и поддерживающей существование мира на протяжении всего цикла существования. Она сохраняет в гармонии и равновесии всё мироздание с начала времён. Всё существующее в мире находится под её покровительством. Лада суть причина всего сущего — движущая сила Вселенной, которая проявляет энергию из Нави в Явь. Богиня Лада — прекрасная </a:t>
            </a:r>
            <a:r>
              <a:rPr lang="ru-RU" sz="2000" b="1" dirty="0" smtClean="0">
                <a:solidFill>
                  <a:schemeClr val="bg1"/>
                </a:solidFill>
              </a:rPr>
              <a:t>хозяйка, </a:t>
            </a:r>
            <a:r>
              <a:rPr lang="ru-RU" sz="2000" b="1" dirty="0">
                <a:solidFill>
                  <a:schemeClr val="bg1"/>
                </a:solidFill>
              </a:rPr>
              <a:t>гармонию и лад дарует она людям, силой Любви своей </a:t>
            </a:r>
            <a:r>
              <a:rPr lang="ru-RU" sz="2000" b="1" dirty="0" smtClean="0">
                <a:solidFill>
                  <a:schemeClr val="bg1"/>
                </a:solidFill>
              </a:rPr>
              <a:t>безмерной </a:t>
            </a:r>
            <a:r>
              <a:rPr lang="ru-RU" sz="2000" b="1" dirty="0">
                <a:solidFill>
                  <a:schemeClr val="bg1"/>
                </a:solidFill>
              </a:rPr>
              <a:t>оберегает она наш мир от бед и зла.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466255" y="20115"/>
            <a:ext cx="40178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thur Gothic" panose="02000400000000000000" pitchFamily="2" charset="0"/>
              </a:rPr>
              <a:t>Лада</a:t>
            </a:r>
            <a:endParaRPr lang="ru-RU" sz="5400" b="1" cap="none" spc="0" dirty="0">
              <a:ln/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Arthur Gothic" panose="020004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76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5557">
        <p:split orient="vert"/>
      </p:transition>
    </mc:Choice>
    <mc:Fallback>
      <p:transition advClick="0" advTm="1555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9" y="571499"/>
            <a:ext cx="7019003" cy="5780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914967" y="920621"/>
            <a:ext cx="359860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err="1">
                <a:solidFill>
                  <a:schemeClr val="bg1"/>
                </a:solidFill>
              </a:rPr>
              <a:t>Стрибог</a:t>
            </a:r>
            <a:r>
              <a:rPr lang="ru-RU" sz="2000" b="1" dirty="0">
                <a:solidFill>
                  <a:schemeClr val="bg1"/>
                </a:solidFill>
              </a:rPr>
              <a:t> (</a:t>
            </a:r>
            <a:r>
              <a:rPr lang="ru-RU" sz="2000" b="1" dirty="0" err="1">
                <a:solidFill>
                  <a:schemeClr val="bg1"/>
                </a:solidFill>
              </a:rPr>
              <a:t>Ветровей</a:t>
            </a:r>
            <a:r>
              <a:rPr lang="ru-RU" sz="2000" b="1" dirty="0">
                <a:solidFill>
                  <a:schemeClr val="bg1"/>
                </a:solidFill>
              </a:rPr>
              <a:t>, </a:t>
            </a:r>
            <a:r>
              <a:rPr lang="ru-RU" sz="2000" b="1" dirty="0" err="1">
                <a:solidFill>
                  <a:schemeClr val="bg1"/>
                </a:solidFill>
              </a:rPr>
              <a:t>Ветродув</a:t>
            </a:r>
            <a:r>
              <a:rPr lang="ru-RU" sz="2000" b="1" dirty="0">
                <a:solidFill>
                  <a:schemeClr val="bg1"/>
                </a:solidFill>
              </a:rPr>
              <a:t>, </a:t>
            </a:r>
            <a:r>
              <a:rPr lang="ru-RU" sz="2000" b="1" dirty="0" err="1">
                <a:solidFill>
                  <a:schemeClr val="bg1"/>
                </a:solidFill>
              </a:rPr>
              <a:t>Стриба</a:t>
            </a:r>
            <a:r>
              <a:rPr lang="ru-RU" sz="2000" b="1" dirty="0">
                <a:solidFill>
                  <a:schemeClr val="bg1"/>
                </a:solidFill>
              </a:rPr>
              <a:t>) – славянский Бог Воздуха и Ветра, отец всех ветров. Стремительный </a:t>
            </a:r>
            <a:r>
              <a:rPr lang="ru-RU" sz="2000" b="1" dirty="0" err="1">
                <a:solidFill>
                  <a:schemeClr val="bg1"/>
                </a:solidFill>
              </a:rPr>
              <a:t>Стрибог</a:t>
            </a:r>
            <a:r>
              <a:rPr lang="ru-RU" sz="2000" b="1" dirty="0">
                <a:solidFill>
                  <a:schemeClr val="bg1"/>
                </a:solidFill>
              </a:rPr>
              <a:t> первым узнает новости и старается успеть везде, он участвует во многих славянских мифах, помогает другим Богам. </a:t>
            </a:r>
            <a:r>
              <a:rPr lang="ru-RU" sz="2000" b="1" dirty="0" err="1">
                <a:solidFill>
                  <a:schemeClr val="bg1"/>
                </a:solidFill>
              </a:rPr>
              <a:t>Стрибог</a:t>
            </a:r>
            <a:r>
              <a:rPr lang="ru-RU" sz="2000" b="1" dirty="0">
                <a:solidFill>
                  <a:schemeClr val="bg1"/>
                </a:solidFill>
              </a:rPr>
              <a:t> – Бог стихии Воздуха, один из славянских стихийных Богов, к которым традиционно обращаются в заговорах и обрядах.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357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5730">
        <p:split orient="vert"/>
      </p:transition>
    </mc:Choice>
    <mc:Fallback>
      <p:transition advClick="0" advTm="1573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06" y="1143821"/>
            <a:ext cx="4041059" cy="5451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329" y="1159390"/>
            <a:ext cx="4168877" cy="5445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83459" y="147935"/>
            <a:ext cx="39034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</a:rPr>
              <a:t>Леля</a:t>
            </a:r>
            <a:endParaRPr lang="ru-RU" sz="5400" b="1" cap="none" spc="0" dirty="0">
              <a:ln/>
              <a:solidFill>
                <a:srgbClr val="FFFF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659328" y="181613"/>
            <a:ext cx="41688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</a:rPr>
              <a:t>Ярило</a:t>
            </a:r>
            <a:endParaRPr lang="ru-RU" sz="5400" b="1" cap="none" spc="0" dirty="0">
              <a:ln/>
              <a:solidFill>
                <a:srgbClr val="FFFF00"/>
              </a:solidFill>
              <a:effectLst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6865" y="485859"/>
            <a:ext cx="33724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chemeClr val="bg1"/>
                </a:solidFill>
              </a:rPr>
              <a:t>Богиня Леля</a:t>
            </a:r>
            <a:r>
              <a:rPr lang="ru-RU" sz="1600" dirty="0">
                <a:solidFill>
                  <a:schemeClr val="bg1"/>
                </a:solidFill>
              </a:rPr>
              <a:t> в славянском понимании —  вечно юная, молодая, красивая, жизнерадостная и прекрасная Богиня Весны. </a:t>
            </a:r>
            <a:r>
              <a:rPr lang="ru-RU" sz="1600" dirty="0" smtClean="0">
                <a:solidFill>
                  <a:schemeClr val="bg1"/>
                </a:solidFill>
              </a:rPr>
              <a:t>Там</a:t>
            </a:r>
            <a:r>
              <a:rPr lang="ru-RU" sz="1600" dirty="0">
                <a:solidFill>
                  <a:schemeClr val="bg1"/>
                </a:solidFill>
              </a:rPr>
              <a:t>, где присутствует Богиня славян Леля, начинают расцветать деревья, весенние цветы и травы, петь вешние птицы и влюблённо улыбаться люди.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6865" y="4038789"/>
            <a:ext cx="327414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chemeClr val="bg1"/>
                </a:solidFill>
              </a:rPr>
              <a:t>Ярило 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>
                <a:solidFill>
                  <a:schemeClr val="bg1"/>
                </a:solidFill>
              </a:rPr>
              <a:t>– славянский Бог Весеннего Солнца, почитаемый славянами как Бог Плодородия и страсти, умелый воин и первый земледелец. </a:t>
            </a:r>
            <a:r>
              <a:rPr lang="ru-RU" sz="1600" dirty="0" smtClean="0">
                <a:solidFill>
                  <a:schemeClr val="bg1"/>
                </a:solidFill>
              </a:rPr>
              <a:t>Вместе </a:t>
            </a:r>
            <a:r>
              <a:rPr lang="ru-RU" sz="1600" dirty="0">
                <a:solidFill>
                  <a:schemeClr val="bg1"/>
                </a:solidFill>
              </a:rPr>
              <a:t>с Ярило приходит возрождение земной жизни, пробуждение чувств, приток сил. Именно Ярило приводит к людям </a:t>
            </a:r>
            <a:r>
              <a:rPr lang="ru-RU" sz="1600" dirty="0" smtClean="0">
                <a:solidFill>
                  <a:schemeClr val="bg1"/>
                </a:solidFill>
              </a:rPr>
              <a:t>Лелю, </a:t>
            </a:r>
            <a:r>
              <a:rPr lang="ru-RU" sz="1600" dirty="0">
                <a:solidFill>
                  <a:schemeClr val="bg1"/>
                </a:solidFill>
              </a:rPr>
              <a:t>Богиню Весны в день весеннего равноденствия.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507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8917">
        <p:split orient="vert"/>
      </p:transition>
    </mc:Choice>
    <mc:Fallback>
      <p:transition advClick="0" advTm="1891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834" y="963869"/>
            <a:ext cx="5661723" cy="575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40790" y="1439762"/>
            <a:ext cx="524059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</a:rPr>
              <a:t>Велес </a:t>
            </a:r>
            <a:r>
              <a:rPr lang="ru-RU" b="1" dirty="0">
                <a:solidFill>
                  <a:schemeClr val="bg1"/>
                </a:solidFill>
              </a:rPr>
              <a:t>— Бог трёх миров (</a:t>
            </a:r>
            <a:r>
              <a:rPr lang="ru-RU" b="1" dirty="0" err="1">
                <a:solidFill>
                  <a:schemeClr val="bg1"/>
                </a:solidFill>
              </a:rPr>
              <a:t>Прави</a:t>
            </a:r>
            <a:r>
              <a:rPr lang="ru-RU" b="1" dirty="0">
                <a:solidFill>
                  <a:schemeClr val="bg1"/>
                </a:solidFill>
              </a:rPr>
              <a:t>, Яви, Нави), свободно перемещающийся между ними. Один из переводов имени Велеса, знаменитого Бога славян — «великий властитель». Бога Велеса также называли Сильным богом (</a:t>
            </a:r>
            <a:r>
              <a:rPr lang="ru-RU" b="1" dirty="0" err="1">
                <a:solidFill>
                  <a:schemeClr val="bg1"/>
                </a:solidFill>
              </a:rPr>
              <a:t>Асилой</a:t>
            </a:r>
            <a:r>
              <a:rPr lang="ru-RU" b="1" dirty="0">
                <a:solidFill>
                  <a:schemeClr val="bg1"/>
                </a:solidFill>
              </a:rPr>
              <a:t>), его </a:t>
            </a:r>
            <a:r>
              <a:rPr lang="ru-RU" b="1" dirty="0" smtClean="0">
                <a:solidFill>
                  <a:schemeClr val="bg1"/>
                </a:solidFill>
              </a:rPr>
              <a:t>детей-богатырей </a:t>
            </a:r>
            <a:r>
              <a:rPr lang="ru-RU" b="1" dirty="0">
                <a:solidFill>
                  <a:schemeClr val="bg1"/>
                </a:solidFill>
              </a:rPr>
              <a:t>именуют </a:t>
            </a:r>
            <a:r>
              <a:rPr lang="ru-RU" b="1" dirty="0" err="1">
                <a:solidFill>
                  <a:schemeClr val="bg1"/>
                </a:solidFill>
              </a:rPr>
              <a:t>асилками</a:t>
            </a:r>
            <a:r>
              <a:rPr lang="ru-RU" b="1" dirty="0">
                <a:solidFill>
                  <a:schemeClr val="bg1"/>
                </a:solidFill>
              </a:rPr>
              <a:t>, или </a:t>
            </a:r>
            <a:r>
              <a:rPr lang="ru-RU" b="1" dirty="0" err="1">
                <a:solidFill>
                  <a:schemeClr val="bg1"/>
                </a:solidFill>
              </a:rPr>
              <a:t>волотоманами</a:t>
            </a:r>
            <a:r>
              <a:rPr lang="ru-RU" b="1" dirty="0">
                <a:solidFill>
                  <a:schemeClr val="bg1"/>
                </a:solidFill>
              </a:rPr>
              <a:t>, то есть </a:t>
            </a:r>
            <a:r>
              <a:rPr lang="ru-RU" b="1" dirty="0" err="1">
                <a:solidFill>
                  <a:schemeClr val="bg1"/>
                </a:solidFill>
              </a:rPr>
              <a:t>велесичами</a:t>
            </a:r>
            <a:r>
              <a:rPr lang="ru-RU" b="1" dirty="0">
                <a:solidFill>
                  <a:schemeClr val="bg1"/>
                </a:solidFill>
              </a:rPr>
              <a:t>. Бог Велес почитается на севере как Бог Мудрости и Магии, покровительствующий Ведающим людям. Также славянский Бог Велес — покровитель путешественников и считается Богом, дарующим богатство и благополучие. Ещё один дар Бога Велеса людям — именно Он переводит души усопших через реку Березину (реку Забвения) и приводит души младенцев в Явный мир.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35835" y="-72063"/>
            <a:ext cx="566172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/>
                <a:solidFill>
                  <a:srgbClr val="FF0000"/>
                </a:solidFill>
                <a:effectLst/>
                <a:latin typeface="Arthur Gothic" panose="02000400000000000000" pitchFamily="2" charset="0"/>
              </a:rPr>
              <a:t>Велес</a:t>
            </a:r>
            <a:endParaRPr lang="ru-RU" sz="6600" b="1" cap="none" spc="0" dirty="0">
              <a:ln/>
              <a:solidFill>
                <a:srgbClr val="FF0000"/>
              </a:solidFill>
              <a:effectLst/>
              <a:latin typeface="Arthur Gothic" panose="020004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6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7856">
        <p:split orient="vert"/>
      </p:transition>
    </mc:Choice>
    <mc:Fallback>
      <p:transition advClick="0" advTm="1785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88" y="609600"/>
            <a:ext cx="5365955" cy="5778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676103" y="884903"/>
            <a:ext cx="486696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bg1"/>
                </a:solidFill>
              </a:rPr>
              <a:t>Утраченный образ Бабы Йоги, коей является </a:t>
            </a:r>
            <a:r>
              <a:rPr lang="ru-RU" b="1" dirty="0" err="1">
                <a:solidFill>
                  <a:schemeClr val="bg1"/>
                </a:solidFill>
              </a:rPr>
              <a:t>Ягиня</a:t>
            </a:r>
            <a:r>
              <a:rPr lang="ru-RU" b="1" dirty="0">
                <a:solidFill>
                  <a:schemeClr val="bg1"/>
                </a:solidFill>
              </a:rPr>
              <a:t> – это образ доброй и мудрой женщины, светлой Богини, указывающей правильный путь. Русская баба Яга (так, как это описано в поздних сказках) отличается тем, что она представлена костлявой старухой, грозящей съесть путников и детей. Славянская Баба Яга – красавица, умудренная великими знаниями Вед и опытом жизни, обладающая магическими навыками и умеющая сострадать. Славянская мифология подсказывает разные имена </a:t>
            </a:r>
            <a:r>
              <a:rPr lang="ru-RU" b="1" dirty="0" err="1">
                <a:solidFill>
                  <a:schemeClr val="bg1"/>
                </a:solidFill>
              </a:rPr>
              <a:t>Ягини</a:t>
            </a:r>
            <a:r>
              <a:rPr lang="ru-RU" b="1" dirty="0">
                <a:solidFill>
                  <a:schemeClr val="bg1"/>
                </a:solidFill>
              </a:rPr>
              <a:t> – </a:t>
            </a:r>
            <a:r>
              <a:rPr lang="ru-RU" b="1" dirty="0" err="1">
                <a:solidFill>
                  <a:schemeClr val="bg1"/>
                </a:solidFill>
              </a:rPr>
              <a:t>Ягуня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Ягинишна</a:t>
            </a:r>
            <a:r>
              <a:rPr lang="ru-RU" b="1" dirty="0">
                <a:solidFill>
                  <a:schemeClr val="bg1"/>
                </a:solidFill>
              </a:rPr>
              <a:t>, Ага </a:t>
            </a:r>
            <a:r>
              <a:rPr lang="ru-RU" b="1" dirty="0" err="1">
                <a:solidFill>
                  <a:schemeClr val="bg1"/>
                </a:solidFill>
              </a:rPr>
              <a:t>Ягинишна</a:t>
            </a:r>
            <a:r>
              <a:rPr lang="ru-RU" b="1" dirty="0">
                <a:solidFill>
                  <a:schemeClr val="bg1"/>
                </a:solidFill>
              </a:rPr>
              <a:t>, Яга (производное от – Йога, ласковое – </a:t>
            </a:r>
            <a:r>
              <a:rPr lang="ru-RU" b="1" dirty="0" err="1">
                <a:solidFill>
                  <a:schemeClr val="bg1"/>
                </a:solidFill>
              </a:rPr>
              <a:t>Йожка</a:t>
            </a:r>
            <a:r>
              <a:rPr lang="ru-RU" b="1" dirty="0">
                <a:solidFill>
                  <a:schemeClr val="bg1"/>
                </a:solidFill>
              </a:rPr>
              <a:t>). Буря-Яга – это прозвание за стремительные полеты Богини на своей огненной ступе.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927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9409">
        <p:split orient="vert"/>
      </p:transition>
    </mc:Choice>
    <mc:Fallback>
      <p:transition advClick="0" advTm="1940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869" y="2160588"/>
            <a:ext cx="6210299" cy="3881437"/>
          </a:xfrm>
        </p:spPr>
      </p:pic>
      <p:pic>
        <p:nvPicPr>
          <p:cNvPr id="1026" name="Picture 2" descr="C:\Users\Светлана\Desktop\Славянство\pole-koloski-pshenitsa-mak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4878"/>
            <a:ext cx="12192000" cy="737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52946" y="0"/>
            <a:ext cx="97258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Самой важной традицией у Славян, было собираться большой семьей за большим столом  на трапезу. </a:t>
            </a:r>
            <a:endParaRPr lang="ru-RU" sz="3200" b="1" dirty="0"/>
          </a:p>
        </p:txBody>
      </p:sp>
      <p:pic>
        <p:nvPicPr>
          <p:cNvPr id="1027" name="Picture 3" descr="C:\Users\Светлана\Desktop\Славянство\s1200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73" y="1665577"/>
            <a:ext cx="5362969" cy="4934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ветлана\Desktop\Славянство\mailservice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7" y="1665577"/>
            <a:ext cx="5403272" cy="4934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378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6550">
        <p:split orient="vert"/>
      </p:transition>
    </mc:Choice>
    <mc:Fallback>
      <p:transition advClick="0" advTm="655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2509" y="263237"/>
            <a:ext cx="114161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Без внимания не обходились и праздники Славянских народов, которые тесно связаны с природой и ее жизненным ритмом…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Важны все праздники, но самые знаменательные...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27" y="1943099"/>
            <a:ext cx="5891646" cy="4759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7121234" y="1776845"/>
            <a:ext cx="435032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</a:rPr>
              <a:t>23 марта – </a:t>
            </a:r>
            <a:r>
              <a:rPr lang="ru-RU" sz="2000" b="1" dirty="0" err="1" smtClean="0">
                <a:solidFill>
                  <a:schemeClr val="bg1"/>
                </a:solidFill>
              </a:rPr>
              <a:t>Комоедица</a:t>
            </a:r>
            <a:r>
              <a:rPr lang="ru-RU" sz="2000" b="1" dirty="0" smtClean="0">
                <a:solidFill>
                  <a:schemeClr val="bg1"/>
                </a:solidFill>
              </a:rPr>
              <a:t> (</a:t>
            </a:r>
            <a:r>
              <a:rPr lang="ru-RU" sz="2000" b="1" dirty="0" err="1" smtClean="0">
                <a:solidFill>
                  <a:schemeClr val="bg1"/>
                </a:solidFill>
              </a:rPr>
              <a:t>Масленница</a:t>
            </a:r>
            <a:r>
              <a:rPr lang="ru-RU" sz="2000" b="1" dirty="0" smtClean="0">
                <a:solidFill>
                  <a:schemeClr val="bg1"/>
                </a:solidFill>
              </a:rPr>
              <a:t> – встреча весны. Весеннее равноденствие. Лепились обрядовые комы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(медведи)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181" y="3533728"/>
            <a:ext cx="4225635" cy="3169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996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0376">
        <p:split orient="vert"/>
      </p:transition>
    </mc:Choice>
    <mc:Fallback>
      <p:transition advClick="0" advTm="1037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3588" cy="737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46" y="269772"/>
            <a:ext cx="2821380" cy="42052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73"/>
          <a:stretch/>
        </p:blipFill>
        <p:spPr>
          <a:xfrm>
            <a:off x="8381999" y="292291"/>
            <a:ext cx="3352800" cy="41965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963" y="3269139"/>
            <a:ext cx="5091425" cy="35888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477491" y="540327"/>
            <a:ext cx="4558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</a:rPr>
              <a:t>19 – 24 июня. Русальная неделя. </a:t>
            </a:r>
            <a:endParaRPr lang="ru-RU" sz="2000" b="1" dirty="0">
              <a:solidFill>
                <a:schemeClr val="bg1">
                  <a:lumMod val="95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</a:rPr>
              <a:t>Самое чудесное время в году. Общины съезжаются для празднования Купалы. Происходят различные фестивали. Солнце дает нам наибольший свет в году. По славянской традиции в это время пары играют свадьбы. </a:t>
            </a:r>
            <a:endParaRPr lang="ru-RU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531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2258">
        <p:split orient="vert"/>
      </p:transition>
    </mc:Choice>
    <mc:Fallback>
      <p:transition advClick="0" advTm="1225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256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1551709"/>
            <a:ext cx="4199184" cy="5043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551710"/>
            <a:ext cx="6413356" cy="5043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025235" y="277673"/>
            <a:ext cx="101969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21/22 июня – Купала. Это праздник летнего солнцеворота. Буйство воды и огня. Девицы гадают на венках, пуская их в свободное плаванье по речке. 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42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9007">
        <p:split orient="vert"/>
      </p:transition>
    </mc:Choice>
    <mc:Fallback>
      <p:transition advClick="0" advTm="900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44980" y="354841"/>
            <a:ext cx="61237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Самые долгие хороводы в этот день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901" y="1405719"/>
            <a:ext cx="9157648" cy="5332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197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3576">
        <p:split orient="vert"/>
      </p:transition>
    </mc:Choice>
    <mc:Fallback>
      <p:transition advClick="0" advTm="357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2219" y="321236"/>
            <a:ext cx="8480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Празднование начинается, когда Солнце коснулось горизонта и сгущаются сумерки. Но к этому моменту все должно быть готово. Одним из ключевых элементов  праздника является огонь – наместник Солнца   на Земле.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492" y="1521565"/>
            <a:ext cx="7397218" cy="5056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228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0071">
        <p:split orient="vert"/>
      </p:transition>
    </mc:Choice>
    <mc:Fallback>
      <p:transition advClick="0" advTm="1007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16" y="2262446"/>
            <a:ext cx="4720937" cy="413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835" y="388097"/>
            <a:ext cx="4114801" cy="4008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74516" y="1739226"/>
            <a:ext cx="4857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bg1">
                    <a:lumMod val="95000"/>
                  </a:schemeClr>
                </a:solidFill>
              </a:rPr>
              <a:t>Прыгали как в одиночку</a:t>
            </a:r>
            <a:endParaRPr lang="ru-RU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33855" y="4558145"/>
            <a:ext cx="3879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Так и парами </a:t>
            </a:r>
            <a:endParaRPr lang="ru-RU" sz="2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6782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4443">
        <p:split orient="vert"/>
      </p:transition>
    </mc:Choice>
    <mc:Fallback>
      <p:transition advClick="0" advTm="444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655" y="-1"/>
            <a:ext cx="2729345" cy="32347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052" y="148190"/>
            <a:ext cx="4197927" cy="55316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510" y="3234737"/>
            <a:ext cx="2729345" cy="36232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" y="3242820"/>
            <a:ext cx="2729345" cy="36232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" y="-3"/>
            <a:ext cx="2708564" cy="324282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38943" y="4314575"/>
            <a:ext cx="55141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</a:rPr>
              <a:t>Одежда славян шилась из льна и шерсти. Мужчины носили рубаху на выпуск с поясом, девушки носили длинный сарафан . Оберегом здесь служила вышивка, содержавшая всевозможные священные изображения и магические символы. Душегреи, лапти, ноговицы, шапки, пояса, тулупы, платки… Все эти атрибуты одежды были у славян. 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2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8081">
        <p:split orient="vert"/>
      </p:transition>
    </mc:Choice>
    <mc:Fallback>
      <p:transition advClick="0" advTm="1808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046" y="1371600"/>
            <a:ext cx="3238500" cy="43087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44" y="145472"/>
            <a:ext cx="3573666" cy="457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6" t="3811" r="5883" b="6364"/>
          <a:stretch/>
        </p:blipFill>
        <p:spPr>
          <a:xfrm>
            <a:off x="8298872" y="2410688"/>
            <a:ext cx="3255819" cy="42810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20046" y="145472"/>
            <a:ext cx="41944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</a:rPr>
              <a:t>Славянские сказки, легенды, мифы и предания слагались народами…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009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9263">
        <p:split orient="vert"/>
      </p:transition>
    </mc:Choice>
    <mc:Fallback>
      <p:transition advClick="0" advTm="92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549384" y="2727481"/>
            <a:ext cx="817884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БЛАГО ДАРЮ</a:t>
            </a:r>
          </a:p>
          <a:p>
            <a:pPr algn="ctr"/>
            <a:r>
              <a:rPr lang="ru-RU" sz="8800" b="1" cap="all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 внимание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473" y="658091"/>
            <a:ext cx="1932709" cy="193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401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3192">
        <p:split orient="vert"/>
      </p:transition>
    </mc:Choice>
    <mc:Fallback>
      <p:transition advClick="0" advTm="1319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7|1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6|2.7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1349</TotalTime>
  <Words>692</Words>
  <Application>Microsoft Office PowerPoint</Application>
  <PresentationFormat>Произвольный</PresentationFormat>
  <Paragraphs>36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Светлана</cp:lastModifiedBy>
  <cp:revision>39</cp:revision>
  <dcterms:created xsi:type="dcterms:W3CDTF">2020-09-18T03:38:31Z</dcterms:created>
  <dcterms:modified xsi:type="dcterms:W3CDTF">2020-10-08T23:40:06Z</dcterms:modified>
</cp:coreProperties>
</file>