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AD7B9F-8CE9-4BC4-AC96-23F35487DA54}" type="datetimeFigureOut">
              <a:rPr lang="ru-RU" smtClean="0"/>
              <a:t>11.03.2021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A42FDD-B984-4936-A4EF-8FFBA904538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AD7B9F-8CE9-4BC4-AC96-23F35487DA54}" type="datetimeFigureOut">
              <a:rPr lang="ru-RU" smtClean="0"/>
              <a:t>11.03.2021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A42FDD-B984-4936-A4EF-8FFBA904538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AD7B9F-8CE9-4BC4-AC96-23F35487DA54}" type="datetimeFigureOut">
              <a:rPr lang="ru-RU" smtClean="0"/>
              <a:t>11.03.2021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A42FDD-B984-4936-A4EF-8FFBA904538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AD7B9F-8CE9-4BC4-AC96-23F35487DA54}" type="datetimeFigureOut">
              <a:rPr lang="ru-RU" smtClean="0"/>
              <a:t>11.03.2021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A42FDD-B984-4936-A4EF-8FFBA904538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AD7B9F-8CE9-4BC4-AC96-23F35487DA54}" type="datetimeFigureOut">
              <a:rPr lang="ru-RU" smtClean="0"/>
              <a:t>11.03.2021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A42FDD-B984-4936-A4EF-8FFBA904538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AD7B9F-8CE9-4BC4-AC96-23F35487DA54}" type="datetimeFigureOut">
              <a:rPr lang="ru-RU" smtClean="0"/>
              <a:t>11.03.2021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A42FDD-B984-4936-A4EF-8FFBA904538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AD7B9F-8CE9-4BC4-AC96-23F35487DA54}" type="datetimeFigureOut">
              <a:rPr lang="ru-RU" smtClean="0"/>
              <a:t>11.03.2021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A42FDD-B984-4936-A4EF-8FFBA904538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AD7B9F-8CE9-4BC4-AC96-23F35487DA54}" type="datetimeFigureOut">
              <a:rPr lang="ru-RU" smtClean="0"/>
              <a:t>11.03.2021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A42FDD-B984-4936-A4EF-8FFBA904538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AD7B9F-8CE9-4BC4-AC96-23F35487DA54}" type="datetimeFigureOut">
              <a:rPr lang="ru-RU" smtClean="0"/>
              <a:t>11.03.2021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A42FDD-B984-4936-A4EF-8FFBA904538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AD7B9F-8CE9-4BC4-AC96-23F35487DA54}" type="datetimeFigureOut">
              <a:rPr lang="ru-RU" smtClean="0"/>
              <a:t>11.03.2021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A42FDD-B984-4936-A4EF-8FFBA904538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AD7B9F-8CE9-4BC4-AC96-23F35487DA54}" type="datetimeFigureOut">
              <a:rPr lang="ru-RU" smtClean="0"/>
              <a:t>11.03.2021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A42FDD-B984-4936-A4EF-8FFBA904538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AD7B9F-8CE9-4BC4-AC96-23F35487DA54}" type="datetimeFigureOut">
              <a:rPr lang="ru-RU" smtClean="0"/>
              <a:t>11.03.2021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A42FDD-B984-4936-A4EF-8FFBA9045389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71600" y="1916832"/>
            <a:ext cx="7416824" cy="2475707"/>
          </a:xfrm>
        </p:spPr>
        <p:txBody>
          <a:bodyPr/>
          <a:lstStyle/>
          <a:p>
            <a:r>
              <a:rPr lang="ru-RU" dirty="0"/>
              <a:t>Историческая обусловленность целей и задач воспитания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259632" y="188641"/>
            <a:ext cx="7427168" cy="2088232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2800" dirty="0"/>
              <a:t>Педагогика показывает, что в различные исторические периоды, в разных государствах и у разных народов были собственные цели </a:t>
            </a:r>
            <a:r>
              <a:rPr lang="ru-RU" sz="2800" dirty="0" smtClean="0"/>
              <a:t>воспитания.</a:t>
            </a:r>
            <a:endParaRPr lang="ru-RU" sz="2800" dirty="0"/>
          </a:p>
        </p:txBody>
      </p:sp>
      <p:pic>
        <p:nvPicPr>
          <p:cNvPr id="12290" name="Picture 2" descr="http://burpeezoid.com/wp-content/uploads/2016/02/hippocrates-1024x77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2276872"/>
            <a:ext cx="2664017" cy="2016224"/>
          </a:xfrm>
          <a:prstGeom prst="rect">
            <a:avLst/>
          </a:prstGeom>
          <a:noFill/>
        </p:spPr>
      </p:pic>
      <p:pic>
        <p:nvPicPr>
          <p:cNvPr id="12292" name="Picture 4" descr="https://avatars.mds.yandex.net/get-pdb/1348397/b9ea28db-9fa7-4a6c-985e-4ff55188b38f/s120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2276872"/>
            <a:ext cx="3813517" cy="1944216"/>
          </a:xfrm>
          <a:prstGeom prst="rect">
            <a:avLst/>
          </a:prstGeom>
          <a:noFill/>
        </p:spPr>
      </p:pic>
      <p:pic>
        <p:nvPicPr>
          <p:cNvPr id="12294" name="Picture 6" descr="https://static.businessinsider.sg/sites/2/2017/06/585bf452f10a9a98468b46c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92080" y="4293096"/>
            <a:ext cx="3384376" cy="2538282"/>
          </a:xfrm>
          <a:prstGeom prst="rect">
            <a:avLst/>
          </a:prstGeom>
          <a:noFill/>
        </p:spPr>
      </p:pic>
      <p:pic>
        <p:nvPicPr>
          <p:cNvPr id="12296" name="Picture 8" descr="https://ru.toluna.com/dpolls_images/2018/03/31/0ab22ca5-8254-46d9-b868-a3400c8de975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331640" y="4509120"/>
            <a:ext cx="3062536" cy="201482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0" y="476672"/>
            <a:ext cx="4320480" cy="5688632"/>
          </a:xfrm>
        </p:spPr>
        <p:txBody>
          <a:bodyPr>
            <a:normAutofit/>
          </a:bodyPr>
          <a:lstStyle/>
          <a:p>
            <a:r>
              <a:rPr lang="ru-RU" sz="2800" dirty="0" smtClean="0"/>
              <a:t>«Воспитание </a:t>
            </a:r>
            <a:r>
              <a:rPr lang="ru-RU" sz="2800" dirty="0"/>
              <a:t>должно быть направлено на достижение трех целей: познание себя и окружающего мира (умственное воспитание), управление собой (нравственное воспитание), почитание Бога (религиозное </a:t>
            </a:r>
            <a:r>
              <a:rPr lang="ru-RU" sz="2800" dirty="0" smtClean="0"/>
              <a:t>воспитание)»</a:t>
            </a: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71600" y="4509120"/>
            <a:ext cx="3168352" cy="1080121"/>
          </a:xfrm>
        </p:spPr>
        <p:txBody>
          <a:bodyPr>
            <a:normAutofit fontScale="85000" lnSpcReduction="10000"/>
          </a:bodyPr>
          <a:lstStyle/>
          <a:p>
            <a:pPr algn="ctr">
              <a:buNone/>
            </a:pPr>
            <a:r>
              <a:rPr lang="ru-RU" sz="3000" b="1" dirty="0"/>
              <a:t>Ян Амос </a:t>
            </a:r>
            <a:r>
              <a:rPr lang="ru-RU" sz="3000" b="1" dirty="0" err="1"/>
              <a:t>Коменскии</a:t>
            </a:r>
            <a:r>
              <a:rPr lang="ru-RU" sz="3000" b="1" dirty="0"/>
              <a:t>̆</a:t>
            </a:r>
          </a:p>
          <a:p>
            <a:pPr algn="ctr">
              <a:buNone/>
            </a:pPr>
            <a:r>
              <a:rPr lang="ru-RU" sz="3000" dirty="0"/>
              <a:t>Чешский педагог</a:t>
            </a:r>
          </a:p>
          <a:p>
            <a:endParaRPr lang="ru-RU" dirty="0"/>
          </a:p>
        </p:txBody>
      </p:sp>
      <p:pic>
        <p:nvPicPr>
          <p:cNvPr id="11266" name="Picture 2" descr="http://fb.ru/misc/i/gallery/40269/146664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476672"/>
            <a:ext cx="3096344" cy="38294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139952" y="274638"/>
            <a:ext cx="4546848" cy="5242594"/>
          </a:xfrm>
        </p:spPr>
        <p:txBody>
          <a:bodyPr>
            <a:normAutofit/>
          </a:bodyPr>
          <a:lstStyle/>
          <a:p>
            <a:r>
              <a:rPr lang="ru-RU" sz="2800" dirty="0" smtClean="0"/>
              <a:t>«Основная </a:t>
            </a:r>
            <a:r>
              <a:rPr lang="ru-RU" sz="2800" dirty="0"/>
              <a:t>задача воспитания – сформировать джентльмена, человека, «умеющего вести дела мудро и предусмотрительно</a:t>
            </a:r>
            <a:r>
              <a:rPr lang="ru-RU" sz="2800" dirty="0" smtClean="0"/>
              <a:t>»»</a:t>
            </a: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4941168"/>
            <a:ext cx="3888432" cy="864096"/>
          </a:xfrm>
        </p:spPr>
        <p:txBody>
          <a:bodyPr>
            <a:normAutofit fontScale="77500" lnSpcReduction="20000"/>
          </a:bodyPr>
          <a:lstStyle/>
          <a:p>
            <a:pPr algn="ctr">
              <a:buNone/>
            </a:pPr>
            <a:r>
              <a:rPr lang="ru-RU" sz="2900" b="1" dirty="0"/>
              <a:t>Джон Локк</a:t>
            </a:r>
          </a:p>
          <a:p>
            <a:pPr algn="ctr">
              <a:buNone/>
            </a:pPr>
            <a:r>
              <a:rPr lang="ru-RU" sz="2900" dirty="0"/>
              <a:t>Британский </a:t>
            </a:r>
            <a:r>
              <a:rPr lang="ru-RU" sz="2900" dirty="0" smtClean="0"/>
              <a:t>педагог и философ</a:t>
            </a:r>
            <a:endParaRPr lang="ru-RU" sz="2900" dirty="0"/>
          </a:p>
          <a:p>
            <a:endParaRPr lang="ru-RU" dirty="0"/>
          </a:p>
        </p:txBody>
      </p:sp>
      <p:pic>
        <p:nvPicPr>
          <p:cNvPr id="10242" name="Picture 2" descr="https://24smi.org/public/media/resize/660x-/celebrity/2017/04/24/nwDEUDszqVcR_dzhon-lok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620688"/>
            <a:ext cx="3003798" cy="400506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63888" y="274638"/>
            <a:ext cx="5400600" cy="5098578"/>
          </a:xfrm>
        </p:spPr>
        <p:txBody>
          <a:bodyPr>
            <a:normAutofit/>
          </a:bodyPr>
          <a:lstStyle/>
          <a:p>
            <a:r>
              <a:rPr lang="ru-RU" sz="3600" dirty="0" smtClean="0"/>
              <a:t>«Цель </a:t>
            </a:r>
            <a:r>
              <a:rPr lang="ru-RU" sz="3600" dirty="0"/>
              <a:t>воспитания </a:t>
            </a:r>
            <a:r>
              <a:rPr lang="ru-RU" sz="3600" dirty="0" smtClean="0"/>
              <a:t>- всестороннее </a:t>
            </a:r>
            <a:r>
              <a:rPr lang="ru-RU" sz="3600" dirty="0"/>
              <a:t>развитие личностных интересов, нацеленное на гармоничное существование </a:t>
            </a:r>
            <a:r>
              <a:rPr lang="ru-RU" sz="3600" dirty="0" smtClean="0"/>
              <a:t>человека»</a:t>
            </a:r>
            <a:endParaRPr lang="ru-RU" sz="36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4797152"/>
            <a:ext cx="3250704" cy="864096"/>
          </a:xfrm>
        </p:spPr>
        <p:txBody>
          <a:bodyPr>
            <a:normAutofit fontScale="70000" lnSpcReduction="20000"/>
          </a:bodyPr>
          <a:lstStyle/>
          <a:p>
            <a:pPr algn="ctr">
              <a:buNone/>
            </a:pPr>
            <a:r>
              <a:rPr lang="ru-RU" b="1" dirty="0"/>
              <a:t>Иоганн Фридрих Гербарт</a:t>
            </a:r>
          </a:p>
          <a:p>
            <a:pPr algn="ctr">
              <a:buNone/>
            </a:pPr>
            <a:r>
              <a:rPr lang="ru-RU" dirty="0"/>
              <a:t>Немецкий философ</a:t>
            </a:r>
          </a:p>
          <a:p>
            <a:endParaRPr lang="ru-RU" dirty="0"/>
          </a:p>
        </p:txBody>
      </p:sp>
      <p:pic>
        <p:nvPicPr>
          <p:cNvPr id="9218" name="Picture 2" descr="https://upload.wikimedia.org/wikipedia/commons/9/97/Johann_F_Herbar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836712"/>
            <a:ext cx="2863211" cy="356902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274638"/>
            <a:ext cx="7787208" cy="1143000"/>
          </a:xfrm>
        </p:spPr>
        <p:txBody>
          <a:bodyPr>
            <a:normAutofit fontScale="90000"/>
          </a:bodyPr>
          <a:lstStyle/>
          <a:p>
            <a:r>
              <a:rPr lang="ru-RU" dirty="0"/>
              <a:t>Процесс воспитания может зависеть от таких </a:t>
            </a:r>
            <a:r>
              <a:rPr lang="ru-RU" dirty="0" smtClean="0"/>
              <a:t>причин: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2620888"/>
          </a:xfrm>
        </p:spPr>
        <p:txBody>
          <a:bodyPr/>
          <a:lstStyle/>
          <a:p>
            <a:r>
              <a:rPr lang="ru-RU" sz="2400" dirty="0"/>
              <a:t>темпы общественного и </a:t>
            </a:r>
            <a:r>
              <a:rPr lang="ru-RU" sz="2400" dirty="0" smtClean="0"/>
              <a:t>научно - технического </a:t>
            </a:r>
            <a:r>
              <a:rPr lang="ru-RU" sz="2400" dirty="0"/>
              <a:t>прогресса</a:t>
            </a:r>
            <a:r>
              <a:rPr lang="ru-RU" sz="2400" dirty="0" smtClean="0"/>
              <a:t>;</a:t>
            </a:r>
          </a:p>
          <a:p>
            <a:r>
              <a:rPr lang="ru-RU" sz="2400" dirty="0"/>
              <a:t>уровень развития педагогической </a:t>
            </a:r>
            <a:r>
              <a:rPr lang="ru-RU" sz="2400" dirty="0" smtClean="0"/>
              <a:t>науки;</a:t>
            </a:r>
          </a:p>
          <a:p>
            <a:r>
              <a:rPr lang="ru-RU" sz="2400" dirty="0"/>
              <a:t>возможности учебных заведений, учителей и </a:t>
            </a:r>
            <a:r>
              <a:rPr lang="ru-RU" sz="2400" dirty="0" smtClean="0"/>
              <a:t>учеников.</a:t>
            </a:r>
          </a:p>
          <a:p>
            <a:pPr algn="ctr">
              <a:buNone/>
            </a:pPr>
            <a:endParaRPr lang="ru-RU" sz="2400" dirty="0" smtClean="0"/>
          </a:p>
          <a:p>
            <a:pPr algn="ctr">
              <a:buNone/>
            </a:pPr>
            <a:r>
              <a:rPr lang="ru-RU" sz="2400" dirty="0" smtClean="0"/>
              <a:t>Данные </a:t>
            </a:r>
            <a:r>
              <a:rPr lang="ru-RU" sz="2400" dirty="0"/>
              <a:t>условия могут меняться в зависимости от конкретной исторической обстановки</a:t>
            </a:r>
            <a:endParaRPr lang="ru-RU" sz="2400" dirty="0" smtClean="0"/>
          </a:p>
          <a:p>
            <a:endParaRPr lang="ru-RU" dirty="0"/>
          </a:p>
        </p:txBody>
      </p:sp>
      <p:pic>
        <p:nvPicPr>
          <p:cNvPr id="8194" name="Picture 2" descr="https://www.syl.ru/misc/i/ai/199260/8779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1332662" flipH="1">
            <a:off x="6604195" y="4157308"/>
            <a:ext cx="2156978" cy="2348880"/>
          </a:xfrm>
          <a:prstGeom prst="rect">
            <a:avLst/>
          </a:prstGeom>
          <a:noFill/>
        </p:spPr>
      </p:pic>
      <p:pic>
        <p:nvPicPr>
          <p:cNvPr id="8196" name="Picture 4" descr="http://xn--80aimfigngfl.xn--p1ai/__scale/uploads/s/o/g/i/ogiluhlzfmv8/img/full_fUQOn29d.jpg?width=720&amp;quality=8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743507">
            <a:off x="3381861" y="4650823"/>
            <a:ext cx="2644291" cy="1946120"/>
          </a:xfrm>
          <a:prstGeom prst="rect">
            <a:avLst/>
          </a:prstGeom>
          <a:noFill/>
        </p:spPr>
      </p:pic>
      <p:pic>
        <p:nvPicPr>
          <p:cNvPr id="8198" name="Picture 6" descr="https://paidagogos.com/wp-content/uploads/2016/05/uchitel-zapolnyaet-dnevniki-shkolnikov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0487815">
            <a:off x="442151" y="4698916"/>
            <a:ext cx="2358574" cy="158417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83568" y="332656"/>
            <a:ext cx="8280920" cy="3888432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2700" dirty="0" smtClean="0"/>
              <a:t>Воспитание </a:t>
            </a:r>
            <a:r>
              <a:rPr lang="ru-RU" sz="2700" dirty="0"/>
              <a:t>как особый вид человеческой деятельности появилось в первобытном обществе около </a:t>
            </a:r>
            <a:r>
              <a:rPr lang="ru-RU" sz="2700" b="1" dirty="0"/>
              <a:t>40-35 тысяч лет </a:t>
            </a:r>
            <a:r>
              <a:rPr lang="ru-RU" sz="2700" b="1" dirty="0" smtClean="0"/>
              <a:t>назад.</a:t>
            </a:r>
          </a:p>
          <a:p>
            <a:pPr algn="ctr">
              <a:buNone/>
            </a:pPr>
            <a:endParaRPr lang="ru-RU" sz="2700" dirty="0"/>
          </a:p>
          <a:p>
            <a:pPr algn="ctr">
              <a:buNone/>
            </a:pPr>
            <a:r>
              <a:rPr lang="ru-RU" sz="2700" dirty="0"/>
              <a:t>К этому периоду на Земле появляется разумный человек современного физического типа </a:t>
            </a:r>
            <a:endParaRPr lang="ru-RU" sz="2700" dirty="0" smtClean="0"/>
          </a:p>
          <a:p>
            <a:pPr algn="ctr">
              <a:buNone/>
            </a:pPr>
            <a:r>
              <a:rPr lang="ru-RU" sz="2700" dirty="0" smtClean="0"/>
              <a:t>(</a:t>
            </a:r>
            <a:r>
              <a:rPr lang="ru-RU" sz="2700" dirty="0"/>
              <a:t>homo </a:t>
            </a:r>
            <a:r>
              <a:rPr lang="ru-RU" sz="2700" dirty="0" err="1"/>
              <a:t>sapiens</a:t>
            </a:r>
            <a:r>
              <a:rPr lang="ru-RU" sz="2700" dirty="0" smtClean="0"/>
              <a:t>).</a:t>
            </a:r>
            <a:endParaRPr lang="ru-RU" sz="2700" dirty="0"/>
          </a:p>
        </p:txBody>
      </p:sp>
      <p:pic>
        <p:nvPicPr>
          <p:cNvPr id="7170" name="Picture 2" descr="https://www.ridus.ru/images/2018/6/7/775720/large_2_423791ad5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3645024"/>
            <a:ext cx="4392488" cy="3056440"/>
          </a:xfrm>
          <a:prstGeom prst="rect">
            <a:avLst/>
          </a:prstGeom>
          <a:noFill/>
        </p:spPr>
      </p:pic>
      <p:pic>
        <p:nvPicPr>
          <p:cNvPr id="7172" name="Picture 4" descr="https://rusargument.ru/data/photo/110118_05847210979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51512" y="3617641"/>
            <a:ext cx="4068960" cy="305171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Рабовладельческий строй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83568" y="1340768"/>
            <a:ext cx="8003232" cy="1872209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2400" dirty="0"/>
              <a:t>К </a:t>
            </a:r>
            <a:r>
              <a:rPr lang="ru-RU" sz="2400" b="1" dirty="0"/>
              <a:t>V тыс. до н. э. </a:t>
            </a:r>
            <a:r>
              <a:rPr lang="ru-RU" sz="2400" dirty="0"/>
              <a:t>во многих древнейших цивилизациях Ближнего и Дальнего Востока (</a:t>
            </a:r>
            <a:r>
              <a:rPr lang="ru-RU" sz="2400" dirty="0" err="1"/>
              <a:t>Двуречье</a:t>
            </a:r>
            <a:r>
              <a:rPr lang="ru-RU" sz="2400" dirty="0"/>
              <a:t>, Египет, Индия, Китай) появлялись первые организованные формы воспитания и </a:t>
            </a:r>
            <a:r>
              <a:rPr lang="ru-RU" sz="2400" dirty="0" smtClean="0"/>
              <a:t>образования.</a:t>
            </a:r>
            <a:endParaRPr lang="ru-RU" sz="2400" dirty="0"/>
          </a:p>
        </p:txBody>
      </p:sp>
      <p:pic>
        <p:nvPicPr>
          <p:cNvPr id="6146" name="Picture 2" descr="https://cont.ws/uploads/pic/2018/4/raby-grekov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3429000"/>
            <a:ext cx="4016219" cy="3212976"/>
          </a:xfrm>
          <a:prstGeom prst="rect">
            <a:avLst/>
          </a:prstGeom>
          <a:noFill/>
        </p:spPr>
      </p:pic>
      <p:pic>
        <p:nvPicPr>
          <p:cNvPr id="6148" name="Picture 4" descr="http://900igr.net/up/datai/203083/0007-007-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92080" y="2924944"/>
            <a:ext cx="3415880" cy="393305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331640" y="548680"/>
            <a:ext cx="7355160" cy="388843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2500" dirty="0"/>
              <a:t>С образованием нового социального института (школы) </a:t>
            </a:r>
            <a:r>
              <a:rPr lang="ru-RU" sz="2500" b="1" dirty="0"/>
              <a:t>к I тыс. до н.э</a:t>
            </a:r>
            <a:r>
              <a:rPr lang="ru-RU" sz="2500" dirty="0"/>
              <a:t>. в государствах Древнего Востока постепенно был расширен круг людей, которым было доступно школьное обучение и </a:t>
            </a:r>
            <a:r>
              <a:rPr lang="ru-RU" sz="2500" dirty="0" smtClean="0"/>
              <a:t>воспитание.</a:t>
            </a:r>
            <a:endParaRPr lang="ru-RU" sz="2500" dirty="0"/>
          </a:p>
        </p:txBody>
      </p:sp>
      <p:pic>
        <p:nvPicPr>
          <p:cNvPr id="5122" name="Picture 2" descr="https://avatars.mds.yandex.net/get-pdb/471286/86ae5543-58f5-4118-8bc5-29f6e4bc1145/s1200?webp=fals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924944"/>
            <a:ext cx="4942464" cy="3696551"/>
          </a:xfrm>
          <a:prstGeom prst="rect">
            <a:avLst/>
          </a:prstGeom>
          <a:noFill/>
        </p:spPr>
      </p:pic>
      <p:pic>
        <p:nvPicPr>
          <p:cNvPr id="5124" name="Picture 4" descr="http://chistown.ru/wp-content/uploads/2016/11/istoriya-izobriteniya-myla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8104" y="2780928"/>
            <a:ext cx="3312368" cy="376088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0" y="274638"/>
            <a:ext cx="4114800" cy="3010346"/>
          </a:xfrm>
        </p:spPr>
        <p:txBody>
          <a:bodyPr>
            <a:normAutofit/>
          </a:bodyPr>
          <a:lstStyle/>
          <a:p>
            <a:r>
              <a:rPr lang="ru-RU" sz="3200" dirty="0"/>
              <a:t>Школа и воспитание в Древнем Египте были призваны подготовить ребенка к взрослой </a:t>
            </a:r>
            <a:r>
              <a:rPr lang="ru-RU" sz="3200" dirty="0" smtClean="0"/>
              <a:t>жизни.</a:t>
            </a:r>
            <a:endParaRPr lang="ru-RU" sz="3200" dirty="0"/>
          </a:p>
        </p:txBody>
      </p:sp>
      <p:pic>
        <p:nvPicPr>
          <p:cNvPr id="4098" name="Picture 2" descr="https://slayd.arxiv.uz/uploads/download/posts/2016-07/1468583438_slayd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88640"/>
            <a:ext cx="4067944" cy="3699031"/>
          </a:xfrm>
          <a:prstGeom prst="rect">
            <a:avLst/>
          </a:prstGeom>
          <a:noFill/>
        </p:spPr>
      </p:pic>
      <p:pic>
        <p:nvPicPr>
          <p:cNvPr id="4100" name="Picture 4" descr="https://cf.ppt-online.org/files/slide/x/x7KHdDEgYOfTCuwJWsIqPem3a84jSpLyNkMvG1/slide-21.jpg"/>
          <p:cNvPicPr>
            <a:picLocks noChangeAspect="1" noChangeArrowheads="1"/>
          </p:cNvPicPr>
          <p:nvPr/>
        </p:nvPicPr>
        <p:blipFill>
          <a:blip r:embed="rId3" cstate="print"/>
          <a:srcRect l="15504" t="4928" r="333" b="31990"/>
          <a:stretch>
            <a:fillRect/>
          </a:stretch>
        </p:blipFill>
        <p:spPr bwMode="auto">
          <a:xfrm>
            <a:off x="2195736" y="3645024"/>
            <a:ext cx="6624736" cy="321297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95936" y="274638"/>
            <a:ext cx="4690864" cy="6106690"/>
          </a:xfrm>
        </p:spPr>
        <p:txBody>
          <a:bodyPr>
            <a:normAutofit/>
          </a:bodyPr>
          <a:lstStyle/>
          <a:p>
            <a:r>
              <a:rPr lang="ru-RU" sz="2800" dirty="0"/>
              <a:t>Исторически сложилось, что понятие «античность» относят к греческой истории и культуре. </a:t>
            </a: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/>
              <a:t/>
            </a:r>
            <a:br>
              <a:rPr lang="ru-RU" sz="2800" dirty="0"/>
            </a:br>
            <a:r>
              <a:rPr lang="ru-RU" sz="2800" dirty="0" smtClean="0"/>
              <a:t>Будучи </a:t>
            </a:r>
            <a:r>
              <a:rPr lang="ru-RU" sz="2800" dirty="0"/>
              <a:t>преемницей древнейших культур Египта и </a:t>
            </a:r>
            <a:r>
              <a:rPr lang="ru-RU" sz="2800" dirty="0" err="1"/>
              <a:t>Двуречья</a:t>
            </a:r>
            <a:r>
              <a:rPr lang="ru-RU" sz="2800" dirty="0"/>
              <a:t>, античность составила базис развития всей европейской </a:t>
            </a:r>
            <a:r>
              <a:rPr lang="ru-RU" sz="2800" dirty="0" smtClean="0"/>
              <a:t>цивилизации.</a:t>
            </a:r>
            <a:endParaRPr lang="ru-RU" sz="2800" dirty="0"/>
          </a:p>
        </p:txBody>
      </p:sp>
      <p:pic>
        <p:nvPicPr>
          <p:cNvPr id="3074" name="Picture 2" descr="https://avatars.mds.yandex.net/get-zen_doc/99101/pub_5bb4949159137900aee2eb6d_5bb49d40a7b1ae00aa5ede1e/scale_120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629" y="404664"/>
            <a:ext cx="3501813" cy="2664296"/>
          </a:xfrm>
          <a:prstGeom prst="rect">
            <a:avLst/>
          </a:prstGeom>
          <a:noFill/>
        </p:spPr>
      </p:pic>
      <p:pic>
        <p:nvPicPr>
          <p:cNvPr id="3076" name="Picture 4" descr="http://astratto.info/scuola-secondaria-di-primo-grado-san-giuseppe/9391_html_mf687bdb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3861048"/>
            <a:ext cx="3635896" cy="263148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259632" y="260649"/>
            <a:ext cx="7427168" cy="3096344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2800" dirty="0"/>
              <a:t>Спарта в </a:t>
            </a:r>
            <a:r>
              <a:rPr lang="ru-RU" sz="2800" dirty="0" err="1"/>
              <a:t>Лаконии</a:t>
            </a:r>
            <a:r>
              <a:rPr lang="ru-RU" sz="2800" dirty="0"/>
              <a:t> и Афины в Аттике. В </a:t>
            </a:r>
            <a:r>
              <a:rPr lang="ru-RU" sz="2800" dirty="0" smtClean="0"/>
              <a:t>этих государствах </a:t>
            </a:r>
            <a:r>
              <a:rPr lang="ru-RU" sz="2800" dirty="0"/>
              <a:t>сложились особые системы воспитания: </a:t>
            </a:r>
            <a:endParaRPr lang="ru-RU" sz="2800" dirty="0" smtClean="0"/>
          </a:p>
          <a:p>
            <a:pPr algn="ctr">
              <a:buNone/>
            </a:pPr>
            <a:r>
              <a:rPr lang="ru-RU" sz="2800" dirty="0" smtClean="0"/>
              <a:t>афинская </a:t>
            </a:r>
            <a:r>
              <a:rPr lang="ru-RU" sz="2800" dirty="0"/>
              <a:t>и </a:t>
            </a:r>
            <a:r>
              <a:rPr lang="ru-RU" sz="2800" dirty="0" smtClean="0"/>
              <a:t>спартанская</a:t>
            </a:r>
          </a:p>
          <a:p>
            <a:pPr algn="ctr">
              <a:buNone/>
            </a:pPr>
            <a:r>
              <a:rPr lang="ru-RU" sz="2800" b="1" dirty="0"/>
              <a:t>(VI - IV вв. до н. э</a:t>
            </a:r>
            <a:r>
              <a:rPr lang="ru-RU" sz="2800" b="1" dirty="0" smtClean="0"/>
              <a:t>.)</a:t>
            </a:r>
            <a:endParaRPr lang="ru-RU" sz="2800" b="1" dirty="0"/>
          </a:p>
        </p:txBody>
      </p:sp>
      <p:pic>
        <p:nvPicPr>
          <p:cNvPr id="2050" name="Picture 2" descr="https://userscontent2.emaze.com/images/c483cff3-c7d5-4a43-899a-02212f45b98f/681e4b07e5e7339b3509caa3f492063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51920" y="3068960"/>
            <a:ext cx="5049411" cy="3789040"/>
          </a:xfrm>
          <a:prstGeom prst="rect">
            <a:avLst/>
          </a:prstGeom>
          <a:noFill/>
        </p:spPr>
      </p:pic>
      <p:pic>
        <p:nvPicPr>
          <p:cNvPr id="2052" name="Picture 4" descr="https://rebenok.by/pics/images/femm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3501008"/>
            <a:ext cx="3589632" cy="298188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Средние века </a:t>
            </a:r>
            <a:r>
              <a:rPr lang="ru-RU" b="1" dirty="0"/>
              <a:t>(</a:t>
            </a:r>
            <a:r>
              <a:rPr lang="en-US" b="1" dirty="0" smtClean="0"/>
              <a:t>V-XV</a:t>
            </a:r>
            <a:r>
              <a:rPr lang="ru-RU" b="1" dirty="0" smtClean="0"/>
              <a:t>)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187624" y="1484784"/>
            <a:ext cx="7499176" cy="244827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2200" dirty="0"/>
              <a:t>Философско-педагогическая мысль раннего средневековья основной своей целью ставила спасение души. </a:t>
            </a:r>
            <a:endParaRPr lang="ru-RU" sz="2200" dirty="0" smtClean="0"/>
          </a:p>
          <a:p>
            <a:pPr algn="ctr">
              <a:buNone/>
            </a:pPr>
            <a:r>
              <a:rPr lang="ru-RU" sz="2200" dirty="0" smtClean="0"/>
              <a:t>Главным </a:t>
            </a:r>
            <a:r>
              <a:rPr lang="ru-RU" sz="2200" dirty="0"/>
              <a:t>источником воспитания считалось, прежде всего, Божественное начало.</a:t>
            </a:r>
          </a:p>
        </p:txBody>
      </p:sp>
      <p:pic>
        <p:nvPicPr>
          <p:cNvPr id="1026" name="Picture 2" descr="https://05varvara.files.wordpress.com/2014/09/00-natalya-klimova-ss-kirill-and-mefody-equals-to-the-apostles-and-teachers-of-the-slavs-20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720" y="3284984"/>
            <a:ext cx="5594986" cy="335699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03648" y="332655"/>
            <a:ext cx="7560840" cy="2304257"/>
          </a:xfrm>
        </p:spPr>
        <p:txBody>
          <a:bodyPr>
            <a:normAutofit fontScale="85000" lnSpcReduction="20000"/>
          </a:bodyPr>
          <a:lstStyle/>
          <a:p>
            <a:pPr algn="ctr">
              <a:buNone/>
            </a:pPr>
            <a:r>
              <a:rPr lang="ru-RU" b="1" dirty="0" smtClean="0"/>
              <a:t>(Конец </a:t>
            </a:r>
            <a:r>
              <a:rPr lang="ru-RU" b="1" dirty="0"/>
              <a:t>XIV – начало XV вв.). </a:t>
            </a:r>
            <a:endParaRPr lang="ru-RU" b="1" dirty="0" smtClean="0"/>
          </a:p>
          <a:p>
            <a:pPr algn="ctr">
              <a:buNone/>
            </a:pPr>
            <a:r>
              <a:rPr lang="ru-RU" dirty="0" smtClean="0"/>
              <a:t>Это время </a:t>
            </a:r>
            <a:r>
              <a:rPr lang="ru-RU" dirty="0"/>
              <a:t>интенсивного развития экономической жизни и производства, зарождения буржуазных отношений, небывалого расцвета науки и искусства, мощного духовного подъема.</a:t>
            </a:r>
          </a:p>
        </p:txBody>
      </p:sp>
      <p:pic>
        <p:nvPicPr>
          <p:cNvPr id="32770" name="Picture 2" descr="https://i.pinimg.com/736x/8f/63/8e/8f638ef8ddb5f3fe7180b2df98a4a8c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2605365"/>
            <a:ext cx="7397080" cy="425263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187624" y="332657"/>
            <a:ext cx="7499176" cy="2304255"/>
          </a:xfrm>
        </p:spPr>
        <p:txBody>
          <a:bodyPr/>
          <a:lstStyle/>
          <a:p>
            <a:pPr algn="ctr">
              <a:buNone/>
            </a:pPr>
            <a:r>
              <a:rPr lang="ru-RU" dirty="0" smtClean="0"/>
              <a:t>В эпоху Возрождения большое внимание уделялось личным интересам </a:t>
            </a:r>
            <a:r>
              <a:rPr lang="ru-RU" dirty="0"/>
              <a:t>детей, самостоятельности их мышления.</a:t>
            </a:r>
          </a:p>
        </p:txBody>
      </p:sp>
      <p:pic>
        <p:nvPicPr>
          <p:cNvPr id="31746" name="Picture 2" descr="https://cdn2.arhivurokov.ru/viewImage.php?image=http://planetaseminarov.ru/upload/iblock/abc/poe1NB5ZaUM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492896"/>
            <a:ext cx="4261634" cy="4130824"/>
          </a:xfrm>
          <a:prstGeom prst="rect">
            <a:avLst/>
          </a:prstGeom>
          <a:noFill/>
        </p:spPr>
      </p:pic>
      <p:pic>
        <p:nvPicPr>
          <p:cNvPr id="31748" name="Picture 4" descr="https://i.pinimg.com/736x/98/ce/3a/98ce3aca836e6177f82c05114b906de8--carpaccio-angel-ar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20072" y="2492896"/>
            <a:ext cx="3558729" cy="412928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187624" y="332657"/>
            <a:ext cx="7499176" cy="252028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dirty="0"/>
              <a:t>Ведущим принципом Реформации был принцип «самости» человека, несущего личную ответственность перед Богом.</a:t>
            </a:r>
          </a:p>
        </p:txBody>
      </p:sp>
      <p:pic>
        <p:nvPicPr>
          <p:cNvPr id="30722" name="Picture 2" descr="http://itd0.mycdn.me/image?id=850313544712&amp;t=20&amp;plc=WEB&amp;tkn=*I2ViD6QqB-RFSBogEBmL_SJQrxk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2348880"/>
            <a:ext cx="6333727" cy="450912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11560" y="332657"/>
            <a:ext cx="8075240" cy="2664296"/>
          </a:xfrm>
        </p:spPr>
        <p:txBody>
          <a:bodyPr/>
          <a:lstStyle/>
          <a:p>
            <a:pPr algn="ctr">
              <a:buNone/>
            </a:pPr>
            <a:r>
              <a:rPr lang="ru-RU" dirty="0"/>
              <a:t>Основа </a:t>
            </a:r>
            <a:r>
              <a:rPr lang="ru-RU" b="1" dirty="0"/>
              <a:t>иезуитского воспитания </a:t>
            </a:r>
            <a:r>
              <a:rPr lang="ru-RU" dirty="0"/>
              <a:t>– подчинение личной воли и наклонностей воспитанников интересам католической церкви и нормам христианской этики.</a:t>
            </a:r>
          </a:p>
        </p:txBody>
      </p:sp>
      <p:pic>
        <p:nvPicPr>
          <p:cNvPr id="29698" name="Picture 2" descr="http://orsha.eu/cache/content/104/file_277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2708920"/>
            <a:ext cx="5720261" cy="389852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99592" y="476673"/>
            <a:ext cx="7787208" cy="2592288"/>
          </a:xfrm>
        </p:spPr>
        <p:txBody>
          <a:bodyPr/>
          <a:lstStyle/>
          <a:p>
            <a:pPr algn="ctr">
              <a:buNone/>
            </a:pPr>
            <a:r>
              <a:rPr lang="ru-RU" b="1" dirty="0"/>
              <a:t>XVII-XVIII вв. </a:t>
            </a:r>
            <a:r>
              <a:rPr lang="ru-RU" dirty="0"/>
              <a:t>– эпоха активного становления буржуазных отношений, абсолютистских государств и утверждения рационализма на Западе.</a:t>
            </a:r>
          </a:p>
        </p:txBody>
      </p:sp>
      <p:pic>
        <p:nvPicPr>
          <p:cNvPr id="28674" name="Picture 2" descr="https://static.independent.co.uk/s3fs-public/thumbnails/image/2013/11/04/11/343766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2821629"/>
            <a:ext cx="6414572" cy="403637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Эпоха Просвещения</a:t>
            </a:r>
            <a:endParaRPr lang="ru-RU" dirty="0"/>
          </a:p>
        </p:txBody>
      </p:sp>
      <p:pic>
        <p:nvPicPr>
          <p:cNvPr id="27650" name="Picture 2" descr="http://www.steveartgallery.se/upload1/file-admin/images/new24/Johann%20Georg%20Weikert-98383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648" y="1700808"/>
            <a:ext cx="6191250" cy="515719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Конец XIX – начало XX в.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612776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ru-RU" sz="2600" dirty="0"/>
              <a:t>Школа в этот период на всех ее ступенях не соответствовала требованиям научно-технического прогресса. Потребность в обновлении школы и педагогической науки становилась все более актуальной.</a:t>
            </a:r>
          </a:p>
        </p:txBody>
      </p:sp>
      <p:pic>
        <p:nvPicPr>
          <p:cNvPr id="26626" name="Picture 2" descr="https://avatars.mds.yandex.net/get-pdb/1360297/909e3645-9764-436f-88fd-919ab8599bbc/s120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60032" y="3717032"/>
            <a:ext cx="4283968" cy="2937578"/>
          </a:xfrm>
          <a:prstGeom prst="rect">
            <a:avLst/>
          </a:prstGeom>
          <a:noFill/>
        </p:spPr>
      </p:pic>
      <p:pic>
        <p:nvPicPr>
          <p:cNvPr id="26628" name="Picture 4" descr="https://gdb.rferl.org/3876737D-A0BE-4DF8-B318-53CE03B36018_cx0_cy15_cw0_w1200_r1_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4149080"/>
            <a:ext cx="4032448" cy="226825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7624" y="0"/>
            <a:ext cx="7499176" cy="1772816"/>
          </a:xfrm>
        </p:spPr>
        <p:txBody>
          <a:bodyPr>
            <a:noAutofit/>
          </a:bodyPr>
          <a:lstStyle/>
          <a:p>
            <a:r>
              <a:rPr lang="ru-RU" sz="2400" i="1" dirty="0"/>
              <a:t>Одним из наиболее важных и противоречивых вопросов, которые рассматривались в педагогических теориях конца XIX века, был вопрос о целях воспитания подрастающего поколения.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987824" y="2276872"/>
            <a:ext cx="5976664" cy="4320480"/>
          </a:xfrm>
        </p:spPr>
        <p:txBody>
          <a:bodyPr>
            <a:normAutofit fontScale="70000" lnSpcReduction="20000"/>
          </a:bodyPr>
          <a:lstStyle/>
          <a:p>
            <a:pPr algn="ctr">
              <a:buNone/>
            </a:pPr>
            <a:r>
              <a:rPr lang="ru-RU" dirty="0"/>
              <a:t>Идеалы, к которым стремились почти все реформаторские течения, можно условно разделить на три группы</a:t>
            </a:r>
            <a:r>
              <a:rPr lang="ru-RU" dirty="0" smtClean="0"/>
              <a:t>:</a:t>
            </a:r>
          </a:p>
          <a:p>
            <a:pPr algn="ctr">
              <a:buNone/>
            </a:pPr>
            <a:endParaRPr lang="ru-RU" dirty="0"/>
          </a:p>
          <a:p>
            <a:r>
              <a:rPr lang="ru-RU" sz="3400" dirty="0"/>
              <a:t>- индустриально-образованный пролетариат;</a:t>
            </a:r>
          </a:p>
          <a:p>
            <a:r>
              <a:rPr lang="ru-RU" sz="3400" dirty="0"/>
              <a:t>- «хозяин» жизни, беспринципный предприниматель, который достигает своих целей любым способом;</a:t>
            </a:r>
          </a:p>
          <a:p>
            <a:r>
              <a:rPr lang="ru-RU" sz="3400" dirty="0"/>
              <a:t>- «средний» человек, который не протестует против действительности, а примиряется с окружающими его условиями жизни.</a:t>
            </a:r>
          </a:p>
          <a:p>
            <a:endParaRPr lang="ru-RU" dirty="0"/>
          </a:p>
        </p:txBody>
      </p:sp>
      <p:pic>
        <p:nvPicPr>
          <p:cNvPr id="37892" name="Picture 4" descr="http://www.natpress.net/uploads/posts/2018-08/1534407735_23193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3501008"/>
            <a:ext cx="2520280" cy="1679423"/>
          </a:xfrm>
          <a:prstGeom prst="rect">
            <a:avLst/>
          </a:prstGeom>
          <a:noFill/>
        </p:spPr>
      </p:pic>
      <p:pic>
        <p:nvPicPr>
          <p:cNvPr id="37894" name="Picture 6" descr="https://i.sunhome.ru/journal/64/prinyat-trudnosti-v2.ori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5201816"/>
            <a:ext cx="2484276" cy="1656184"/>
          </a:xfrm>
          <a:prstGeom prst="rect">
            <a:avLst/>
          </a:prstGeom>
          <a:noFill/>
        </p:spPr>
      </p:pic>
      <p:sp>
        <p:nvSpPr>
          <p:cNvPr id="37896" name="AutoShape 8" descr="https://lj-top.ru/proxyimage/https:/ic.pics.livejournal.com/shakko_kitsune/2710882/395232/395232_original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7898" name="AutoShape 10" descr="https://lj-top.ru/proxyimage/https:/ic.pics.livejournal.com/shakko_kitsune/2710882/395232/395232_original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7900" name="AutoShape 12" descr="https://lj-top.ru/proxyimage/https:/ic.pics.livejournal.com/shakko_kitsune/2710882/395232/395232_original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7902" name="AutoShape 14" descr="https://lj-top.ru/proxyimage/https:/ic.pics.livejournal.com/shakko_kitsune/2710882/395232/395232_original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7903" name="Picture 15"/>
          <p:cNvPicPr>
            <a:picLocks noChangeAspect="1" noChangeArrowheads="1"/>
          </p:cNvPicPr>
          <p:nvPr/>
        </p:nvPicPr>
        <p:blipFill>
          <a:blip r:embed="rId4" cstate="print"/>
          <a:srcRect l="12448" t="12422" r="38850" b="29500"/>
          <a:stretch>
            <a:fillRect/>
          </a:stretch>
        </p:blipFill>
        <p:spPr bwMode="auto">
          <a:xfrm>
            <a:off x="179512" y="1700808"/>
            <a:ext cx="2577642" cy="1728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260649"/>
            <a:ext cx="8291264" cy="4752528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2600" dirty="0"/>
              <a:t>На рубеже </a:t>
            </a:r>
            <a:r>
              <a:rPr lang="ru-RU" sz="2600" b="1" dirty="0"/>
              <a:t>XIX-XX вв. </a:t>
            </a:r>
            <a:r>
              <a:rPr lang="ru-RU" sz="2600" dirty="0"/>
              <a:t>знаменитым событием в </a:t>
            </a:r>
            <a:r>
              <a:rPr lang="ru-RU" sz="2600" dirty="0" err="1"/>
              <a:t>антитрадиционном</a:t>
            </a:r>
            <a:r>
              <a:rPr lang="ru-RU" sz="2600" dirty="0"/>
              <a:t> воспитании стало рождение </a:t>
            </a:r>
            <a:r>
              <a:rPr lang="ru-RU" sz="2600" b="1" dirty="0"/>
              <a:t>«экспериментальной педагогики», </a:t>
            </a:r>
            <a:r>
              <a:rPr lang="ru-RU" sz="2600" dirty="0"/>
              <a:t>наиболее видными представителями которой был немецкий педагог Э. </a:t>
            </a:r>
            <a:r>
              <a:rPr lang="ru-RU" sz="2600" dirty="0" err="1"/>
              <a:t>Мейман</a:t>
            </a:r>
            <a:r>
              <a:rPr lang="ru-RU" sz="2600" dirty="0"/>
              <a:t>, французский педагог А. Бине, американский педагог Э. </a:t>
            </a:r>
            <a:r>
              <a:rPr lang="ru-RU" sz="2600" dirty="0" err="1"/>
              <a:t>Торндайк</a:t>
            </a:r>
            <a:r>
              <a:rPr lang="ru-RU" sz="2600" dirty="0"/>
              <a:t> и др.</a:t>
            </a:r>
          </a:p>
        </p:txBody>
      </p:sp>
      <p:pic>
        <p:nvPicPr>
          <p:cNvPr id="36866" name="Picture 2" descr="https://cf.ppt-online.org/files/slide/u/u4lGQHRaSo91vzTCAE0YkJI2iWrFwhbfjUONPg/slide-15.jpg"/>
          <p:cNvPicPr>
            <a:picLocks noChangeAspect="1" noChangeArrowheads="1"/>
          </p:cNvPicPr>
          <p:nvPr/>
        </p:nvPicPr>
        <p:blipFill>
          <a:blip r:embed="rId2" cstate="print"/>
          <a:srcRect t="18299"/>
          <a:stretch>
            <a:fillRect/>
          </a:stretch>
        </p:blipFill>
        <p:spPr bwMode="auto">
          <a:xfrm>
            <a:off x="1691680" y="3066940"/>
            <a:ext cx="6194951" cy="379106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491880" y="188640"/>
            <a:ext cx="5194920" cy="593752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2800" dirty="0"/>
              <a:t>Резюмируя исторический опыт целеполагания в воспитании, А.А. Радугин приводит основные факторы, влияющие на постановку целей в образовании и воспитании:</a:t>
            </a:r>
          </a:p>
          <a:p>
            <a:r>
              <a:rPr lang="ru-RU" sz="3000" dirty="0" smtClean="0"/>
              <a:t>потребности </a:t>
            </a:r>
            <a:r>
              <a:rPr lang="ru-RU" sz="3000" dirty="0"/>
              <a:t>общества;</a:t>
            </a:r>
          </a:p>
          <a:p>
            <a:r>
              <a:rPr lang="ru-RU" sz="3000" dirty="0" smtClean="0"/>
              <a:t>уровень </a:t>
            </a:r>
            <a:r>
              <a:rPr lang="ru-RU" sz="3000" dirty="0"/>
              <a:t>развития общества;</a:t>
            </a:r>
          </a:p>
          <a:p>
            <a:r>
              <a:rPr lang="ru-RU" sz="3000" dirty="0" smtClean="0"/>
              <a:t>уровень </a:t>
            </a:r>
            <a:r>
              <a:rPr lang="ru-RU" sz="3000" dirty="0"/>
              <a:t>развития педагогической науки и практики;</a:t>
            </a:r>
          </a:p>
          <a:p>
            <a:r>
              <a:rPr lang="ru-RU" sz="3000" dirty="0" smtClean="0"/>
              <a:t>идеальный </a:t>
            </a:r>
            <a:r>
              <a:rPr lang="ru-RU" sz="3000" dirty="0"/>
              <a:t>образ человека.</a:t>
            </a:r>
          </a:p>
          <a:p>
            <a:endParaRPr lang="ru-RU" dirty="0"/>
          </a:p>
        </p:txBody>
      </p:sp>
      <p:pic>
        <p:nvPicPr>
          <p:cNvPr id="35842" name="Picture 2" descr="http://edu.vgasu.vrn.ru/faculty/intfc/DocLib3/%D0%B7%D0%B0%D0%B2_%D0%BA%D0%B0%D1%84%20%D1%84%D0%B8%D0%BB_%D0%B8%D1%81%D1%82_%D1%81%D0%BE%D1%86%20%D0%A0%D0%B0%D0%B4%D1%83%D0%B3%D0%B8%D0%BD%20%D0%90%D0%9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260648"/>
            <a:ext cx="2819400" cy="42672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467544" y="4653136"/>
            <a:ext cx="29523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/>
              <a:t>Алексей Алексеевич Радугин</a:t>
            </a:r>
          </a:p>
          <a:p>
            <a:pPr algn="ctr"/>
            <a:r>
              <a:rPr lang="ru-RU" dirty="0"/>
              <a:t>Философ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274638"/>
            <a:ext cx="7643192" cy="6034682"/>
          </a:xfrm>
        </p:spPr>
        <p:txBody>
          <a:bodyPr/>
          <a:lstStyle/>
          <a:p>
            <a:r>
              <a:rPr lang="ru-RU" dirty="0" smtClean="0"/>
              <a:t>Спасибо за внимание!</a:t>
            </a:r>
            <a:endParaRPr lang="ru-RU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249</TotalTime>
  <Words>655</Words>
  <Application>Microsoft Office PowerPoint</Application>
  <PresentationFormat>Экран (4:3)</PresentationFormat>
  <Paragraphs>56</Paragraphs>
  <Slides>24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7" baseType="lpstr">
      <vt:lpstr>Arial</vt:lpstr>
      <vt:lpstr>Calibri</vt:lpstr>
      <vt:lpstr>Тема Office</vt:lpstr>
      <vt:lpstr>Историческая обусловленность целей и задач воспитания</vt:lpstr>
      <vt:lpstr>Презентация PowerPoint</vt:lpstr>
      <vt:lpstr>«Воспитание должно быть направлено на достижение трех целей: познание себя и окружающего мира (умственное воспитание), управление собой (нравственное воспитание), почитание Бога (религиозное воспитание)»</vt:lpstr>
      <vt:lpstr>«Основная задача воспитания – сформировать джентльмена, человека, «умеющего вести дела мудро и предусмотрительно»»</vt:lpstr>
      <vt:lpstr>«Цель воспитания - всестороннее развитие личностных интересов, нацеленное на гармоничное существование человека»</vt:lpstr>
      <vt:lpstr>Процесс воспитания может зависеть от таких причин:</vt:lpstr>
      <vt:lpstr>Презентация PowerPoint</vt:lpstr>
      <vt:lpstr>Рабовладельческий строй</vt:lpstr>
      <vt:lpstr>Презентация PowerPoint</vt:lpstr>
      <vt:lpstr>Школа и воспитание в Древнем Египте были призваны подготовить ребенка к взрослой жизни.</vt:lpstr>
      <vt:lpstr>Исторически сложилось, что понятие «античность» относят к греческой истории и культуре.   Будучи преемницей древнейших культур Египта и Двуречья, античность составила базис развития всей европейской цивилизации.</vt:lpstr>
      <vt:lpstr>Презентация PowerPoint</vt:lpstr>
      <vt:lpstr>Средние века (V-XV)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Эпоха Просвещения</vt:lpstr>
      <vt:lpstr>Конец XIX – начало XX в.</vt:lpstr>
      <vt:lpstr>Одним из наиболее важных и противоречивых вопросов, которые рассматривались в педагогических теориях конца XIX века, был вопрос о целях воспитания подрастающего поколения.</vt:lpstr>
      <vt:lpstr>Презентация PowerPoint</vt:lpstr>
      <vt:lpstr>Презентация PowerPoint</vt:lpstr>
      <vt:lpstr>Спасибо за внимание!</vt:lpstr>
    </vt:vector>
  </TitlesOfParts>
  <Company>RePack by SPecialiST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Историческая обусловленность целей и задач воспитания</dc:title>
  <dc:creator>user2</dc:creator>
  <cp:lastModifiedBy>Екатерина Вудвуд</cp:lastModifiedBy>
  <cp:revision>19</cp:revision>
  <dcterms:created xsi:type="dcterms:W3CDTF">2019-04-09T14:21:33Z</dcterms:created>
  <dcterms:modified xsi:type="dcterms:W3CDTF">2021-03-11T07:12:46Z</dcterms:modified>
</cp:coreProperties>
</file>