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7" r:id="rId7"/>
    <p:sldId id="268" r:id="rId8"/>
    <p:sldId id="262" r:id="rId9"/>
    <p:sldId id="263" r:id="rId10"/>
    <p:sldId id="264" r:id="rId11"/>
    <p:sldId id="265" r:id="rId12"/>
    <p:sldId id="269" r:id="rId13"/>
    <p:sldId id="266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1233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1522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626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8070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501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157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2476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675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5149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2867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5372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0716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217760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0075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59751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9677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E401-F316-49D2-B899-18994A6E744B}" type="datetimeFigureOut">
              <a:rPr lang="ru-RU" smtClean="0"/>
              <a:pPr/>
              <a:t>09.08.2024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D9D012-8A96-4EB9-95EC-564BF0FFC7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7394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learnenglish.com/exercises/exercise-english-2/exercise-english-86772.php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learnenglish.com/exercises/exercise-english-2/exercise-english-22779.php" TargetMode="External"/><Relationship Id="rId2" Type="http://schemas.openxmlformats.org/officeDocument/2006/relationships/hyperlink" Target="https://www.really-learn-english.com/english-spelling-rules-able-or-ible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glish-practice.at/b1/vocabulary/word-formation/wf001-word-formation-adjectives.pdf" TargetMode="External"/><Relationship Id="rId2" Type="http://schemas.openxmlformats.org/officeDocument/2006/relationships/hyperlink" Target="https://en.islcollective.com/english-esl-worksheets/grammar-topic/adjectives/word-formation-adjectives/6101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3895" y="2404534"/>
            <a:ext cx="9507556" cy="1646302"/>
          </a:xfrm>
        </p:spPr>
        <p:txBody>
          <a:bodyPr/>
          <a:lstStyle/>
          <a:p>
            <a:r>
              <a:rPr lang="ru-RU" dirty="0" smtClean="0"/>
              <a:t>Словообразование</a:t>
            </a:r>
            <a:r>
              <a:rPr lang="en-US" dirty="0" smtClean="0"/>
              <a:t>. </a:t>
            </a:r>
            <a:r>
              <a:rPr lang="ru-RU" sz="2800" dirty="0" smtClean="0"/>
              <a:t>Суффиксы прилагательных в английском языке (9 класс)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63000" y="3951681"/>
            <a:ext cx="8397096" cy="1424550"/>
          </a:xfrm>
        </p:spPr>
        <p:txBody>
          <a:bodyPr/>
          <a:lstStyle/>
          <a:p>
            <a:r>
              <a:rPr lang="ru-RU" dirty="0" smtClean="0"/>
              <a:t>Учитель английского языка МАОУ Вторая гимназия, г.Новосибирска</a:t>
            </a:r>
          </a:p>
          <a:p>
            <a:r>
              <a:rPr lang="ru-RU" dirty="0" smtClean="0"/>
              <a:t>Кирьянова Марина Николаевна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852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988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noun + suffix = adjective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674564"/>
            <a:ext cx="9127679" cy="497189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ful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выражает наличие качества;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beautiful,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colourful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less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выражает отсутствие качества: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colourless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useless)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ous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слова франц. происхождения, аналог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courageous, famous)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(central, formal)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(cloudy, dirty)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(poetic, domestic)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выражает национальную принадлежность: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Scottish, English,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также слабая степень качества: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childish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ребяческий,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reddish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красноватый)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829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071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Translate into Russian.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78675"/>
            <a:ext cx="8439370" cy="4362687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 suffix </a:t>
            </a:r>
            <a:r>
              <a:rPr lang="en-US" b="1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ful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 means «be full of» e.g. beautiful means «be full of» beauty.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fontAlgn="base">
              <a:buNone/>
            </a:pPr>
            <a:endParaRPr lang="en-US" dirty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She was very thankful for our help.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She likes </a:t>
            </a:r>
            <a:r>
              <a:rPr lang="en-US" dirty="0" err="1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colourful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clothes.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She is a very forgetful girl.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We are not sure that our team will win but we are hopeful.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They lived a peaceful happy life.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He was always as helpful as possible.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0017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Translate into Russian.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473959"/>
            <a:ext cx="9899681" cy="4992942"/>
          </a:xfrm>
        </p:spPr>
        <p:txBody>
          <a:bodyPr numCol="2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suffix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less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means «without»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e.g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Hopeless means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«without» hope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moonless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night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cloudless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sky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noiseless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machine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numberless heroes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heartless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woman 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homeless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cat 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leafless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tree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a nameless author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sunless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endless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war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lifeless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body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colorless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liquid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friendless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child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sleepless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night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careless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doubtless victory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567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826265"/>
            <a:ext cx="8596668" cy="1344057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Translate into English.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675" y="2105997"/>
            <a:ext cx="9727894" cy="3880773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endParaRPr lang="ru-RU" dirty="0" smtClean="0">
              <a:solidFill>
                <a:srgbClr val="46433A"/>
              </a:solidFill>
              <a:latin typeface="Open Sans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безоблачное небо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беспомощный ребенок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бесшумная машина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бесчисленные герои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безжизненное тело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беззаботный ребенок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бессердечная женщина</a:t>
            </a:r>
          </a:p>
          <a:p>
            <a:pPr marL="0" indent="0">
              <a:buNone/>
            </a:pP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дерево </a:t>
            </a:r>
            <a:r>
              <a:rPr lang="ru-RU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 </a:t>
            </a: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листьев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безымянный автор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комната </a:t>
            </a:r>
            <a:r>
              <a:rPr lang="ru-RU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 </a:t>
            </a: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солнца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бесцветная жидкость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Была </a:t>
            </a:r>
            <a:r>
              <a:rPr lang="ru-RU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безлунная ночь. </a:t>
            </a:r>
            <a:endParaRPr lang="ru-RU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Он </a:t>
            </a:r>
            <a:r>
              <a:rPr lang="ru-RU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выглядел усталым после бессонной ночи</a:t>
            </a: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бездомный кот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969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5253"/>
            <a:ext cx="8596668" cy="1765147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ful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/less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848299"/>
            <a:ext cx="8885307" cy="5464366"/>
          </a:xfrm>
        </p:spPr>
        <p:txBody>
          <a:bodyPr>
            <a:normAutofit fontScale="92500" lnSpcReduction="20000"/>
          </a:bodyPr>
          <a:lstStyle/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help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помощь)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helpful/helpless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отзывчивый/беспомощный)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thought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мысль)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thoughtful/thoughtless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думающий/бездумный)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care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забота)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careful/careless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осторожный/беспечный)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pain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боль)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painful/painless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болезненный/безболезненный)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harm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вред)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harmful/harmless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вредный/безвредный)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power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власть)–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powerful/powerless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мощный/бессильный)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use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польза)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useful/useless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полезный/бесполезный)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цвет) –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colourful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colourless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красочный/бесцветный)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meaning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значение)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meaningful/meaningless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значимый/бессмысленный)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taste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вкус)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tasteful/tasteless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вкусный/безвкусный)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fear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страх) –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fearful/fearless (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напуганный/бесстрашный)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354" y="308472"/>
            <a:ext cx="10256704" cy="16219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Прилагательные с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ful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less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без пары антонимов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1211855"/>
            <a:ext cx="9215813" cy="5199962"/>
          </a:xfrm>
        </p:spPr>
        <p:txBody>
          <a:bodyPr>
            <a:normAutofit fontScale="47500" lnSpcReduction="20000"/>
          </a:bodyPr>
          <a:lstStyle/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beautiful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красивый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    brainless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безмозглый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awful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ужасный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           countless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бессчетный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skillful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умелый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           endless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бесконечный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grateful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благодарный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priceless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бесценный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peaceful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мирный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       homeless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бездомный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successful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успешный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worthless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ничего не стоящий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playful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игривый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                                      timeless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вечный</a:t>
            </a:r>
          </a:p>
          <a:p>
            <a:pPr fontAlgn="base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dreadful –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ужасный</a:t>
            </a:r>
          </a:p>
          <a:p>
            <a:pPr>
              <a:buFont typeface="Arial" charset="0"/>
              <a:buChar char="•"/>
            </a:pPr>
            <a:endParaRPr lang="en-US" dirty="0" smtClean="0"/>
          </a:p>
          <a:p>
            <a:pPr>
              <a:buNone/>
            </a:pPr>
            <a:r>
              <a:rPr lang="en-US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Do the exercise  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https://www.tolearnenglish.com/exercises/exercise-english-2/exercise-english-86772.php</a:t>
            </a:r>
            <a:endParaRPr lang="en-US" sz="2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20337"/>
            <a:ext cx="9755639" cy="1710063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The suffix </a:t>
            </a:r>
            <a:r>
              <a:rPr lang="en-US" sz="2000" b="1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lang="en-US" sz="2000" b="1" dirty="0" err="1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ous</a:t>
            </a:r>
            <a:r>
              <a:rPr lang="en-US" sz="2000" b="1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means «</a:t>
            </a:r>
            <a:r>
              <a:rPr lang="en-US" sz="2000" dirty="0" err="1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ful</a:t>
            </a:r>
            <a: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of» which comes from French. </a:t>
            </a:r>
            <a:r>
              <a:rPr lang="en-US" sz="2000" b="1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e.g. </a:t>
            </a:r>
            <a: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danger + </a:t>
            </a:r>
            <a:r>
              <a:rPr lang="en-US" sz="2000" dirty="0" err="1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ous</a:t>
            </a:r>
            <a:r>
              <a:rPr lang="en-US" sz="2000" dirty="0" smtClean="0">
                <a:solidFill>
                  <a:srgbClr val="46433A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=  dangerous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03384"/>
            <a:ext cx="10681056" cy="57728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>
              <a:solidFill>
                <a:schemeClr val="accent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lang="ru-RU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lang="en-US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1. Form </a:t>
            </a:r>
            <a:r>
              <a:rPr lang="en-US" sz="3200" dirty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adjectives from nouns and translate them</a:t>
            </a:r>
            <a:r>
              <a:rPr lang="en-US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lang="en-US" sz="3200" dirty="0">
              <a:solidFill>
                <a:schemeClr val="accent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fame - …, </a:t>
            </a:r>
            <a:r>
              <a:rPr lang="en-US" dirty="0" err="1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humour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- …, courage - …, glory (y-&gt;</a:t>
            </a:r>
            <a:r>
              <a:rPr lang="en-US" dirty="0" err="1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) - …, poison - …, space (</a:t>
            </a:r>
            <a:r>
              <a:rPr lang="en-US" dirty="0" err="1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)-…,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dventure - …,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disaster  - …, delicacy -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 …,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caution - 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3.2. </a:t>
            </a:r>
            <a:r>
              <a:rPr lang="en-US" sz="3200" dirty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 Use the words in </a:t>
            </a:r>
            <a:r>
              <a:rPr lang="en-US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the </a:t>
            </a:r>
            <a:r>
              <a:rPr lang="en-US" sz="3200" dirty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sentences</a:t>
            </a:r>
            <a:r>
              <a:rPr lang="en-US" sz="32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lang="ru-RU" sz="3200" dirty="0" smtClean="0">
              <a:solidFill>
                <a:schemeClr val="accent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We don’t know if these chemicals are ____________ to people.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She became ____________as a writer.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I like to read ___________stories.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There are a lot of ________ snakes in the jungle.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It was a _________victory.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He was a ____________soldier.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They liked the _______________rooms in their new house.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82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316" y="231354"/>
            <a:ext cx="9237847" cy="1677012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Form adjectives from the nouns and translate them.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742" y="760164"/>
            <a:ext cx="11074912" cy="59818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e.g.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swamp 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— swampy (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болото — болотистый)</a:t>
            </a:r>
          </a:p>
          <a:p>
            <a:pPr marL="0" indent="0">
              <a:buNone/>
            </a:pP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sand 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— … , rock — … , juice — … , grass — … , star(r) — … , bone — … , skin(n) — …, water- … , fog (g) — …, swamp —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4.2. Put the adjectives from 4.1.  into these sentences to make them complete</a:t>
            </a:r>
            <a:r>
              <a:rPr lang="en-US" sz="3500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This … land is very good for farming. Cows and sheep can feed here all the year round.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Peter, eat some more roast beef. You should eat more: you have grown so … (2 variants)!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On such … mornings it’s very difficult to drive, as you can’t see the road clearly.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These are … apples. I like them most of all.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My little brother never eats fish if it is … 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Holidaymakers love the … beaches in the south of Australia.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Why does this coffee taste so … ?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 picture shows the … mountains of Scotland.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The sky is unusually … tonight.</a:t>
            </a:r>
          </a:p>
          <a:p>
            <a:pPr fontAlgn="base">
              <a:buFont typeface="+mj-lt"/>
              <a:buAutoNum type="arabicPeriod"/>
            </a:pP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places have a lot of water in all seasons.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51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Translate into Russian the adjectives, ending with the suffix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gigantic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hound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scientific expedition 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domestic animal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academic year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Olympic games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thematic collection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basic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knowledge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066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844" y="598583"/>
            <a:ext cx="9258236" cy="13208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Make up adjectives with the help of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suffix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-al and translate them.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2160589"/>
            <a:ext cx="8687003" cy="40639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e.g.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music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musical (музыка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музыкальный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industry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profession 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culture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function 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region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mechanic 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tradition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biology - ….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nature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psychology 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nation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addition 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agriculture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fiction 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comic </a:t>
            </a:r>
            <a:r>
              <a:rPr lang="en-US" dirty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solidFill>
                  <a:srgbClr val="46433A"/>
                </a:solidFill>
                <a:latin typeface="Times New Roman" pitchFamily="18" charset="0"/>
                <a:cs typeface="Times New Roman" pitchFamily="18" charset="0"/>
              </a:rPr>
              <a:t>…                                   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theatre - …</a:t>
            </a: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rgbClr val="46433A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605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2371"/>
            <a:ext cx="8596668" cy="848299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ic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ical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1013552"/>
            <a:ext cx="8764121" cy="5530467"/>
          </a:xfrm>
        </p:spPr>
        <p:txBody>
          <a:bodyPr>
            <a:normAutofit fontScale="92500" lnSpcReduction="20000"/>
          </a:bodyPr>
          <a:lstStyle/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history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история)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historic/historical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исторический)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economy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экономика)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economic/economical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экономический/экономичный)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magic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магия)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magic/magical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волшебный/магический)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classic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классика)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classic/classical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классический)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academy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академия)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academic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академический)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artist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художник)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artistic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художественный)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drama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драма)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dramatic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драматический)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energy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энергия)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energetic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энергичный)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fantasy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фантазия)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fantastic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фантастический)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critic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критик)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critical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grammar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грамматика)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grammatical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грамматический)</a:t>
            </a:r>
          </a:p>
          <a:p>
            <a:pPr fontAlgn="base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music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музыка)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musical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музыкальный)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189" y="543499"/>
            <a:ext cx="10208525" cy="13208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Nationalities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65243"/>
            <a:ext cx="9072594" cy="51675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Scotland — …, Spain — …, Sweden — …, Finland — …, Denmark — …, Poland — …, Turkey —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…, Britain - ……</a:t>
            </a: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-(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America — …, Australia — .., Canada — …, Hungary — …, Belgium — …, Egypt — …, Italy  — …, Europe —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…, Russia - ……..</a:t>
            </a: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ese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 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China — … , Portugal —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…, Japan - …….</a:t>
            </a: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Germany — German, France – French, Holland – Dutch, Greece — Greek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403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863274" cy="1320800"/>
          </a:xfrm>
        </p:spPr>
        <p:txBody>
          <a:bodyPr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verb + suffix = adjective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18631"/>
            <a:ext cx="8596668" cy="4322731"/>
          </a:xfrm>
        </p:spPr>
        <p:txBody>
          <a:bodyPr/>
          <a:lstStyle/>
          <a:p>
            <a:pPr marL="0" indent="0" algn="ctr" fontAlgn="base">
              <a:buNone/>
            </a:pPr>
            <a:endParaRPr lang="en-US" b="1" u="sng" dirty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buFontTx/>
              <a:buChar char="-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able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/-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ible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выражает возможность подвергнуться действию, указанному глаголом: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to change – changeable 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менять – изменчивый);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to eat – eatable 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есть – съедобный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buFontTx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ive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имеющий качество, способность  </a:t>
            </a:r>
            <a:r>
              <a:rPr lang="ru-RU" b="1" dirty="0" smtClean="0"/>
              <a:t>-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active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talkative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fontAlgn="base">
              <a:lnSpc>
                <a:spcPct val="150000"/>
              </a:lnSpc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buFontTx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/-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ant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обозначают качество или состояние -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important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fontAlgn="base">
              <a:lnSpc>
                <a:spcPct val="150000"/>
              </a:lnSpc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1748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53" y="286440"/>
            <a:ext cx="10014333" cy="1101686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 the adjectives from the verbs (-able/-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ible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827" y="1575412"/>
            <a:ext cx="9628742" cy="5871989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compare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to count — …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desire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    to drink — 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read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….                                                    to imagine — 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comfort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 to break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respect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  to move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….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forget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    to flex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believe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  to access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expect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                                                to prevent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pPr fontAlgn="base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*The spelling rule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https://www.really-learn-english.com/english-spelling-rules-able-or-ible.html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Spelling exercise for 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ible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able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https://www.tolearnenglish.com/exercises/exercise-english-2/exercise-english-22779.php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Font typeface="Arial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425133" cy="13208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 the words with the suffix 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ive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1861851"/>
            <a:ext cx="8596668" cy="46050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create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impress — …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progress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mass — … 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impulse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effect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attract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communicate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expense — …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impress — …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 the words with the suffix -ant/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1850834"/>
            <a:ext cx="8576835" cy="445081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depend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зависеть)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resist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сопротивляться)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ignore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игнорировать)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please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угождать)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suffice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быть достаточным) –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…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signify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значить)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tolerate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терпеть)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arrogate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нагло требовать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- …</a:t>
            </a: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dominate 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доминировать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- …</a:t>
            </a:r>
          </a:p>
          <a:p>
            <a:pPr fontAlgn="base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persist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настаивать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- 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 more practice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en-US" dirty="0" smtClean="0">
                <a:hlinkClick r:id="rId2"/>
              </a:rPr>
              <a:t>https://en.islcollective.com/english-esl-worksheets/grammar-topic/adjectives/word-formation-adjectives/61015</a:t>
            </a:r>
            <a:endParaRPr lang="en-US" dirty="0" smtClean="0"/>
          </a:p>
          <a:p>
            <a:pPr>
              <a:buAutoNum type="arabicPeriod"/>
            </a:pPr>
            <a:r>
              <a:rPr lang="en-US" dirty="0" smtClean="0">
                <a:hlinkClick r:id="rId3"/>
              </a:rPr>
              <a:t>http://www.english-practice.at/b1/vocabulary/word-formation/wf001-word-formation-adjectives.pdf</a:t>
            </a:r>
            <a:endParaRPr lang="en-US" dirty="0" smtClean="0"/>
          </a:p>
          <a:p>
            <a:pPr>
              <a:buAutoNum type="arabicPeriod"/>
            </a:pPr>
            <a:endParaRPr lang="en-US" dirty="0" smtClean="0"/>
          </a:p>
          <a:p>
            <a:pPr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263</TotalTime>
  <Words>1097</Words>
  <Application>Microsoft Office PowerPoint</Application>
  <PresentationFormat>Произвольный</PresentationFormat>
  <Paragraphs>208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Грань</vt:lpstr>
      <vt:lpstr>Словообразование. Суффиксы прилагательных в английском языке (9 класс) </vt:lpstr>
      <vt:lpstr>noun + suffix = adjective </vt:lpstr>
      <vt:lpstr>1. Translate into Russian.</vt:lpstr>
      <vt:lpstr>2.1. Translate into Russian.</vt:lpstr>
      <vt:lpstr>2.2. Translate into English.</vt:lpstr>
      <vt:lpstr>-ful/less </vt:lpstr>
      <vt:lpstr>Прилагательные с -ful/less без пары антонимов</vt:lpstr>
      <vt:lpstr> The suffix -ous means «ful of» which comes from French. e.g. danger + ous =  dangerous </vt:lpstr>
      <vt:lpstr>4.1. Form adjectives from the nouns and translate them.</vt:lpstr>
      <vt:lpstr>5. Translate into Russian the adjectives, ending with the suffix -ic.</vt:lpstr>
      <vt:lpstr>6. Make up adjectives with the help of suffix -al and translate them. </vt:lpstr>
      <vt:lpstr>-ic/ical </vt:lpstr>
      <vt:lpstr>7. Nationalities </vt:lpstr>
      <vt:lpstr>verb + suffix = adjective</vt:lpstr>
      <vt:lpstr>8. Form the adjectives from the verbs (-able/-ible)</vt:lpstr>
      <vt:lpstr>9. Form the words with the suffix -ive.</vt:lpstr>
      <vt:lpstr>10. Form the words with the suffix -ant/ent.</vt:lpstr>
      <vt:lpstr>For more practice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Словообразование</dc:title>
  <dc:creator>compX</dc:creator>
  <cp:lastModifiedBy>Евгений</cp:lastModifiedBy>
  <cp:revision>91</cp:revision>
  <dcterms:created xsi:type="dcterms:W3CDTF">2021-11-02T11:25:06Z</dcterms:created>
  <dcterms:modified xsi:type="dcterms:W3CDTF">2024-08-09T13:39:16Z</dcterms:modified>
</cp:coreProperties>
</file>