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87" r:id="rId5"/>
    <p:sldId id="256" r:id="rId6"/>
    <p:sldId id="262" r:id="rId7"/>
    <p:sldId id="257" r:id="rId8"/>
    <p:sldId id="258" r:id="rId9"/>
    <p:sldId id="259" r:id="rId10"/>
    <p:sldId id="260" r:id="rId11"/>
    <p:sldId id="261" r:id="rId12"/>
    <p:sldId id="263" r:id="rId13"/>
    <p:sldId id="264" r:id="rId14"/>
    <p:sldId id="265" r:id="rId15"/>
    <p:sldId id="266" r:id="rId16"/>
    <p:sldId id="267" r:id="rId17"/>
    <p:sldId id="268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9" autoAdjust="0"/>
    <p:restoredTop sz="82927" autoAdjust="0"/>
  </p:normalViewPr>
  <p:slideViewPr>
    <p:cSldViewPr snapToGrid="0" showGuides="1">
      <p:cViewPr>
        <p:scale>
          <a:sx n="100" d="100"/>
          <a:sy n="100" d="100"/>
        </p:scale>
        <p:origin x="-936" y="-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50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101" d="100"/>
          <a:sy n="101" d="100"/>
        </p:scale>
        <p:origin x="280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7FC0FAC7-FD60-4D03-91CB-19D8F0D39236}" type="datetime1">
              <a:rPr lang="ru-RU" smtClean="0"/>
              <a:pPr algn="r" rtl="0"/>
              <a:t>19.01.2025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646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E7C02774-98EC-4746-835A-99D884D4EB89}" type="datetime1">
              <a:rPr lang="ru-RU" smtClean="0"/>
              <a:pPr/>
              <a:t>19.01.2025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dirty="0"/>
              <a:t>Образец текста</a:t>
            </a:r>
          </a:p>
          <a:p>
            <a:pPr lvl="1" rtl="0"/>
            <a:r>
              <a:rPr lang="ru" dirty="0"/>
              <a:t>Второй уровень</a:t>
            </a:r>
          </a:p>
          <a:p>
            <a:pPr lvl="2" rtl="0"/>
            <a:r>
              <a:rPr lang="ru" dirty="0"/>
              <a:t>Третий уровень</a:t>
            </a:r>
          </a:p>
          <a:p>
            <a:pPr lvl="3" rtl="0"/>
            <a:r>
              <a:rPr lang="ru" dirty="0"/>
              <a:t>Четвертый уровень</a:t>
            </a:r>
          </a:p>
          <a:p>
            <a:pPr lvl="4" rtl="0"/>
            <a:r>
              <a:rPr lang="ru" dirty="0"/>
              <a:t>Пятый уровень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1340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" dirty="0"/>
              <a:t>На эту игровую доску можно добавить собственные категории и значения баллов. Введите вопросы и ответы в предоставленные слайды.</a:t>
            </a:r>
          </a:p>
          <a:p>
            <a:pPr rtl="0"/>
            <a:endParaRPr lang="en-US" dirty="0" smtClean="0"/>
          </a:p>
          <a:p>
            <a:pPr rtl="0"/>
            <a:r>
              <a:rPr lang="ru" dirty="0"/>
              <a:t>В режиме показа слайдов выберите подчеркнутый текст, чтобы перейти к этому вопросу, а затем выберите треугольник справа, чтобы показать ответ. Используйте треугольник слева, чтобы вернуться к этому слайду игровой доски.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r>
              <a:rPr lang="en-US" smtClean="0"/>
              <a:t>1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197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r>
              <a:rPr lang="en-US" smtClean="0"/>
              <a:t>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980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" dirty="0"/>
              <a:t>Введите вопросы и ответы вместо замещающего текста. Для справки в нижней части можно добавить категорию и баллы.</a:t>
            </a:r>
          </a:p>
          <a:p>
            <a:pPr rtl="0"/>
            <a:endParaRPr lang="en-US" dirty="0"/>
          </a:p>
          <a:p>
            <a:pPr rtl="0"/>
            <a:r>
              <a:rPr lang="ru-RU" dirty="0" smtClean="0"/>
              <a:t>В режиме показа слайдов щелкните треугольник справа</a:t>
            </a:r>
            <a:r>
              <a:rPr lang="ru" dirty="0" smtClean="0"/>
              <a:t>, </a:t>
            </a:r>
            <a:r>
              <a:rPr lang="ru" dirty="0"/>
              <a:t>чтобы показать ответ. Используйте треугольник слева, чтобы вернуться к слайду игровой доски. </a:t>
            </a:r>
          </a:p>
          <a:p>
            <a:pPr rtl="0"/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r>
              <a:rPr lang="en-US" smtClean="0"/>
              <a:t>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902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r>
              <a:rPr lang="en-US" smtClean="0"/>
              <a:t>4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690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r>
              <a:rPr lang="en-US" smtClean="0"/>
              <a:t>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31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664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0820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7270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701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171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843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656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802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265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4567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576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гровая дос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7"/>
          <p:cNvSpPr>
            <a:spLocks noGrp="1"/>
          </p:cNvSpPr>
          <p:nvPr>
            <p:ph type="body" sz="quarter" idx="13" hasCustomPrompt="1"/>
          </p:nvPr>
        </p:nvSpPr>
        <p:spPr>
          <a:xfrm>
            <a:off x="332703" y="357393"/>
            <a:ext cx="2099258" cy="914400"/>
          </a:xfr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chemeClr val="bg2">
                    <a:lumMod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Категория 1</a:t>
            </a:r>
            <a:endParaRPr lang="en-US" dirty="0"/>
          </a:p>
        </p:txBody>
      </p:sp>
      <p:sp>
        <p:nvSpPr>
          <p:cNvPr id="40" name="Текст 7"/>
          <p:cNvSpPr>
            <a:spLocks noGrp="1"/>
          </p:cNvSpPr>
          <p:nvPr>
            <p:ph type="body" sz="quarter" idx="18" hasCustomPrompt="1"/>
          </p:nvPr>
        </p:nvSpPr>
        <p:spPr>
          <a:xfrm>
            <a:off x="332703" y="1516491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23" hasCustomPrompt="1"/>
          </p:nvPr>
        </p:nvSpPr>
        <p:spPr>
          <a:xfrm>
            <a:off x="332703" y="2533920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0" name="Текст 7"/>
          <p:cNvSpPr>
            <a:spLocks noGrp="1"/>
          </p:cNvSpPr>
          <p:nvPr>
            <p:ph type="body" sz="quarter" idx="28" hasCustomPrompt="1"/>
          </p:nvPr>
        </p:nvSpPr>
        <p:spPr>
          <a:xfrm>
            <a:off x="332703" y="3551349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5" name="Текст 7"/>
          <p:cNvSpPr>
            <a:spLocks noGrp="1"/>
          </p:cNvSpPr>
          <p:nvPr>
            <p:ph type="body" sz="quarter" idx="33" hasCustomPrompt="1"/>
          </p:nvPr>
        </p:nvSpPr>
        <p:spPr>
          <a:xfrm>
            <a:off x="332703" y="4568778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60" name="Текст 7"/>
          <p:cNvSpPr>
            <a:spLocks noGrp="1"/>
          </p:cNvSpPr>
          <p:nvPr>
            <p:ph type="body" sz="quarter" idx="38" hasCustomPrompt="1"/>
          </p:nvPr>
        </p:nvSpPr>
        <p:spPr>
          <a:xfrm>
            <a:off x="332703" y="5586207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36" name="Текст 7"/>
          <p:cNvSpPr>
            <a:spLocks noGrp="1"/>
          </p:cNvSpPr>
          <p:nvPr>
            <p:ph type="body" sz="quarter" idx="14" hasCustomPrompt="1"/>
          </p:nvPr>
        </p:nvSpPr>
        <p:spPr>
          <a:xfrm>
            <a:off x="2689537" y="357393"/>
            <a:ext cx="2099258" cy="914400"/>
          </a:xfr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chemeClr val="bg2">
                    <a:lumMod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Категория 2</a:t>
            </a:r>
            <a:endParaRPr lang="en-US" dirty="0"/>
          </a:p>
        </p:txBody>
      </p:sp>
      <p:sp>
        <p:nvSpPr>
          <p:cNvPr id="41" name="Текст 7"/>
          <p:cNvSpPr>
            <a:spLocks noGrp="1"/>
          </p:cNvSpPr>
          <p:nvPr>
            <p:ph type="body" sz="quarter" idx="19" hasCustomPrompt="1"/>
          </p:nvPr>
        </p:nvSpPr>
        <p:spPr>
          <a:xfrm>
            <a:off x="2689537" y="1516491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46" name="Текст 7"/>
          <p:cNvSpPr>
            <a:spLocks noGrp="1"/>
          </p:cNvSpPr>
          <p:nvPr>
            <p:ph type="body" sz="quarter" idx="24" hasCustomPrompt="1"/>
          </p:nvPr>
        </p:nvSpPr>
        <p:spPr>
          <a:xfrm>
            <a:off x="2689537" y="2533920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1" name="Текст 7"/>
          <p:cNvSpPr>
            <a:spLocks noGrp="1"/>
          </p:cNvSpPr>
          <p:nvPr>
            <p:ph type="body" sz="quarter" idx="29" hasCustomPrompt="1"/>
          </p:nvPr>
        </p:nvSpPr>
        <p:spPr>
          <a:xfrm>
            <a:off x="2689537" y="3551349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6" name="Текст 7"/>
          <p:cNvSpPr>
            <a:spLocks noGrp="1"/>
          </p:cNvSpPr>
          <p:nvPr>
            <p:ph type="body" sz="quarter" idx="34" hasCustomPrompt="1"/>
          </p:nvPr>
        </p:nvSpPr>
        <p:spPr>
          <a:xfrm>
            <a:off x="2689537" y="4568778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61" name="Текст 7"/>
          <p:cNvSpPr>
            <a:spLocks noGrp="1"/>
          </p:cNvSpPr>
          <p:nvPr>
            <p:ph type="body" sz="quarter" idx="39" hasCustomPrompt="1"/>
          </p:nvPr>
        </p:nvSpPr>
        <p:spPr>
          <a:xfrm>
            <a:off x="2689537" y="5586207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37" name="Текст 7"/>
          <p:cNvSpPr>
            <a:spLocks noGrp="1"/>
          </p:cNvSpPr>
          <p:nvPr>
            <p:ph type="body" sz="quarter" idx="15" hasCustomPrompt="1"/>
          </p:nvPr>
        </p:nvSpPr>
        <p:spPr>
          <a:xfrm>
            <a:off x="5046371" y="357393"/>
            <a:ext cx="2099258" cy="914400"/>
          </a:xfr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chemeClr val="bg2">
                    <a:lumMod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Категория 3</a:t>
            </a:r>
            <a:endParaRPr lang="en-US" dirty="0"/>
          </a:p>
        </p:txBody>
      </p:sp>
      <p:sp>
        <p:nvSpPr>
          <p:cNvPr id="42" name="Текст 7"/>
          <p:cNvSpPr>
            <a:spLocks noGrp="1"/>
          </p:cNvSpPr>
          <p:nvPr>
            <p:ph type="body" sz="quarter" idx="20" hasCustomPrompt="1"/>
          </p:nvPr>
        </p:nvSpPr>
        <p:spPr>
          <a:xfrm>
            <a:off x="5046371" y="1516491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47" name="Текст 7"/>
          <p:cNvSpPr>
            <a:spLocks noGrp="1"/>
          </p:cNvSpPr>
          <p:nvPr>
            <p:ph type="body" sz="quarter" idx="25" hasCustomPrompt="1"/>
          </p:nvPr>
        </p:nvSpPr>
        <p:spPr>
          <a:xfrm>
            <a:off x="5046371" y="2533920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2" name="Текст 7"/>
          <p:cNvSpPr>
            <a:spLocks noGrp="1"/>
          </p:cNvSpPr>
          <p:nvPr>
            <p:ph type="body" sz="quarter" idx="30" hasCustomPrompt="1"/>
          </p:nvPr>
        </p:nvSpPr>
        <p:spPr>
          <a:xfrm>
            <a:off x="5046371" y="3551349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7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5046371" y="4568778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62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5046371" y="5586207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38" name="Текст 7"/>
          <p:cNvSpPr>
            <a:spLocks noGrp="1"/>
          </p:cNvSpPr>
          <p:nvPr>
            <p:ph type="body" sz="quarter" idx="16" hasCustomPrompt="1"/>
          </p:nvPr>
        </p:nvSpPr>
        <p:spPr>
          <a:xfrm>
            <a:off x="7403205" y="357393"/>
            <a:ext cx="2099258" cy="914400"/>
          </a:xfr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chemeClr val="bg2">
                    <a:lumMod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Категория 4</a:t>
            </a:r>
            <a:endParaRPr lang="en-US" dirty="0"/>
          </a:p>
        </p:txBody>
      </p:sp>
      <p:sp>
        <p:nvSpPr>
          <p:cNvPr id="43" name="Текст 7"/>
          <p:cNvSpPr>
            <a:spLocks noGrp="1"/>
          </p:cNvSpPr>
          <p:nvPr>
            <p:ph type="body" sz="quarter" idx="21" hasCustomPrompt="1"/>
          </p:nvPr>
        </p:nvSpPr>
        <p:spPr>
          <a:xfrm>
            <a:off x="7403205" y="1516491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48" name="Текст 7"/>
          <p:cNvSpPr>
            <a:spLocks noGrp="1"/>
          </p:cNvSpPr>
          <p:nvPr>
            <p:ph type="body" sz="quarter" idx="26" hasCustomPrompt="1"/>
          </p:nvPr>
        </p:nvSpPr>
        <p:spPr>
          <a:xfrm>
            <a:off x="7403205" y="2533920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3" name="Текст 7"/>
          <p:cNvSpPr>
            <a:spLocks noGrp="1"/>
          </p:cNvSpPr>
          <p:nvPr>
            <p:ph type="body" sz="quarter" idx="31" hasCustomPrompt="1"/>
          </p:nvPr>
        </p:nvSpPr>
        <p:spPr>
          <a:xfrm>
            <a:off x="7403205" y="3551349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8" name="Текст 7"/>
          <p:cNvSpPr>
            <a:spLocks noGrp="1"/>
          </p:cNvSpPr>
          <p:nvPr>
            <p:ph type="body" sz="quarter" idx="36" hasCustomPrompt="1"/>
          </p:nvPr>
        </p:nvSpPr>
        <p:spPr>
          <a:xfrm>
            <a:off x="7403205" y="4568778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63" name="Текст 7"/>
          <p:cNvSpPr>
            <a:spLocks noGrp="1"/>
          </p:cNvSpPr>
          <p:nvPr>
            <p:ph type="body" sz="quarter" idx="41" hasCustomPrompt="1"/>
          </p:nvPr>
        </p:nvSpPr>
        <p:spPr>
          <a:xfrm>
            <a:off x="7403205" y="5586207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39" name="Текст 7"/>
          <p:cNvSpPr>
            <a:spLocks noGrp="1"/>
          </p:cNvSpPr>
          <p:nvPr>
            <p:ph type="body" sz="quarter" idx="17" hasCustomPrompt="1"/>
          </p:nvPr>
        </p:nvSpPr>
        <p:spPr>
          <a:xfrm>
            <a:off x="9760039" y="357393"/>
            <a:ext cx="2099258" cy="914400"/>
          </a:xfr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chemeClr val="bg2">
                    <a:lumMod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Категория 5</a:t>
            </a:r>
            <a:endParaRPr lang="en-US" dirty="0"/>
          </a:p>
        </p:txBody>
      </p:sp>
      <p:sp>
        <p:nvSpPr>
          <p:cNvPr id="44" name="Текст 7"/>
          <p:cNvSpPr>
            <a:spLocks noGrp="1"/>
          </p:cNvSpPr>
          <p:nvPr>
            <p:ph type="body" sz="quarter" idx="22" hasCustomPrompt="1"/>
          </p:nvPr>
        </p:nvSpPr>
        <p:spPr>
          <a:xfrm>
            <a:off x="9760039" y="1516491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49" name="Текст 7"/>
          <p:cNvSpPr>
            <a:spLocks noGrp="1"/>
          </p:cNvSpPr>
          <p:nvPr>
            <p:ph type="body" sz="quarter" idx="27" hasCustomPrompt="1"/>
          </p:nvPr>
        </p:nvSpPr>
        <p:spPr>
          <a:xfrm>
            <a:off x="9760039" y="2533920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4" name="Текст 7"/>
          <p:cNvSpPr>
            <a:spLocks noGrp="1"/>
          </p:cNvSpPr>
          <p:nvPr>
            <p:ph type="body" sz="quarter" idx="32" hasCustomPrompt="1"/>
          </p:nvPr>
        </p:nvSpPr>
        <p:spPr>
          <a:xfrm>
            <a:off x="9760039" y="3551349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59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9760039" y="4568778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  <p:sp>
        <p:nvSpPr>
          <p:cNvPr id="64" name="Текст 7"/>
          <p:cNvSpPr>
            <a:spLocks noGrp="1"/>
          </p:cNvSpPr>
          <p:nvPr>
            <p:ph type="body" sz="quarter" idx="42" hasCustomPrompt="1"/>
          </p:nvPr>
        </p:nvSpPr>
        <p:spPr>
          <a:xfrm>
            <a:off x="9760039" y="5586207"/>
            <a:ext cx="2099258" cy="9144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 rtlCol="0" anchor="ctr">
            <a:noAutofit/>
          </a:bodyPr>
          <a:lstStyle>
            <a:lvl1pPr marL="0" indent="0" algn="ctr" rtl="0">
              <a:spcBef>
                <a:spcPts val="0"/>
              </a:spcBef>
              <a:buNone/>
              <a:defRPr sz="2400" baseline="0">
                <a:solidFill>
                  <a:srgbClr val="FFFFFF"/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баллы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76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Ы И ОТВЕТ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"/>
          <p:cNvSpPr txBox="1"/>
          <p:nvPr userDrawn="1"/>
        </p:nvSpPr>
        <p:spPr>
          <a:xfrm>
            <a:off x="-311286" y="-74768"/>
            <a:ext cx="3171219" cy="3017903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rtl="0"/>
            <a:r>
              <a:rPr lang="ru" sz="36000">
                <a:solidFill>
                  <a:schemeClr val="bg2">
                    <a:lumMod val="75000"/>
                  </a:schemeClr>
                </a:solidFill>
                <a:latin typeface="Corbel" panose="020B0503020204020204" pitchFamily="34" charset="0"/>
                <a:cs typeface="Arial" panose="020B0604020202020204" pitchFamily="34" charset="0"/>
              </a:rPr>
              <a:t>В</a:t>
            </a:r>
          </a:p>
        </p:txBody>
      </p:sp>
      <p:sp>
        <p:nvSpPr>
          <p:cNvPr id="15" name="О"/>
          <p:cNvSpPr txBox="1"/>
          <p:nvPr userDrawn="1"/>
        </p:nvSpPr>
        <p:spPr>
          <a:xfrm>
            <a:off x="-252919" y="2729132"/>
            <a:ext cx="3112852" cy="3022139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rtl="0"/>
            <a:r>
              <a:rPr lang="ru" sz="36000">
                <a:solidFill>
                  <a:schemeClr val="bg2">
                    <a:lumMod val="75000"/>
                  </a:schemeClr>
                </a:solidFill>
                <a:latin typeface="Corbel" panose="020B0503020204020204" pitchFamily="34" charset="0"/>
                <a:cs typeface="Arial" panose="020B0604020202020204" pitchFamily="34" charset="0"/>
              </a:rPr>
              <a:t>О</a:t>
            </a:r>
          </a:p>
        </p:txBody>
      </p:sp>
      <p:sp>
        <p:nvSpPr>
          <p:cNvPr id="8" name="Вопрос"/>
          <p:cNvSpPr>
            <a:spLocks noGrp="1"/>
          </p:cNvSpPr>
          <p:nvPr>
            <p:ph type="body" sz="quarter" idx="13" hasCustomPrompt="1"/>
          </p:nvPr>
        </p:nvSpPr>
        <p:spPr>
          <a:xfrm>
            <a:off x="2754489" y="1112051"/>
            <a:ext cx="7972719" cy="1727501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3200" baseline="0"/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/>
              <a:t>Добавьте вопрос здесь. </a:t>
            </a:r>
            <a:endParaRPr lang="en-US" dirty="0"/>
          </a:p>
        </p:txBody>
      </p:sp>
      <p:sp>
        <p:nvSpPr>
          <p:cNvPr id="9" name="Ответ"/>
          <p:cNvSpPr>
            <a:spLocks noGrp="1"/>
          </p:cNvSpPr>
          <p:nvPr>
            <p:ph type="body" sz="quarter" idx="14" hasCustomPrompt="1"/>
          </p:nvPr>
        </p:nvSpPr>
        <p:spPr>
          <a:xfrm>
            <a:off x="2754489" y="3929975"/>
            <a:ext cx="7972719" cy="164361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3200" baseline="0"/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 dirty="0"/>
              <a:t>Добавьте ответ здесь. Используйте стрелку вправо в нижней части окна, чтобы отобразить ответ в режиме показа слайдов.</a:t>
            </a:r>
            <a:endParaRPr lang="en-US" dirty="0"/>
          </a:p>
        </p:txBody>
      </p:sp>
      <p:sp>
        <p:nvSpPr>
          <p:cNvPr id="2" name="Прямоугольник 1"/>
          <p:cNvSpPr/>
          <p:nvPr userDrawn="1"/>
        </p:nvSpPr>
        <p:spPr bwMode="invGray">
          <a:xfrm>
            <a:off x="0" y="5749805"/>
            <a:ext cx="12192000" cy="110819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3" name="Баллы"/>
          <p:cNvSpPr>
            <a:spLocks noGrp="1"/>
          </p:cNvSpPr>
          <p:nvPr>
            <p:ph type="body" sz="quarter" idx="16" hasCustomPrompt="1"/>
          </p:nvPr>
        </p:nvSpPr>
        <p:spPr bwMode="auto">
          <a:xfrm>
            <a:off x="9109424" y="5900385"/>
            <a:ext cx="1897666" cy="781394"/>
          </a:xfrm>
        </p:spPr>
        <p:txBody>
          <a:bodyPr rtlCol="0" anchor="ctr">
            <a:noAutofit/>
          </a:bodyPr>
          <a:lstStyle>
            <a:lvl1pPr marL="0" indent="0" algn="r" rtl="0">
              <a:spcBef>
                <a:spcPts val="0"/>
              </a:spcBef>
              <a:buNone/>
              <a:defRPr sz="4800" baseline="0">
                <a:solidFill>
                  <a:schemeClr val="tx1">
                    <a:alpha val="50000"/>
                  </a:schemeClr>
                </a:solidFill>
              </a:defRPr>
            </a:lvl1pPr>
            <a:lvl2pPr marL="0" indent="0" algn="l" rtl="0">
              <a:spcBef>
                <a:spcPts val="0"/>
              </a:spcBef>
              <a:buNone/>
              <a:defRPr sz="3200"/>
            </a:lvl2pPr>
            <a:lvl3pPr marL="0" indent="0" algn="l" rtl="0">
              <a:spcBef>
                <a:spcPts val="0"/>
              </a:spcBef>
              <a:buNone/>
              <a:defRPr sz="3200"/>
            </a:lvl3pPr>
            <a:lvl4pPr marL="0" indent="0" algn="l" rtl="0">
              <a:spcBef>
                <a:spcPts val="0"/>
              </a:spcBef>
              <a:buNone/>
              <a:defRPr sz="3200"/>
            </a:lvl4pPr>
            <a:lvl5pPr marL="0" indent="0" algn="l" rtl="0">
              <a:spcBef>
                <a:spcPts val="0"/>
              </a:spcBef>
              <a:buNone/>
              <a:defRPr sz="3200"/>
            </a:lvl5pPr>
            <a:lvl6pPr marL="0" indent="0" algn="l" rtl="0">
              <a:spcBef>
                <a:spcPts val="0"/>
              </a:spcBef>
              <a:buNone/>
              <a:defRPr sz="3200"/>
            </a:lvl6pPr>
            <a:lvl7pPr marL="0" indent="0" algn="l" rtl="0">
              <a:spcBef>
                <a:spcPts val="0"/>
              </a:spcBef>
              <a:buNone/>
              <a:defRPr sz="3200"/>
            </a:lvl7pPr>
            <a:lvl8pPr marL="0" indent="0" algn="l" rtl="0">
              <a:spcBef>
                <a:spcPts val="0"/>
              </a:spcBef>
              <a:buNone/>
              <a:defRPr sz="3200"/>
            </a:lvl8pPr>
            <a:lvl9pPr marL="0" indent="0" algn="l" rtl="0">
              <a:spcBef>
                <a:spcPts val="0"/>
              </a:spcBef>
              <a:buNone/>
              <a:defRPr sz="3200"/>
            </a:lvl9pPr>
          </a:lstStyle>
          <a:p>
            <a:pPr lvl="0" rtl="0"/>
            <a:r>
              <a:rPr lang="ru" dirty="0"/>
              <a:t>Баллы</a:t>
            </a:r>
            <a:endParaRPr lang="en-US" dirty="0"/>
          </a:p>
        </p:txBody>
      </p:sp>
      <p:sp>
        <p:nvSpPr>
          <p:cNvPr id="10" name="Вернуться к игровой доске">
            <a:hlinkClick r:id="rId2" action="ppaction://hlinksldjump"/>
          </p:cNvPr>
          <p:cNvSpPr/>
          <p:nvPr userDrawn="1"/>
        </p:nvSpPr>
        <p:spPr bwMode="invGray">
          <a:xfrm rot="16200000">
            <a:off x="169030" y="5941115"/>
            <a:ext cx="795528" cy="685800"/>
          </a:xfrm>
          <a:prstGeom prst="triangle">
            <a:avLst/>
          </a:prstGeom>
          <a:solidFill>
            <a:srgbClr val="FFFFFF">
              <a:alpha val="13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Категория"/>
          <p:cNvSpPr>
            <a:spLocks noGrp="1"/>
          </p:cNvSpPr>
          <p:nvPr>
            <p:ph type="title" hasCustomPrompt="1"/>
          </p:nvPr>
        </p:nvSpPr>
        <p:spPr bwMode="auto">
          <a:xfrm>
            <a:off x="1133588" y="5900384"/>
            <a:ext cx="7969542" cy="781394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"/>
              <a:t>Добавить категорию здесь для справки</a:t>
            </a:r>
            <a:endParaRPr lang="en-US" dirty="0"/>
          </a:p>
        </p:txBody>
      </p:sp>
      <p:sp>
        <p:nvSpPr>
          <p:cNvPr id="14" name="Активировать раскрытие ответа"/>
          <p:cNvSpPr/>
          <p:nvPr userDrawn="1"/>
        </p:nvSpPr>
        <p:spPr bwMode="invGray">
          <a:xfrm rot="5400000" flipH="1">
            <a:off x="11220383" y="5941115"/>
            <a:ext cx="795528" cy="685800"/>
          </a:xfrm>
          <a:prstGeom prst="triangle">
            <a:avLst/>
          </a:prstGeom>
          <a:solidFill>
            <a:srgbClr val="FFFFFF">
              <a:alpha val="13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9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" dur="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4" presetClass="emph" presetSubtype="0" fill="hold" nodeType="withEffect">
                  <p:stCondLst>
                    <p:cond delay="0"/>
                  </p:stCondLst>
                  <p:childTnLst>
                    <p:animClr clrSpc="hsl" dir="cw">
                      <p:cBhvr override="childStyle">
                        <p:cTn dur="250" fill="hold"/>
                        <p:tgtEl>
                          <p:spTgt spid="8"/>
                        </p:tgtEl>
                        <p:attrNameLst>
                          <p:attrName>style.color</p:attrName>
                        </p:attrNameLst>
                      </p:cBhvr>
                      <p:by>
                        <p:hsl h="0" s="-12549" l="-25098"/>
                      </p:by>
                    </p:animClr>
                    <p:animClr clrSpc="hsl" dir="cw">
                      <p:cBhvr>
                        <p:cTn dur="250" fill="hold"/>
                        <p:tgtEl>
                          <p:spTgt spid="8"/>
                        </p:tgtEl>
                        <p:attrNameLst>
                          <p:attrName>fillcolor</p:attrName>
                        </p:attrNameLst>
                      </p:cBhvr>
                      <p:by>
                        <p:hsl h="0" s="-12549" l="-25098"/>
                      </p:by>
                    </p:animClr>
                    <p:animClr clrSpc="hsl" dir="cw">
                      <p:cBhvr>
                        <p:cTn dur="250" fill="hold"/>
                        <p:tgtEl>
                          <p:spTgt spid="8"/>
                        </p:tgtEl>
                        <p:attrNameLst>
                          <p:attrName>stroke.color</p:attrName>
                        </p:attrNameLst>
                      </p:cBhvr>
                      <p:by>
                        <p:hsl h="0" s="-12549" l="-25098"/>
                      </p:by>
                    </p:animClr>
                    <p:set>
                      <p:cBhvr>
                        <p:cTn dur="250" fill="hold"/>
                        <p:tgtEl>
                          <p:spTgt spid="8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5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 bwMode="invGray">
          <a:xfrm>
            <a:off x="0" y="3372365"/>
            <a:ext cx="12192000" cy="187488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Заголовок 3"/>
          <p:cNvSpPr>
            <a:spLocks noGrp="1"/>
          </p:cNvSpPr>
          <p:nvPr>
            <p:ph type="title" hasCustomPrompt="1"/>
          </p:nvPr>
        </p:nvSpPr>
        <p:spPr>
          <a:xfrm>
            <a:off x="1133588" y="3522944"/>
            <a:ext cx="10828224" cy="1583628"/>
          </a:xfrm>
        </p:spPr>
        <p:txBody>
          <a:bodyPr rtlCol="0">
            <a:normAutofit/>
          </a:bodyPr>
          <a:lstStyle>
            <a:lvl1pPr algn="l" rtl="0">
              <a:defRPr sz="5400" baseline="0"/>
            </a:lvl1pPr>
          </a:lstStyle>
          <a:p>
            <a:pPr rtl="0"/>
            <a:r>
              <a:rPr lang="ru"/>
              <a:t>Слайд-разделитель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1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3588" y="5900384"/>
            <a:ext cx="7969542" cy="781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33588" y="1825625"/>
            <a:ext cx="10220212" cy="4074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BF3E9BF-5AA5-4A9E-8295-C48E168349C5}" type="datetime1">
              <a:rPr lang="ru-RU" smtClean="0"/>
              <a:pPr rtl="0"/>
              <a:t>19.01.2025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‹#›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9714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5" r:id="rId1"/>
    <p:sldLayoutId id="2147483658" r:id="rId2"/>
    <p:sldLayoutId id="2147483659" r:id="rId3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>
              <a:alpha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6.xml"/><Relationship Id="rId18" Type="http://schemas.openxmlformats.org/officeDocument/2006/relationships/slide" Target="slide22.xml"/><Relationship Id="rId3" Type="http://schemas.openxmlformats.org/officeDocument/2006/relationships/slide" Target="slide4.xml"/><Relationship Id="rId21" Type="http://schemas.openxmlformats.org/officeDocument/2006/relationships/slide" Target="slide25.xml"/><Relationship Id="rId7" Type="http://schemas.openxmlformats.org/officeDocument/2006/relationships/slide" Target="slide8.xml"/><Relationship Id="rId12" Type="http://schemas.openxmlformats.org/officeDocument/2006/relationships/slide" Target="slide14.xml"/><Relationship Id="rId17" Type="http://schemas.openxmlformats.org/officeDocument/2006/relationships/slide" Target="slide20.xml"/><Relationship Id="rId2" Type="http://schemas.openxmlformats.org/officeDocument/2006/relationships/notesSlide" Target="../notesSlides/notesSlide1.xml"/><Relationship Id="rId16" Type="http://schemas.openxmlformats.org/officeDocument/2006/relationships/slide" Target="slide19.xml"/><Relationship Id="rId20" Type="http://schemas.openxmlformats.org/officeDocument/2006/relationships/slide" Target="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5" Type="http://schemas.openxmlformats.org/officeDocument/2006/relationships/slide" Target="slide18.xml"/><Relationship Id="rId10" Type="http://schemas.openxmlformats.org/officeDocument/2006/relationships/slide" Target="slide12.xml"/><Relationship Id="rId19" Type="http://schemas.openxmlformats.org/officeDocument/2006/relationships/slide" Target="slide23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7.xml"/><Relationship Id="rId22" Type="http://schemas.openxmlformats.org/officeDocument/2006/relationships/slide" Target="slide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 descr="Novosib_ob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1524001" y="1093404"/>
            <a:ext cx="961072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Интеллектуальная игра «Мой край – Новосибирская область»</a:t>
            </a:r>
            <a:endParaRPr lang="ru-RU" sz="54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Текст 117"/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ru" dirty="0" smtClean="0"/>
              <a:t>История </a:t>
            </a:r>
            <a:endParaRPr lang="en-US" dirty="0"/>
          </a:p>
        </p:txBody>
      </p:sp>
      <p:sp>
        <p:nvSpPr>
          <p:cNvPr id="128" name="Текст 127"/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ru">
                <a:hlinkClick r:id="rId3" action="ppaction://hlinksldjump"/>
              </a:rPr>
              <a:t>10</a:t>
            </a:r>
            <a:endParaRPr lang="en-US" dirty="0"/>
          </a:p>
        </p:txBody>
      </p:sp>
      <p:sp>
        <p:nvSpPr>
          <p:cNvPr id="133" name="Текст 132"/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/>
            <a:r>
              <a:rPr lang="ru">
                <a:hlinkClick r:id="rId4" action="ppaction://hlinksldjump"/>
              </a:rPr>
              <a:t>20</a:t>
            </a:r>
            <a:endParaRPr lang="en-US" dirty="0"/>
          </a:p>
        </p:txBody>
      </p:sp>
      <p:sp>
        <p:nvSpPr>
          <p:cNvPr id="138" name="Текст 137"/>
          <p:cNvSpPr>
            <a:spLocks noGrp="1"/>
          </p:cNvSpPr>
          <p:nvPr>
            <p:ph type="body" sz="quarter" idx="28"/>
          </p:nvPr>
        </p:nvSpPr>
        <p:spPr/>
        <p:txBody>
          <a:bodyPr rtlCol="0"/>
          <a:lstStyle/>
          <a:p>
            <a:pPr rtl="0"/>
            <a:r>
              <a:rPr lang="ru">
                <a:hlinkClick r:id="rId5" action="ppaction://hlinksldjump"/>
              </a:rPr>
              <a:t>30</a:t>
            </a:r>
            <a:endParaRPr lang="en-US" dirty="0"/>
          </a:p>
        </p:txBody>
      </p:sp>
      <p:sp>
        <p:nvSpPr>
          <p:cNvPr id="143" name="Текст 142"/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r>
              <a:rPr lang="ru">
                <a:hlinkClick r:id="rId6" action="ppaction://hlinksldjump"/>
              </a:rPr>
              <a:t>40</a:t>
            </a:r>
            <a:endParaRPr lang="en-US" dirty="0"/>
          </a:p>
        </p:txBody>
      </p:sp>
      <p:sp>
        <p:nvSpPr>
          <p:cNvPr id="148" name="Текст 147"/>
          <p:cNvSpPr>
            <a:spLocks noGrp="1"/>
          </p:cNvSpPr>
          <p:nvPr>
            <p:ph type="body" sz="quarter" idx="38"/>
          </p:nvPr>
        </p:nvSpPr>
        <p:spPr/>
        <p:txBody>
          <a:bodyPr rtlCol="0"/>
          <a:lstStyle/>
          <a:p>
            <a:pPr rtl="0"/>
            <a:r>
              <a:rPr lang="ru">
                <a:hlinkClick r:id="rId7" action="ppaction://hlinksldjump"/>
              </a:rPr>
              <a:t>50</a:t>
            </a:r>
            <a:endParaRPr lang="en-US" dirty="0"/>
          </a:p>
        </p:txBody>
      </p:sp>
      <p:sp>
        <p:nvSpPr>
          <p:cNvPr id="119" name="Текст 118"/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ru" dirty="0" smtClean="0"/>
              <a:t> Рельеф и полезные ископаемые</a:t>
            </a:r>
            <a:endParaRPr lang="en-US" dirty="0"/>
          </a:p>
        </p:txBody>
      </p:sp>
      <p:sp>
        <p:nvSpPr>
          <p:cNvPr id="129" name="Текст 128"/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ru">
                <a:hlinkClick r:id="rId8" action="ppaction://hlinksldjump"/>
              </a:rPr>
              <a:t>10</a:t>
            </a:r>
            <a:endParaRPr lang="en-US" dirty="0"/>
          </a:p>
        </p:txBody>
      </p:sp>
      <p:sp>
        <p:nvSpPr>
          <p:cNvPr id="134" name="Текст 133"/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/>
            <a:r>
              <a:rPr lang="ru">
                <a:hlinkClick r:id="rId9" action="ppaction://hlinksldjump"/>
              </a:rPr>
              <a:t>20</a:t>
            </a:r>
            <a:endParaRPr lang="en-US" dirty="0"/>
          </a:p>
        </p:txBody>
      </p:sp>
      <p:sp>
        <p:nvSpPr>
          <p:cNvPr id="139" name="Текст 138"/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r>
              <a:rPr lang="ru">
                <a:hlinkClick r:id="rId10" action="ppaction://hlinksldjump"/>
              </a:rPr>
              <a:t>30</a:t>
            </a:r>
            <a:endParaRPr lang="en-US" dirty="0"/>
          </a:p>
        </p:txBody>
      </p:sp>
      <p:sp>
        <p:nvSpPr>
          <p:cNvPr id="144" name="Текст 143"/>
          <p:cNvSpPr>
            <a:spLocks noGrp="1"/>
          </p:cNvSpPr>
          <p:nvPr>
            <p:ph type="body" sz="quarter" idx="34"/>
          </p:nvPr>
        </p:nvSpPr>
        <p:spPr/>
        <p:txBody>
          <a:bodyPr rtlCol="0"/>
          <a:lstStyle/>
          <a:p>
            <a:pPr rtl="0"/>
            <a:r>
              <a:rPr lang="ru">
                <a:hlinkClick r:id="rId11" action="ppaction://hlinksldjump"/>
              </a:rPr>
              <a:t>40</a:t>
            </a:r>
            <a:endParaRPr lang="en-US" dirty="0"/>
          </a:p>
        </p:txBody>
      </p:sp>
      <p:sp>
        <p:nvSpPr>
          <p:cNvPr id="149" name="Текст 148"/>
          <p:cNvSpPr>
            <a:spLocks noGrp="1"/>
          </p:cNvSpPr>
          <p:nvPr>
            <p:ph type="body" sz="quarter" idx="39"/>
          </p:nvPr>
        </p:nvSpPr>
        <p:spPr/>
        <p:txBody>
          <a:bodyPr rtlCol="0"/>
          <a:lstStyle/>
          <a:p>
            <a:pPr rtl="0"/>
            <a:r>
              <a:rPr lang="ru">
                <a:hlinkClick r:id="rId12" action="ppaction://hlinksldjump"/>
              </a:rPr>
              <a:t>50</a:t>
            </a:r>
            <a:endParaRPr lang="en-US" dirty="0"/>
          </a:p>
        </p:txBody>
      </p:sp>
      <p:sp>
        <p:nvSpPr>
          <p:cNvPr id="126" name="Текст 125"/>
          <p:cNvSpPr>
            <a:spLocks noGrp="1"/>
          </p:cNvSpPr>
          <p:nvPr>
            <p:ph type="body" sz="quarter" idx="16"/>
          </p:nvPr>
        </p:nvSpPr>
        <p:spPr>
          <a:xfrm>
            <a:off x="5069580" y="357393"/>
            <a:ext cx="2099258" cy="914400"/>
          </a:xfrm>
        </p:spPr>
        <p:txBody>
          <a:bodyPr rtlCol="0"/>
          <a:lstStyle/>
          <a:p>
            <a:pPr rtl="0"/>
            <a:r>
              <a:rPr lang="ru" dirty="0" smtClean="0"/>
              <a:t>Природа</a:t>
            </a:r>
            <a:endParaRPr lang="en-US" dirty="0"/>
          </a:p>
        </p:txBody>
      </p:sp>
      <p:sp>
        <p:nvSpPr>
          <p:cNvPr id="131" name="Текст 130"/>
          <p:cNvSpPr>
            <a:spLocks noGrp="1"/>
          </p:cNvSpPr>
          <p:nvPr>
            <p:ph type="body" sz="quarter" idx="21"/>
          </p:nvPr>
        </p:nvSpPr>
        <p:spPr>
          <a:xfrm>
            <a:off x="5060055" y="1516491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3" action="ppaction://hlinksldjump"/>
              </a:rPr>
              <a:t>10</a:t>
            </a:r>
            <a:endParaRPr lang="en-US" dirty="0"/>
          </a:p>
        </p:txBody>
      </p:sp>
      <p:sp>
        <p:nvSpPr>
          <p:cNvPr id="136" name="Текст 135"/>
          <p:cNvSpPr>
            <a:spLocks noGrp="1"/>
          </p:cNvSpPr>
          <p:nvPr>
            <p:ph type="body" sz="quarter" idx="26"/>
          </p:nvPr>
        </p:nvSpPr>
        <p:spPr>
          <a:xfrm>
            <a:off x="5098155" y="2562495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4" action="ppaction://hlinksldjump"/>
              </a:rPr>
              <a:t>20</a:t>
            </a:r>
            <a:endParaRPr lang="en-US" dirty="0"/>
          </a:p>
        </p:txBody>
      </p:sp>
      <p:sp>
        <p:nvSpPr>
          <p:cNvPr id="141" name="Текст 140"/>
          <p:cNvSpPr>
            <a:spLocks noGrp="1"/>
          </p:cNvSpPr>
          <p:nvPr>
            <p:ph type="body" sz="quarter" idx="31"/>
          </p:nvPr>
        </p:nvSpPr>
        <p:spPr>
          <a:xfrm>
            <a:off x="5098155" y="3551349"/>
            <a:ext cx="2099258" cy="914400"/>
          </a:xfrm>
        </p:spPr>
        <p:txBody>
          <a:bodyPr rtlCol="0"/>
          <a:lstStyle/>
          <a:p>
            <a:pPr rtl="0"/>
            <a:r>
              <a:rPr lang="ru" dirty="0">
                <a:hlinkClick r:id="rId15" action="ppaction://hlinksldjump"/>
              </a:rPr>
              <a:t>30</a:t>
            </a:r>
            <a:endParaRPr lang="en-US" dirty="0"/>
          </a:p>
        </p:txBody>
      </p:sp>
      <p:sp>
        <p:nvSpPr>
          <p:cNvPr id="146" name="Текст 145"/>
          <p:cNvSpPr>
            <a:spLocks noGrp="1"/>
          </p:cNvSpPr>
          <p:nvPr>
            <p:ph type="body" sz="quarter" idx="36"/>
          </p:nvPr>
        </p:nvSpPr>
        <p:spPr>
          <a:xfrm>
            <a:off x="5088630" y="4568778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6" action="ppaction://hlinksldjump"/>
              </a:rPr>
              <a:t>40</a:t>
            </a:r>
            <a:endParaRPr lang="en-US" dirty="0"/>
          </a:p>
        </p:txBody>
      </p:sp>
      <p:sp>
        <p:nvSpPr>
          <p:cNvPr id="151" name="Текст 150"/>
          <p:cNvSpPr>
            <a:spLocks noGrp="1"/>
          </p:cNvSpPr>
          <p:nvPr>
            <p:ph type="body" sz="quarter" idx="41"/>
          </p:nvPr>
        </p:nvSpPr>
        <p:spPr>
          <a:xfrm>
            <a:off x="5079105" y="5576682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7" action="ppaction://hlinksldjump"/>
              </a:rPr>
              <a:t>50</a:t>
            </a:r>
            <a:endParaRPr lang="en-US" dirty="0"/>
          </a:p>
        </p:txBody>
      </p:sp>
      <p:sp>
        <p:nvSpPr>
          <p:cNvPr id="127" name="Текст 126"/>
          <p:cNvSpPr>
            <a:spLocks noGrp="1"/>
          </p:cNvSpPr>
          <p:nvPr>
            <p:ph type="body" sz="quarter" idx="17"/>
          </p:nvPr>
        </p:nvSpPr>
        <p:spPr>
          <a:xfrm>
            <a:off x="7378789" y="357393"/>
            <a:ext cx="2099258" cy="914400"/>
          </a:xfrm>
        </p:spPr>
        <p:txBody>
          <a:bodyPr rtlCol="0"/>
          <a:lstStyle/>
          <a:p>
            <a:pPr rtl="0"/>
            <a:r>
              <a:rPr lang="ru" dirty="0" smtClean="0"/>
              <a:t>Солянка</a:t>
            </a:r>
            <a:endParaRPr lang="en-US" dirty="0"/>
          </a:p>
        </p:txBody>
      </p:sp>
      <p:sp>
        <p:nvSpPr>
          <p:cNvPr id="132" name="Текст 131"/>
          <p:cNvSpPr>
            <a:spLocks noGrp="1"/>
          </p:cNvSpPr>
          <p:nvPr>
            <p:ph type="body" sz="quarter" idx="22"/>
          </p:nvPr>
        </p:nvSpPr>
        <p:spPr>
          <a:xfrm>
            <a:off x="7350214" y="1526016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8" action="ppaction://hlinksldjump"/>
              </a:rPr>
              <a:t>10</a:t>
            </a:r>
            <a:endParaRPr lang="en-US" dirty="0"/>
          </a:p>
        </p:txBody>
      </p:sp>
      <p:sp>
        <p:nvSpPr>
          <p:cNvPr id="137" name="Текст 136"/>
          <p:cNvSpPr>
            <a:spLocks noGrp="1"/>
          </p:cNvSpPr>
          <p:nvPr>
            <p:ph type="body" sz="quarter" idx="27"/>
          </p:nvPr>
        </p:nvSpPr>
        <p:spPr>
          <a:xfrm>
            <a:off x="7388314" y="2562495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19" action="ppaction://hlinksldjump"/>
              </a:rPr>
              <a:t>20</a:t>
            </a:r>
            <a:endParaRPr lang="en-US" dirty="0"/>
          </a:p>
        </p:txBody>
      </p:sp>
      <p:sp>
        <p:nvSpPr>
          <p:cNvPr id="142" name="Текст 141"/>
          <p:cNvSpPr>
            <a:spLocks noGrp="1"/>
          </p:cNvSpPr>
          <p:nvPr>
            <p:ph type="body" sz="quarter" idx="32"/>
          </p:nvPr>
        </p:nvSpPr>
        <p:spPr>
          <a:xfrm>
            <a:off x="7378789" y="3570399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20" action="ppaction://hlinksldjump"/>
              </a:rPr>
              <a:t>30</a:t>
            </a:r>
            <a:endParaRPr lang="en-US" dirty="0"/>
          </a:p>
        </p:txBody>
      </p:sp>
      <p:sp>
        <p:nvSpPr>
          <p:cNvPr id="147" name="Текст 146"/>
          <p:cNvSpPr>
            <a:spLocks noGrp="1"/>
          </p:cNvSpPr>
          <p:nvPr>
            <p:ph type="body" sz="quarter" idx="37"/>
          </p:nvPr>
        </p:nvSpPr>
        <p:spPr>
          <a:xfrm>
            <a:off x="7369264" y="4587828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21" action="ppaction://hlinksldjump"/>
              </a:rPr>
              <a:t>40</a:t>
            </a:r>
            <a:endParaRPr lang="en-US" dirty="0"/>
          </a:p>
        </p:txBody>
      </p:sp>
      <p:sp>
        <p:nvSpPr>
          <p:cNvPr id="152" name="Текст 151"/>
          <p:cNvSpPr>
            <a:spLocks noGrp="1"/>
          </p:cNvSpPr>
          <p:nvPr>
            <p:ph type="body" sz="quarter" idx="42"/>
          </p:nvPr>
        </p:nvSpPr>
        <p:spPr>
          <a:xfrm>
            <a:off x="7359739" y="5586207"/>
            <a:ext cx="2099258" cy="914400"/>
          </a:xfrm>
        </p:spPr>
        <p:txBody>
          <a:bodyPr rtlCol="0"/>
          <a:lstStyle/>
          <a:p>
            <a:pPr rtl="0"/>
            <a:r>
              <a:rPr lang="ru">
                <a:hlinkClick r:id="rId22" action="ppaction://hlinksldjump"/>
              </a:rPr>
              <a:t>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46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888" y="2017994"/>
            <a:ext cx="10828224" cy="1583628"/>
          </a:xfrm>
        </p:spPr>
        <p:txBody>
          <a:bodyPr rtlCol="0">
            <a:noAutofit/>
          </a:bodyPr>
          <a:lstStyle/>
          <a:p>
            <a:pPr algn="ctr" rtl="0"/>
            <a:r>
              <a:rPr lang="ru-RU" sz="7200" b="1" dirty="0" smtClean="0">
                <a:solidFill>
                  <a:srgbClr val="FFC000"/>
                </a:solidFill>
                <a:latin typeface="+mn-lt"/>
              </a:rPr>
              <a:t>История </a:t>
            </a:r>
            <a:br>
              <a:rPr lang="ru-RU" sz="7200" b="1" dirty="0" smtClean="0">
                <a:solidFill>
                  <a:srgbClr val="FFC000"/>
                </a:solidFill>
                <a:latin typeface="+mn-lt"/>
              </a:rPr>
            </a:br>
            <a:r>
              <a:rPr lang="ru-RU" sz="7200" b="1" dirty="0" smtClean="0">
                <a:solidFill>
                  <a:srgbClr val="FFCC00"/>
                </a:solidFill>
                <a:latin typeface="+mn-lt"/>
              </a:rPr>
              <a:t>Новосибирской</a:t>
            </a:r>
            <a:r>
              <a:rPr lang="ru-RU" sz="7200" b="1" dirty="0" smtClean="0">
                <a:solidFill>
                  <a:srgbClr val="FFC000"/>
                </a:solidFill>
                <a:latin typeface="+mn-lt"/>
              </a:rPr>
              <a:t> области</a:t>
            </a:r>
            <a:endParaRPr lang="en-US" sz="7200" b="1" dirty="0">
              <a:solidFill>
                <a:srgbClr val="FFC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030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409700" y="750101"/>
            <a:ext cx="9982200" cy="1727501"/>
          </a:xfrm>
        </p:spPr>
        <p:txBody>
          <a:bodyPr rtlCol="0"/>
          <a:lstStyle/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Вдоль берегов какой реки раскинулся город Новосибирск?</a:t>
            </a:r>
            <a:endParaRPr lang="en-US" sz="4400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392414" y="3806150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Вдоль реки Обь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 dirty="0"/>
              <a:t>10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История </a:t>
            </a:r>
            <a:endParaRPr lang="en-US" dirty="0"/>
          </a:p>
        </p:txBody>
      </p:sp>
      <p:pic>
        <p:nvPicPr>
          <p:cNvPr id="1026" name="Picture 2" descr="C:\Users\1\Desktop\DSC_779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740085"/>
            <a:ext cx="4581525" cy="305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63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343026" y="531026"/>
            <a:ext cx="10553699" cy="1727501"/>
          </a:xfrm>
        </p:spPr>
        <p:txBody>
          <a:bodyPr rtlCol="0"/>
          <a:lstStyle/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Какое событие принято считать</a:t>
            </a:r>
          </a:p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 датой рождения города на Оби?</a:t>
            </a:r>
            <a:endParaRPr lang="en-US" sz="4400" b="1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763889" y="3920450"/>
            <a:ext cx="7972719" cy="1643610"/>
          </a:xfrm>
        </p:spPr>
        <p:txBody>
          <a:bodyPr rtlCol="0"/>
          <a:lstStyle/>
          <a:p>
            <a:r>
              <a:rPr lang="ru-RU" dirty="0" smtClean="0"/>
              <a:t>Торжественная закладка</a:t>
            </a:r>
            <a:endParaRPr lang="ru-RU" dirty="0" smtClean="0"/>
          </a:p>
          <a:p>
            <a:r>
              <a:rPr lang="ru-RU" dirty="0" smtClean="0"/>
              <a:t> железнодорожного моста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20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История </a:t>
            </a:r>
            <a:endParaRPr lang="en-US" dirty="0"/>
          </a:p>
        </p:txBody>
      </p:sp>
      <p:pic>
        <p:nvPicPr>
          <p:cNvPr id="2050" name="Picture 2" descr="C:\Users\1\Desktop\history-phot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75" y="2781691"/>
            <a:ext cx="5238750" cy="244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1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28601" y="1112051"/>
            <a:ext cx="11010900" cy="1727501"/>
          </a:xfrm>
        </p:spPr>
        <p:txBody>
          <a:bodyPr rtlCol="0"/>
          <a:lstStyle/>
          <a:p>
            <a:pPr algn="ctr"/>
            <a:r>
              <a:rPr lang="ru-RU" sz="4400" b="1" dirty="0">
                <a:solidFill>
                  <a:srgbClr val="FFCC00"/>
                </a:solidFill>
              </a:rPr>
              <a:t>Во время строительства моста через реку Обь, на правом берегу был большой сосновый бор. А на левом берегу  - село. Как называлось это село?</a:t>
            </a:r>
            <a:endParaRPr lang="ru-RU" sz="4400" dirty="0">
              <a:solidFill>
                <a:srgbClr val="FFCC00"/>
              </a:solidFill>
            </a:endParaRPr>
          </a:p>
          <a:p>
            <a:pPr rtl="0"/>
            <a:endParaRPr lang="en-US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2783064" y="3563006"/>
            <a:ext cx="7972719" cy="2128345"/>
          </a:xfrm>
        </p:spPr>
        <p:txBody>
          <a:bodyPr rtlCol="0"/>
          <a:lstStyle/>
          <a:p>
            <a:r>
              <a:rPr lang="ru-RU" u="sng" dirty="0" err="1" smtClean="0"/>
              <a:t>Кривощёково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30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История </a:t>
            </a:r>
            <a:endParaRPr lang="en-US" dirty="0"/>
          </a:p>
        </p:txBody>
      </p:sp>
      <p:pic>
        <p:nvPicPr>
          <p:cNvPr id="1026" name="Picture 2" descr="C:\Users\1\Desktop\scale_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25" y="3062288"/>
            <a:ext cx="4748213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91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Сколько соседей у Новосибирской области? </a:t>
            </a:r>
            <a:endParaRPr lang="en-US" sz="4400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525764" y="3777575"/>
            <a:ext cx="7972719" cy="1643610"/>
          </a:xfrm>
        </p:spPr>
        <p:txBody>
          <a:bodyPr rtlCol="0"/>
          <a:lstStyle/>
          <a:p>
            <a:r>
              <a:rPr lang="ru-RU" dirty="0" smtClean="0"/>
              <a:t>5 соседей: Кемеровская, Омская, Томская области, Алтайский край, республика Казахстан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40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История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73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038225" y="1112051"/>
            <a:ext cx="10782300" cy="1727501"/>
          </a:xfrm>
        </p:spPr>
        <p:txBody>
          <a:bodyPr rtlCol="0"/>
          <a:lstStyle/>
          <a:p>
            <a:pPr fontAlgn="base"/>
            <a:r>
              <a:rPr lang="ru-RU" sz="4400" b="1" dirty="0">
                <a:solidFill>
                  <a:srgbClr val="FFCC00"/>
                </a:solidFill>
              </a:rPr>
              <a:t>Какое первое каменное здание появилось в Новониколаевском поселке еще в </a:t>
            </a:r>
            <a:endParaRPr lang="ru-RU" sz="4400" b="1" dirty="0" smtClean="0">
              <a:solidFill>
                <a:srgbClr val="FFCC00"/>
              </a:solidFill>
            </a:endParaRPr>
          </a:p>
          <a:p>
            <a:pPr algn="ctr" fontAlgn="base"/>
            <a:r>
              <a:rPr lang="ru-RU" sz="4400" b="1" dirty="0" smtClean="0">
                <a:solidFill>
                  <a:srgbClr val="FFCC00"/>
                </a:solidFill>
              </a:rPr>
              <a:t>1897 </a:t>
            </a:r>
            <a:r>
              <a:rPr lang="ru-RU" sz="4400" b="1" dirty="0">
                <a:solidFill>
                  <a:srgbClr val="FFCC00"/>
                </a:solidFill>
              </a:rPr>
              <a:t>г.?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658989" y="3882350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Собор Александра Невского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50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История </a:t>
            </a:r>
            <a:endParaRPr lang="en-US" dirty="0"/>
          </a:p>
        </p:txBody>
      </p:sp>
      <p:pic>
        <p:nvPicPr>
          <p:cNvPr id="3074" name="Picture 2" descr="C:\Users\1\Desktop\f_aW1nLmdlbGlvcGhvdG8uY29tL25zazIwMTgvMjJfbnNrMjAxOC5qcGc_X19pZD0xMTQwMzU=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25" y="3006418"/>
            <a:ext cx="4229100" cy="281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15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738" y="2027519"/>
            <a:ext cx="10828224" cy="1583628"/>
          </a:xfrm>
        </p:spPr>
        <p:txBody>
          <a:bodyPr rtlCol="0">
            <a:noAutofit/>
          </a:bodyPr>
          <a:lstStyle/>
          <a:p>
            <a:pPr algn="ctr" rtl="0"/>
            <a:r>
              <a:rPr lang="ru" sz="6600" dirty="0" smtClean="0">
                <a:solidFill>
                  <a:srgbClr val="FFCC00"/>
                </a:solidFill>
              </a:rPr>
              <a:t>Рельеф и полезные ископаемые</a:t>
            </a:r>
            <a:endParaRPr lang="en-US" sz="6600" dirty="0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9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algn="ctr" rtl="0"/>
            <a:r>
              <a:rPr lang="ru-RU" sz="4400" b="1" dirty="0" smtClean="0">
                <a:solidFill>
                  <a:srgbClr val="FFCC00"/>
                </a:solidFill>
              </a:rPr>
              <a:t>На территории какой крупной равнины находится Новосибирская область?</a:t>
            </a:r>
            <a:endParaRPr lang="en-US" sz="4400" b="1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135239" y="3758525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На Западно-Сибирской равнине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10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Р</a:t>
            </a:r>
            <a:r>
              <a:rPr lang="ru" dirty="0" smtClean="0"/>
              <a:t>ельеф и полезные ископаемые</a:t>
            </a:r>
            <a:endParaRPr lang="en-US" dirty="0"/>
          </a:p>
        </p:txBody>
      </p:sp>
      <p:pic>
        <p:nvPicPr>
          <p:cNvPr id="2050" name="Picture 2" descr="C:\Users\1\Desktop\1697727401_priroda-club-p-ishimskaya-ravnina-vkontakte-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950350"/>
            <a:ext cx="2914649" cy="371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75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647825" y="1112051"/>
            <a:ext cx="9810750" cy="1727501"/>
          </a:xfrm>
        </p:spPr>
        <p:txBody>
          <a:bodyPr rtlCol="0"/>
          <a:lstStyle/>
          <a:p>
            <a:pPr algn="ctr" rtl="0"/>
            <a:r>
              <a:rPr lang="ru-RU" sz="4400" b="1" dirty="0" smtClean="0">
                <a:solidFill>
                  <a:srgbClr val="FFCC00"/>
                </a:solidFill>
              </a:rPr>
              <a:t>В какой части Новосибирской области есть месторождения нефти и </a:t>
            </a:r>
          </a:p>
          <a:p>
            <a:pPr algn="ctr" rtl="0"/>
            <a:r>
              <a:rPr lang="ru-RU" sz="4400" b="1" dirty="0" smtClean="0">
                <a:solidFill>
                  <a:srgbClr val="FFCC00"/>
                </a:solidFill>
              </a:rPr>
              <a:t>природного газа</a:t>
            </a:r>
            <a:r>
              <a:rPr lang="ru" sz="4400" b="1" dirty="0" smtClean="0">
                <a:solidFill>
                  <a:srgbClr val="FFCC00"/>
                </a:solidFill>
              </a:rPr>
              <a:t>?</a:t>
            </a:r>
            <a:endParaRPr lang="en-US" sz="4400" b="1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811389" y="3739475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На севере Новосибирской области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20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Р</a:t>
            </a:r>
            <a:r>
              <a:rPr lang="ru" dirty="0" smtClean="0"/>
              <a:t>ельеф и полезные ископаемые</a:t>
            </a:r>
            <a:endParaRPr lang="en-US" dirty="0"/>
          </a:p>
        </p:txBody>
      </p:sp>
      <p:pic>
        <p:nvPicPr>
          <p:cNvPr id="3074" name="Picture 2" descr="C:\Users\1\Desktop\b266cca737390262303391346edae755b4a966f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425" y="2921794"/>
            <a:ext cx="4105275" cy="307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56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838325" y="1112051"/>
            <a:ext cx="8888883" cy="1727501"/>
          </a:xfrm>
        </p:spPr>
        <p:txBody>
          <a:bodyPr rtlCol="0"/>
          <a:lstStyle/>
          <a:p>
            <a:pPr algn="ctr" rtl="0"/>
            <a:r>
              <a:rPr lang="ru-RU" sz="4400" b="1" dirty="0" smtClean="0">
                <a:solidFill>
                  <a:srgbClr val="FFC000"/>
                </a:solidFill>
              </a:rPr>
              <a:t>Большая часть Новосибирской области имеет горный или равнинный рельеф?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554214" y="2932386"/>
            <a:ext cx="7972719" cy="2641199"/>
          </a:xfrm>
        </p:spPr>
        <p:txBody>
          <a:bodyPr rtlCol="0"/>
          <a:lstStyle/>
          <a:p>
            <a:r>
              <a:rPr lang="ru-RU" dirty="0" smtClean="0"/>
              <a:t>Равнинный рельеф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30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Р</a:t>
            </a:r>
            <a:r>
              <a:rPr lang="ru" dirty="0" smtClean="0"/>
              <a:t>ельеф и полезные ископаемые</a:t>
            </a:r>
            <a:endParaRPr lang="en-US" dirty="0"/>
          </a:p>
        </p:txBody>
      </p:sp>
      <p:pic>
        <p:nvPicPr>
          <p:cNvPr id="4098" name="Picture 2" descr="C:\Users\1\Desktop\69a0907e9c308bdf5077a632096d461b54fea8a1-n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1" y="3020885"/>
            <a:ext cx="4991100" cy="311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43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4489" y="1112051"/>
            <a:ext cx="8848932" cy="1727501"/>
          </a:xfrm>
        </p:spPr>
        <p:txBody>
          <a:bodyPr rtlCol="0"/>
          <a:lstStyle/>
          <a:p>
            <a:pPr algn="ctr"/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Чем прославилось озеро Карачи в Новосибирской области?</a:t>
            </a:r>
            <a:r>
              <a:rPr lang="ru-RU" sz="4400" dirty="0" smtClean="0">
                <a:solidFill>
                  <a:srgbClr val="FFC000"/>
                </a:solidFill>
              </a:rPr>
              <a:t> 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287514" y="4497442"/>
            <a:ext cx="7972719" cy="780868"/>
          </a:xfrm>
        </p:spPr>
        <p:txBody>
          <a:bodyPr rtlCol="0"/>
          <a:lstStyle/>
          <a:p>
            <a:pPr rtl="0"/>
            <a:r>
              <a:rPr lang="ru-RU" dirty="0" smtClean="0"/>
              <a:t>Минеральными водами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40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Р</a:t>
            </a:r>
            <a:r>
              <a:rPr lang="ru" dirty="0" smtClean="0"/>
              <a:t>ельеф и полезные ископаемые</a:t>
            </a:r>
            <a:endParaRPr lang="en-US" dirty="0"/>
          </a:p>
        </p:txBody>
      </p:sp>
      <p:pic>
        <p:nvPicPr>
          <p:cNvPr id="5122" name="Picture 2" descr="C:\Users\1\Desktop\origin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3197452"/>
            <a:ext cx="4492451" cy="299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02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4489" y="1112051"/>
            <a:ext cx="8959290" cy="2640142"/>
          </a:xfrm>
        </p:spPr>
        <p:txBody>
          <a:bodyPr rtlCol="0"/>
          <a:lstStyle/>
          <a:p>
            <a:pPr algn="ctr" rtl="0"/>
            <a:r>
              <a:rPr lang="ru-RU" sz="4400" b="1" dirty="0" smtClean="0">
                <a:solidFill>
                  <a:srgbClr val="FFC000"/>
                </a:solidFill>
              </a:rPr>
              <a:t>Какое полезное ископаемое добывают в озёрах на юго-западе Новосибирской области?</a:t>
            </a:r>
            <a:endParaRPr lang="en-US" sz="4400" b="1" dirty="0">
              <a:solidFill>
                <a:srgbClr val="FFC0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478014" y="4805855"/>
            <a:ext cx="7972719" cy="843930"/>
          </a:xfrm>
        </p:spPr>
        <p:txBody>
          <a:bodyPr rtlCol="0"/>
          <a:lstStyle/>
          <a:p>
            <a:pPr rtl="0"/>
            <a:r>
              <a:rPr lang="ru" dirty="0" smtClean="0"/>
              <a:t>Каменную соль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50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Р</a:t>
            </a:r>
            <a:r>
              <a:rPr lang="ru" dirty="0" smtClean="0"/>
              <a:t>ельеф и полезные ископаемые</a:t>
            </a:r>
            <a:endParaRPr lang="en-US" dirty="0"/>
          </a:p>
        </p:txBody>
      </p:sp>
      <p:pic>
        <p:nvPicPr>
          <p:cNvPr id="6146" name="Picture 2" descr="C:\Users\1\Desktop\slide-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22" r="5748"/>
          <a:stretch/>
        </p:blipFill>
        <p:spPr bwMode="auto">
          <a:xfrm>
            <a:off x="5299075" y="3686174"/>
            <a:ext cx="5883275" cy="199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59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238" y="979769"/>
            <a:ext cx="10828224" cy="1583628"/>
          </a:xfrm>
        </p:spPr>
        <p:txBody>
          <a:bodyPr rtlCol="0">
            <a:normAutofit/>
          </a:bodyPr>
          <a:lstStyle/>
          <a:p>
            <a:pPr algn="ctr" rtl="0"/>
            <a:r>
              <a:rPr lang="ru-RU" sz="7200" dirty="0" smtClean="0">
                <a:solidFill>
                  <a:srgbClr val="FFFF00">
                    <a:alpha val="50000"/>
                  </a:srgbClr>
                </a:solidFill>
              </a:rPr>
              <a:t>Природа</a:t>
            </a:r>
            <a:endParaRPr lang="en-US" sz="7200" dirty="0">
              <a:solidFill>
                <a:srgbClr val="FFFF00">
                  <a:alpha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94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019300" y="1112051"/>
            <a:ext cx="9163049" cy="1727501"/>
          </a:xfrm>
        </p:spPr>
        <p:txBody>
          <a:bodyPr rtlCol="0"/>
          <a:lstStyle/>
          <a:p>
            <a:pPr algn="ctr"/>
            <a:r>
              <a:rPr lang="ru-RU" sz="4400" b="1" dirty="0">
                <a:solidFill>
                  <a:srgbClr val="FFFF00"/>
                </a:solidFill>
              </a:rPr>
              <a:t>Этого зверя можно встретить не только на юге и востоке Новосибирской области, но и на ее </a:t>
            </a:r>
            <a:r>
              <a:rPr lang="ru-RU" sz="4400" b="1" dirty="0" smtClean="0">
                <a:solidFill>
                  <a:srgbClr val="FFFF00"/>
                </a:solidFill>
              </a:rPr>
              <a:t>гербе.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582789" y="4053800"/>
            <a:ext cx="7972719" cy="1643610"/>
          </a:xfrm>
        </p:spPr>
        <p:txBody>
          <a:bodyPr rtlCol="0"/>
          <a:lstStyle/>
          <a:p>
            <a:pPr rtl="0"/>
            <a:r>
              <a:rPr lang="ru-RU" sz="4400" dirty="0" smtClean="0"/>
              <a:t>Соболь</a:t>
            </a:r>
            <a:endParaRPr lang="en-US" sz="4400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10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" dirty="0" smtClean="0"/>
              <a:t>Природа</a:t>
            </a:r>
            <a:endParaRPr lang="en-US" dirty="0"/>
          </a:p>
        </p:txBody>
      </p:sp>
      <p:pic>
        <p:nvPicPr>
          <p:cNvPr id="3074" name="Picture 2" descr="C:\Users\1\Desktop\PRI1262699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3469480"/>
            <a:ext cx="3876675" cy="226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86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742950" y="521501"/>
            <a:ext cx="11010900" cy="1727501"/>
          </a:xfrm>
        </p:spPr>
        <p:txBody>
          <a:bodyPr rtlCol="0"/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Самое крупное травоядное животное  лесов </a:t>
            </a:r>
          </a:p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Новосибирской области?</a:t>
            </a:r>
            <a:endParaRPr lang="en-US" sz="4400" b="1" dirty="0">
              <a:solidFill>
                <a:srgbClr val="FFFF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ru" sz="4800" dirty="0" smtClean="0"/>
              <a:t>Лось</a:t>
            </a:r>
            <a:endParaRPr lang="en-US" sz="4800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20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Природа</a:t>
            </a:r>
            <a:endParaRPr lang="en-US" dirty="0"/>
          </a:p>
        </p:txBody>
      </p:sp>
      <p:pic>
        <p:nvPicPr>
          <p:cNvPr id="4098" name="Picture 2" descr="C:\Users\1\Desktop\image-3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2803796"/>
            <a:ext cx="4362450" cy="348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30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133475" y="1112051"/>
            <a:ext cx="10591800" cy="1727501"/>
          </a:xfrm>
        </p:spPr>
        <p:txBody>
          <a:bodyPr rtlCol="0"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Это растение с крупными розово-фиолетовыми цветками занесено в Красную книгу нашей области. Первое слово – это богиня любви, второе – обувь для малышей.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516239" y="3891875"/>
            <a:ext cx="7972719" cy="1643610"/>
          </a:xfrm>
        </p:spPr>
        <p:txBody>
          <a:bodyPr rtlCol="0"/>
          <a:lstStyle/>
          <a:p>
            <a:pPr rtl="0"/>
            <a:r>
              <a:rPr lang="ru-RU" dirty="0" smtClean="0"/>
              <a:t>Венерин башмачок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30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Природа</a:t>
            </a:r>
            <a:endParaRPr lang="en-US" dirty="0"/>
          </a:p>
        </p:txBody>
      </p:sp>
      <p:pic>
        <p:nvPicPr>
          <p:cNvPr id="5122" name="Picture 2" descr="C:\Users\1\Desktop\1087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775" y="3152774"/>
            <a:ext cx="4477319" cy="299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6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504950" y="597701"/>
            <a:ext cx="10153650" cy="2561315"/>
          </a:xfrm>
        </p:spPr>
        <p:txBody>
          <a:bodyPr rtlCol="0"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Именно эти зверьки в массовом масштабе ежегодно зимуют в </a:t>
            </a:r>
            <a:r>
              <a:rPr lang="ru-RU" sz="4000" b="1" dirty="0" err="1">
                <a:solidFill>
                  <a:srgbClr val="FFFF00"/>
                </a:solidFill>
              </a:rPr>
              <a:t>Барсуковской</a:t>
            </a:r>
            <a:r>
              <a:rPr lang="ru-RU" sz="4000" b="1" dirty="0">
                <a:solidFill>
                  <a:srgbClr val="FFFF00"/>
                </a:solidFill>
              </a:rPr>
              <a:t> пещере, которая находится в </a:t>
            </a:r>
            <a:r>
              <a:rPr lang="ru-RU" sz="4000" b="1" dirty="0" err="1">
                <a:solidFill>
                  <a:srgbClr val="FFFF00"/>
                </a:solidFill>
              </a:rPr>
              <a:t>Маслянинском</a:t>
            </a:r>
            <a:r>
              <a:rPr lang="ru-RU" sz="4000" b="1" dirty="0">
                <a:solidFill>
                  <a:srgbClr val="FFFF00"/>
                </a:solidFill>
              </a:rPr>
              <a:t> районе Новосибирской области. </a:t>
            </a:r>
            <a:endParaRPr lang="en-US" sz="4000" b="1" dirty="0">
              <a:solidFill>
                <a:srgbClr val="FFFF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516239" y="4168100"/>
            <a:ext cx="7972719" cy="1643610"/>
          </a:xfrm>
        </p:spPr>
        <p:txBody>
          <a:bodyPr rtlCol="0"/>
          <a:lstStyle/>
          <a:p>
            <a:r>
              <a:rPr lang="ru-RU" dirty="0" smtClean="0"/>
              <a:t>Летучие мыши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40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Природа</a:t>
            </a:r>
            <a:endParaRPr lang="en-US" dirty="0"/>
          </a:p>
        </p:txBody>
      </p:sp>
      <p:pic>
        <p:nvPicPr>
          <p:cNvPr id="6" name="Picture 2" descr="C:\Users\Наталья\Desktop\trubkonosUssuriyski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3572672"/>
            <a:ext cx="4184650" cy="2524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5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857250" y="1121576"/>
            <a:ext cx="11334750" cy="1727501"/>
          </a:xfrm>
        </p:spPr>
        <p:txBody>
          <a:bodyPr rtlCol="0"/>
          <a:lstStyle/>
          <a:p>
            <a:pPr algn="ctr"/>
            <a:r>
              <a:rPr lang="ru-RU" sz="3600" b="1" dirty="0">
                <a:solidFill>
                  <a:srgbClr val="FFFF00"/>
                </a:solidFill>
              </a:rPr>
              <a:t>Эту редкую бабочку с черными «полумесяцами» на крыльях довольно часто можно встретить в </a:t>
            </a:r>
            <a:r>
              <a:rPr lang="ru-RU" sz="3600" b="1" dirty="0" smtClean="0">
                <a:solidFill>
                  <a:srgbClr val="FFFF00"/>
                </a:solidFill>
              </a:rPr>
              <a:t>Новосибирской области,</a:t>
            </a:r>
            <a:r>
              <a:rPr lang="ru-RU" sz="3600" b="1" dirty="0">
                <a:solidFill>
                  <a:srgbClr val="FFFF00"/>
                </a:solidFill>
              </a:rPr>
              <a:t> но тем не менее она охраняется законом, и ловить ее для коллекций </a:t>
            </a:r>
            <a:r>
              <a:rPr lang="ru-RU" sz="3600" b="1" dirty="0" smtClean="0">
                <a:solidFill>
                  <a:srgbClr val="FFFF00"/>
                </a:solidFill>
              </a:rPr>
              <a:t>запрещено.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ru-RU" sz="4000" dirty="0" smtClean="0"/>
              <a:t>Махаон</a:t>
            </a:r>
            <a:endParaRPr lang="en-US" sz="4000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50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Природа</a:t>
            </a:r>
            <a:endParaRPr lang="en-US" dirty="0"/>
          </a:p>
        </p:txBody>
      </p:sp>
      <p:pic>
        <p:nvPicPr>
          <p:cNvPr id="6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156" y="3301426"/>
            <a:ext cx="4307019" cy="2870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0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5013" y="1141694"/>
            <a:ext cx="10828224" cy="1583628"/>
          </a:xfrm>
        </p:spPr>
        <p:txBody>
          <a:bodyPr rtlCol="0">
            <a:normAutofit/>
          </a:bodyPr>
          <a:lstStyle/>
          <a:p>
            <a:pPr algn="ctr" rtl="0"/>
            <a:r>
              <a:rPr lang="ru-RU" sz="7200" b="1" dirty="0" smtClean="0">
                <a:solidFill>
                  <a:srgbClr val="FFFF00">
                    <a:alpha val="50000"/>
                  </a:srgbClr>
                </a:solidFill>
              </a:rPr>
              <a:t>Солянка</a:t>
            </a:r>
            <a:endParaRPr lang="en-US" sz="7200" b="1" dirty="0">
              <a:solidFill>
                <a:srgbClr val="FFFF00">
                  <a:alpha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01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06864" y="473876"/>
            <a:ext cx="7972719" cy="1727501"/>
          </a:xfrm>
        </p:spPr>
        <p:txBody>
          <a:bodyPr rtlCol="0"/>
          <a:lstStyle/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Разгадайте ребус</a:t>
            </a:r>
          </a:p>
          <a:p>
            <a:pPr algn="ctr"/>
            <a:r>
              <a:rPr lang="ru-RU" sz="4400" b="1" dirty="0" smtClean="0">
                <a:solidFill>
                  <a:srgbClr val="FFCC00"/>
                </a:solidFill>
              </a:rPr>
              <a:t>Тема «Природное явление»</a:t>
            </a:r>
            <a:endParaRPr lang="en-US" sz="4400" b="1" dirty="0">
              <a:solidFill>
                <a:srgbClr val="FFCC00"/>
              </a:solidFill>
            </a:endParaRPr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10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Солянка</a:t>
            </a:r>
            <a:endParaRPr lang="en-US" dirty="0"/>
          </a:p>
        </p:txBody>
      </p:sp>
      <p:pic>
        <p:nvPicPr>
          <p:cNvPr id="1026" name="Picture 2" descr="C:\Users\1\Desktop\rebus-8-javlenija-prirody-s-otvetом-shtor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1981200"/>
            <a:ext cx="6667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81175" y="5172075"/>
            <a:ext cx="1750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Шторм</a:t>
            </a:r>
          </a:p>
        </p:txBody>
      </p:sp>
    </p:spTree>
    <p:extLst>
      <p:ext uri="{BB962C8B-B14F-4D97-AF65-F5344CB8AC3E}">
        <p14:creationId xmlns:p14="http://schemas.microsoft.com/office/powerpoint/2010/main" val="91764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4489" y="346841"/>
            <a:ext cx="7972719" cy="3704897"/>
          </a:xfrm>
        </p:spPr>
        <p:txBody>
          <a:bodyPr rtlCol="0"/>
          <a:lstStyle/>
          <a:p>
            <a:pPr algn="ctr"/>
            <a:r>
              <a:rPr lang="ru-RU" sz="4400" b="1" dirty="0">
                <a:solidFill>
                  <a:srgbClr val="FFCC00"/>
                </a:solidFill>
              </a:rPr>
              <a:t>Как называют лес, где растут и хвойные и лиственные </a:t>
            </a:r>
            <a:r>
              <a:rPr lang="ru-RU" sz="4400" b="1" dirty="0" smtClean="0">
                <a:solidFill>
                  <a:srgbClr val="FFCC00"/>
                </a:solidFill>
              </a:rPr>
              <a:t>деревья?</a:t>
            </a:r>
            <a:endParaRPr lang="en-US" sz="4400" b="1" dirty="0">
              <a:solidFill>
                <a:srgbClr val="FFCC00"/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497064" y="4091900"/>
            <a:ext cx="7972719" cy="1643610"/>
          </a:xfrm>
        </p:spPr>
        <p:txBody>
          <a:bodyPr rtlCol="0"/>
          <a:lstStyle/>
          <a:p>
            <a:r>
              <a:rPr lang="ru-RU" dirty="0" smtClean="0"/>
              <a:t>Смешанный лес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20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Солянка</a:t>
            </a:r>
            <a:endParaRPr lang="en-US" dirty="0"/>
          </a:p>
        </p:txBody>
      </p:sp>
      <p:pic>
        <p:nvPicPr>
          <p:cNvPr id="7170" name="Picture 2" descr="C:\Users\1\Desktop\c82ee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2"/>
          <a:stretch/>
        </p:blipFill>
        <p:spPr bwMode="auto">
          <a:xfrm>
            <a:off x="5753101" y="3125788"/>
            <a:ext cx="4286250" cy="285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44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419226" y="264326"/>
            <a:ext cx="10696574" cy="2671673"/>
          </a:xfrm>
        </p:spPr>
        <p:txBody>
          <a:bodyPr rtlCol="0"/>
          <a:lstStyle/>
          <a:p>
            <a:pPr algn="ctr"/>
            <a:r>
              <a:rPr lang="ru-RU" dirty="0" smtClean="0"/>
              <a:t> </a:t>
            </a:r>
            <a:r>
              <a:rPr lang="ru-RU" sz="4000" b="1" dirty="0" smtClean="0">
                <a:solidFill>
                  <a:srgbClr val="FFCC00"/>
                </a:solidFill>
              </a:rPr>
              <a:t>Разгадайте  </a:t>
            </a:r>
            <a:r>
              <a:rPr lang="ru-RU" sz="4000" b="1" dirty="0">
                <a:solidFill>
                  <a:srgbClr val="FFCC00"/>
                </a:solidFill>
              </a:rPr>
              <a:t>ребус и узнаешь как называются цветы, которые появляются ранней весной.</a:t>
            </a:r>
            <a:endParaRPr lang="ru-RU" sz="4000" dirty="0">
              <a:solidFill>
                <a:srgbClr val="FFCC00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2754489" y="4792717"/>
            <a:ext cx="7972719" cy="780868"/>
          </a:xfrm>
        </p:spPr>
        <p:txBody>
          <a:bodyPr rtlCol="0"/>
          <a:lstStyle/>
          <a:p>
            <a:r>
              <a:rPr lang="ru-RU" dirty="0" smtClean="0"/>
              <a:t>Первоцветы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30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Солянка</a:t>
            </a:r>
            <a:endParaRPr lang="en-US" dirty="0"/>
          </a:p>
        </p:txBody>
      </p:sp>
      <p:pic>
        <p:nvPicPr>
          <p:cNvPr id="2050" name="Picture 2" descr="C:\Users\1\Desktop\t1525773338ag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49"/>
          <a:stretch/>
        </p:blipFill>
        <p:spPr bwMode="auto">
          <a:xfrm>
            <a:off x="5724525" y="2638425"/>
            <a:ext cx="5029200" cy="286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4489" y="1112051"/>
            <a:ext cx="7972719" cy="2608611"/>
          </a:xfrm>
        </p:spPr>
        <p:txBody>
          <a:bodyPr rtlCol="0"/>
          <a:lstStyle/>
          <a:p>
            <a:endParaRPr lang="en-US" dirty="0" smtClean="0"/>
          </a:p>
          <a:p>
            <a:pPr rtl="0"/>
            <a:endParaRPr lang="en-US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468614" y="4377650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Александр Иванович Покрышкин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40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Солянка</a:t>
            </a:r>
            <a:endParaRPr lang="en-US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952625" y="368886"/>
            <a:ext cx="93821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3200" b="1" dirty="0">
                <a:solidFill>
                  <a:srgbClr val="FFCC00"/>
                </a:solidFill>
              </a:rPr>
              <a:t>Этот новосибирец, летчик, трижды Герой Советского Союза, совершил более 600 боевых вылетов, провел 156 воздушных боев, сбил 59 фашистских самолетов, на Параде Победы в 1945 году нес Знамя Победы. На Красном проспекте установлен его бюст, и его имя носит станция метро. Кто этот человек-легенда?</a:t>
            </a:r>
          </a:p>
        </p:txBody>
      </p:sp>
      <p:pic>
        <p:nvPicPr>
          <p:cNvPr id="9" name="Picture 2" descr="C:\Users\Наталья\Desktop\26540_orig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447" y="3908315"/>
            <a:ext cx="2438400" cy="270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06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4489" y="1112051"/>
            <a:ext cx="7972719" cy="2450956"/>
          </a:xfrm>
        </p:spPr>
        <p:txBody>
          <a:bodyPr rtlCol="0"/>
          <a:lstStyle/>
          <a:p>
            <a:pPr algn="just"/>
            <a:r>
              <a:rPr lang="ru" b="1" dirty="0">
                <a:solidFill>
                  <a:srgbClr val="FFCC00"/>
                </a:solidFill>
              </a:rPr>
              <a:t>Как назывется памятник природы находящийся в </a:t>
            </a:r>
            <a:r>
              <a:rPr lang="ru-RU" b="1" dirty="0">
                <a:solidFill>
                  <a:srgbClr val="FFCC00"/>
                </a:solidFill>
              </a:rPr>
              <a:t> </a:t>
            </a:r>
            <a:r>
              <a:rPr lang="ru-RU" b="1" dirty="0" err="1">
                <a:solidFill>
                  <a:srgbClr val="FFCC00"/>
                </a:solidFill>
              </a:rPr>
              <a:t>Искитимском</a:t>
            </a:r>
            <a:r>
              <a:rPr lang="ru-RU" b="1" dirty="0">
                <a:solidFill>
                  <a:srgbClr val="FFCC00"/>
                </a:solidFill>
              </a:rPr>
              <a:t> районе, на реке </a:t>
            </a:r>
            <a:r>
              <a:rPr lang="ru-RU" b="1" dirty="0" err="1">
                <a:solidFill>
                  <a:srgbClr val="FFCC00"/>
                </a:solidFill>
              </a:rPr>
              <a:t>Бердь</a:t>
            </a:r>
            <a:r>
              <a:rPr lang="ru-RU" b="1" dirty="0">
                <a:solidFill>
                  <a:srgbClr val="FFCC00"/>
                </a:solidFill>
              </a:rPr>
              <a:t>. Это крутой скальный участок, расположенный вдоль правого берега реки,  шириной около 300 метров, длиной 1,3 километра. Самая высокая вершина называется Зверобой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4"/>
          </p:nvPr>
        </p:nvSpPr>
        <p:spPr>
          <a:xfrm>
            <a:off x="192264" y="4215725"/>
            <a:ext cx="7972719" cy="1643610"/>
          </a:xfrm>
        </p:spPr>
        <p:txBody>
          <a:bodyPr rtlCol="0"/>
          <a:lstStyle/>
          <a:p>
            <a:pPr rtl="0"/>
            <a:r>
              <a:rPr lang="ru" dirty="0" smtClean="0"/>
              <a:t>Бердские скалы</a:t>
            </a:r>
            <a:endParaRPr lang="en-US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ru"/>
              <a:t>50</a:t>
            </a:r>
            <a:endParaRPr lang="en-US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" dirty="0" smtClean="0"/>
              <a:t>Солянка</a:t>
            </a:r>
            <a:endParaRPr lang="en-US" dirty="0"/>
          </a:p>
        </p:txBody>
      </p:sp>
      <p:pic>
        <p:nvPicPr>
          <p:cNvPr id="8194" name="Picture 2" descr="C:\Users\1\Desktop\2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4" y="3848495"/>
            <a:ext cx="4391025" cy="292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theme/theme1.xml><?xml version="1.0" encoding="utf-8"?>
<a:theme xmlns:a="http://schemas.openxmlformats.org/drawingml/2006/main" name="Игровая доска 16x9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>
            <a:lumMod val="60000"/>
            <a:lumOff val="40000"/>
          </a:schemeClr>
        </a:solidFill>
        <a:ln>
          <a:solidFill>
            <a:schemeClr val="bg2">
              <a:lumMod val="60000"/>
              <a:lumOff val="40000"/>
            </a:schemeClr>
          </a:solidFill>
        </a:ln>
      </a:spPr>
      <a:bodyPr rtlCol="0" anchor="ctr"/>
      <a:lstStyle>
        <a:defPPr algn="ctr">
          <a:lnSpc>
            <a:spcPct val="90000"/>
          </a:lnSpc>
          <a:defRPr sz="2400" dirty="0" smtClean="0">
            <a:solidFill>
              <a:schemeClr val="bg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>
              <a:lumMod val="60000"/>
              <a:lumOff val="4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GameBoard_16x9.potx" id="{9EA11A30-5B56-475A-8F8F-B9C431FE8468}" vid="{E3D712D3-90DA-42E1-8FF5-E72DB3B5833F}"/>
    </a:ext>
  </a:extLst>
</a:theme>
</file>

<file path=ppt/theme/theme2.xml><?xml version="1.0" encoding="utf-8"?>
<a:theme xmlns:a="http://schemas.openxmlformats.org/drawingml/2006/main" name="Тема Office">
  <a:themeElements>
    <a:clrScheme name="Game Boar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8496B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Game Board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8496B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141aba3b8f8cb7f331be6546df69db5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8e4ef66d87525153bd8907774ed28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6F3CCA7-F4B0-4CD0-A273-908584A054B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299427-726D-49EB-A458-2AD845CE16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241FC00E-C489-4259-99E0-267048C28A5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542</Words>
  <Application>Microsoft Office PowerPoint</Application>
  <PresentationFormat>Произвольный</PresentationFormat>
  <Paragraphs>140</Paragraphs>
  <Slides>26</Slides>
  <Notes>16</Notes>
  <HiddenSlides>24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Игровая доска 16x9</vt:lpstr>
      <vt:lpstr>Презентация PowerPoint</vt:lpstr>
      <vt:lpstr>Презентация PowerPoint</vt:lpstr>
      <vt:lpstr>История  Новосибирской области</vt:lpstr>
      <vt:lpstr>История </vt:lpstr>
      <vt:lpstr>История </vt:lpstr>
      <vt:lpstr>История </vt:lpstr>
      <vt:lpstr>История </vt:lpstr>
      <vt:lpstr>История </vt:lpstr>
      <vt:lpstr>Рельеф и полезные ископаемые</vt:lpstr>
      <vt:lpstr>Рельеф и полезные ископаемые</vt:lpstr>
      <vt:lpstr>Рельеф и полезные ископаемые</vt:lpstr>
      <vt:lpstr>Рельеф и полезные ископаемые</vt:lpstr>
      <vt:lpstr>Рельеф и полезные ископаемые</vt:lpstr>
      <vt:lpstr>Рельеф и полезные ископаемые</vt:lpstr>
      <vt:lpstr>Природа</vt:lpstr>
      <vt:lpstr>Природа</vt:lpstr>
      <vt:lpstr>Природа</vt:lpstr>
      <vt:lpstr>Природа</vt:lpstr>
      <vt:lpstr>Природа</vt:lpstr>
      <vt:lpstr>Природа</vt:lpstr>
      <vt:lpstr>Солянка</vt:lpstr>
      <vt:lpstr>Солянка</vt:lpstr>
      <vt:lpstr>Солянка</vt:lpstr>
      <vt:lpstr>Солянка</vt:lpstr>
      <vt:lpstr>Солянка</vt:lpstr>
      <vt:lpstr>Солянка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2012-12-17T01:40:20Z</dcterms:created>
  <dcterms:modified xsi:type="dcterms:W3CDTF">2025-01-19T05:14:31Z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