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Default Extension="wdp" ContentType="image/vnd.ms-photo"/>
  <Override PartName="/ppt/slideLayouts/slideLayout10.xml" ContentType="application/vnd.openxmlformats-officedocument.presentationml.slideLayout+xml"/>
  <Default Extension="gif" ContentType="image/gif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1"/>
  </p:notesMasterIdLst>
  <p:sldIdLst>
    <p:sldId id="256" r:id="rId2"/>
    <p:sldId id="257" r:id="rId3"/>
    <p:sldId id="279" r:id="rId4"/>
    <p:sldId id="280" r:id="rId5"/>
    <p:sldId id="281" r:id="rId6"/>
    <p:sldId id="283" r:id="rId7"/>
    <p:sldId id="291" r:id="rId8"/>
    <p:sldId id="285" r:id="rId9"/>
    <p:sldId id="286" r:id="rId10"/>
    <p:sldId id="287" r:id="rId11"/>
    <p:sldId id="284" r:id="rId12"/>
    <p:sldId id="288" r:id="rId13"/>
    <p:sldId id="289" r:id="rId14"/>
    <p:sldId id="290" r:id="rId15"/>
    <p:sldId id="294" r:id="rId16"/>
    <p:sldId id="295" r:id="rId17"/>
    <p:sldId id="292" r:id="rId18"/>
    <p:sldId id="293" r:id="rId19"/>
    <p:sldId id="282" r:id="rId20"/>
  </p:sldIdLst>
  <p:sldSz cx="9144000" cy="6858000" type="screen4x3"/>
  <p:notesSz cx="6858000" cy="9144000"/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000000"/>
    <a:srgbClr val="096713"/>
    <a:srgbClr val="FFFF00"/>
    <a:srgbClr val="B3D3EA"/>
    <a:srgbClr val="78ADCD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610" autoAdjust="0"/>
    <p:restoredTop sz="95596" autoAdjust="0"/>
  </p:normalViewPr>
  <p:slideViewPr>
    <p:cSldViewPr>
      <p:cViewPr>
        <p:scale>
          <a:sx n="100" d="100"/>
          <a:sy n="100" d="100"/>
        </p:scale>
        <p:origin x="-636" y="108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/>
            </a:lvl1pPr>
          </a:lstStyle>
          <a:p>
            <a:endParaRPr lang="en-US" altLang="ru-RU"/>
          </a:p>
        </p:txBody>
      </p:sp>
      <p:sp>
        <p:nvSpPr>
          <p:cNvPr id="819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 altLang="ru-RU"/>
          </a:p>
        </p:txBody>
      </p:sp>
      <p:sp>
        <p:nvSpPr>
          <p:cNvPr id="8192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xmlns="" val="1"/>
            </a:ext>
          </a:extLst>
        </p:spPr>
      </p:sp>
      <p:sp>
        <p:nvSpPr>
          <p:cNvPr id="819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ru-RU" smtClean="0"/>
              <a:t>Click to edit Master text styles</a:t>
            </a:r>
          </a:p>
          <a:p>
            <a:pPr lvl="1"/>
            <a:r>
              <a:rPr lang="en-US" altLang="ru-RU" smtClean="0"/>
              <a:t>Second level</a:t>
            </a:r>
          </a:p>
          <a:p>
            <a:pPr lvl="2"/>
            <a:r>
              <a:rPr lang="en-US" altLang="ru-RU" smtClean="0"/>
              <a:t>Third level</a:t>
            </a:r>
          </a:p>
          <a:p>
            <a:pPr lvl="3"/>
            <a:r>
              <a:rPr lang="en-US" altLang="ru-RU" smtClean="0"/>
              <a:t>Fourth level</a:t>
            </a:r>
          </a:p>
          <a:p>
            <a:pPr lvl="4"/>
            <a:r>
              <a:rPr lang="en-US" altLang="ru-RU" smtClean="0"/>
              <a:t>Fifth level</a:t>
            </a:r>
          </a:p>
        </p:txBody>
      </p:sp>
      <p:sp>
        <p:nvSpPr>
          <p:cNvPr id="819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/>
            </a:lvl1pPr>
          </a:lstStyle>
          <a:p>
            <a:endParaRPr lang="en-US" altLang="ru-RU"/>
          </a:p>
        </p:txBody>
      </p:sp>
      <p:sp>
        <p:nvSpPr>
          <p:cNvPr id="819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52056F44-1616-4876-899F-316C2B1FFB95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xmlns="" val="49792292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DFB8AC8-7CA1-43F8-88E4-462C48054F5E}" type="slidenum">
              <a:rPr lang="en-US" altLang="ru-RU"/>
              <a:pPr/>
              <a:t>1</a:t>
            </a:fld>
            <a:endParaRPr lang="en-US" altLang="ru-RU"/>
          </a:p>
        </p:txBody>
      </p:sp>
      <p:sp>
        <p:nvSpPr>
          <p:cNvPr id="1075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75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altLang="ru-RU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056F44-1616-4876-899F-316C2B1FFB95}" type="slidenum">
              <a:rPr lang="en-US" altLang="ru-RU" smtClean="0"/>
              <a:pPr/>
              <a:t>11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xmlns="" val="226099179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1 – смешанный лес. 2 – хвойный лес. 3 – берёзовая роща.</a:t>
            </a:r>
            <a:r>
              <a:rPr lang="ru-RU" baseline="0" dirty="0" smtClean="0"/>
              <a:t> 4 – лиственный лес. 5 – сосновый бор.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056F44-1616-4876-899F-316C2B1FFB95}" type="slidenum">
              <a:rPr lang="en-US" altLang="ru-RU" smtClean="0"/>
              <a:pPr/>
              <a:t>14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xmlns="" val="425866838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Вырубки леса, пожары губят лес, деревья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056F44-1616-4876-899F-316C2B1FFB95}" type="slidenum">
              <a:rPr lang="en-US" altLang="ru-RU" smtClean="0"/>
              <a:pPr/>
              <a:t>17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xmlns="" val="183313055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Как помочь ёлочке, сберечь лес?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056F44-1616-4876-899F-316C2B1FFB95}" type="slidenum">
              <a:rPr lang="en-US" altLang="ru-RU" smtClean="0"/>
              <a:pPr/>
              <a:t>18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xmlns="" val="143323368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056F44-1616-4876-899F-316C2B1FFB95}" type="slidenum">
              <a:rPr lang="en-US" altLang="ru-RU" smtClean="0"/>
              <a:pPr/>
              <a:t>19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xmlns="" val="266877448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8D1F3DE-2B6E-4D4E-B496-2DBED5ABAE83}" type="slidenum">
              <a:rPr lang="en-US" altLang="ru-RU"/>
              <a:pPr/>
              <a:t>2</a:t>
            </a:fld>
            <a:endParaRPr lang="en-US" altLang="ru-RU"/>
          </a:p>
        </p:txBody>
      </p:sp>
      <p:sp>
        <p:nvSpPr>
          <p:cNvPr id="1126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alt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73BFFC0-6E76-4970-8CC8-77E50CB117E3}" type="slidenum">
              <a:rPr lang="en-US" altLang="ru-RU"/>
              <a:pPr/>
              <a:t>3</a:t>
            </a:fld>
            <a:endParaRPr lang="en-US" altLang="ru-RU"/>
          </a:p>
        </p:txBody>
      </p:sp>
      <p:sp>
        <p:nvSpPr>
          <p:cNvPr id="1105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05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altLang="ru-RU" dirty="0" smtClean="0"/>
              <a:t>Отгадайте</a:t>
            </a:r>
            <a:r>
              <a:rPr lang="ru-RU" altLang="ru-RU" baseline="0" dirty="0" smtClean="0"/>
              <a:t> загадку. Ёлочка сегодня расскажет о себе и о своей родственнице - сосне</a:t>
            </a:r>
            <a:endParaRPr lang="ru-RU" altLang="ru-RU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Назови одним словом. Сосна и ель – это деревья. Рассмотрим их строение. У деревьев есть листья, а где же листья у сосны и ели?. Щёлкнуть мышкой. У них лист в форме иголочки – хвоинка.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056F44-1616-4876-899F-316C2B1FFB95}" type="slidenum">
              <a:rPr lang="en-US" altLang="ru-RU" smtClean="0"/>
              <a:pPr/>
              <a:t>4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xmlns="" val="80200602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Сходства:</a:t>
            </a:r>
            <a:r>
              <a:rPr lang="ru-RU" baseline="0" dirty="0" smtClean="0"/>
              <a:t> е</a:t>
            </a:r>
            <a:r>
              <a:rPr lang="ru-RU" dirty="0" smtClean="0"/>
              <a:t>сть у обоих</a:t>
            </a:r>
            <a:r>
              <a:rPr lang="ru-RU" baseline="0" dirty="0" smtClean="0"/>
              <a:t> острые зелёные </a:t>
            </a:r>
            <a:r>
              <a:rPr lang="ru-RU" dirty="0" smtClean="0"/>
              <a:t>хвоинки</a:t>
            </a:r>
            <a:r>
              <a:rPr lang="ru-RU" baseline="0" dirty="0" smtClean="0"/>
              <a:t> и коричневые шишки. Отличия: х</a:t>
            </a:r>
            <a:r>
              <a:rPr lang="ru-RU" dirty="0" smtClean="0"/>
              <a:t>воинки ели короткие. На ветке</a:t>
            </a:r>
            <a:r>
              <a:rPr lang="ru-RU" baseline="0" dirty="0" smtClean="0"/>
              <a:t> располагаются по одной в ряд. У сосны хвоинки длинные и по две, пучком. У ели шишки удлинённые, у сосны более округлые, короче.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056F44-1616-4876-899F-316C2B1FFB95}" type="slidenum">
              <a:rPr lang="en-US" altLang="ru-RU" smtClean="0"/>
              <a:pPr/>
              <a:t>5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xmlns="" val="51570480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Чьи шишки, ветки, хвоинки (сосновые, еловые, хвойные). Картинки определять по порядку слева – направо.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056F44-1616-4876-899F-316C2B1FFB95}" type="slidenum">
              <a:rPr lang="en-US" altLang="ru-RU" smtClean="0"/>
              <a:pPr/>
              <a:t>7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xmlns="" val="133893219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Ель – это дерево. Вырастает высоким. У него есть корни, ствол, покрытый корой, ветки, листья – хвоинки. Ель имеет треугольную форму. Плоды в виде шишек, в которых прячутся семена. Ель – хвойное дерево.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056F44-1616-4876-899F-316C2B1FFB95}" type="slidenum">
              <a:rPr lang="en-US" altLang="ru-RU" smtClean="0"/>
              <a:pPr/>
              <a:t>8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xmlns="" val="418746463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Лес, где растут только хвойные деревья – хвойный.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056F44-1616-4876-899F-316C2B1FFB95}" type="slidenum">
              <a:rPr lang="en-US" altLang="ru-RU" smtClean="0"/>
              <a:pPr/>
              <a:t>9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xmlns="" val="419955890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Лес,</a:t>
            </a:r>
            <a:r>
              <a:rPr lang="ru-RU" baseline="0" dirty="0" smtClean="0"/>
              <a:t> где растут разные деревья – смешанный.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056F44-1616-4876-899F-316C2B1FFB95}" type="slidenum">
              <a:rPr lang="en-US" altLang="ru-RU" smtClean="0"/>
              <a:pPr/>
              <a:t>10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xmlns="" val="167027150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066800" y="3352800"/>
            <a:ext cx="7086600" cy="704850"/>
          </a:xfrm>
          <a:extLst>
            <a:ext uri="{AF507438-7753-43E0-B8FC-AC1667EBCBE1}">
              <a14:hiddenEffects xmlns:a14="http://schemas.microsoft.com/office/drawing/2010/main" xmlns="">
                <a:effectLst>
                  <a:outerShdw dist="17961" dir="2700000" algn="ctr" rotWithShape="0">
                    <a:schemeClr val="bg1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4000"/>
            </a:lvl1pPr>
          </a:lstStyle>
          <a:p>
            <a:pPr lvl="0"/>
            <a:r>
              <a:rPr lang="ru-RU" altLang="ru-RU" noProof="0" smtClean="0"/>
              <a:t>Образец заголовка</a:t>
            </a:r>
            <a:endParaRPr lang="en-US" altLang="ru-RU" noProof="0" smtClean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066800" y="3978275"/>
            <a:ext cx="7086600" cy="441325"/>
          </a:xfrm>
          <a:extLst>
            <a:ext uri="{AF507438-7753-43E0-B8FC-AC1667EBCBE1}">
              <a14:hiddenEffects xmlns:a14="http://schemas.microsoft.com/office/drawing/2010/main" xmlns="">
                <a:effectLst>
                  <a:outerShdw dist="17961" dir="2700000" algn="ctr" rotWithShape="0">
                    <a:schemeClr val="bg1"/>
                  </a:outerShdw>
                </a:effectLst>
              </a14:hiddenEffects>
            </a:ext>
          </a:extLst>
        </p:spPr>
        <p:txBody>
          <a:bodyPr/>
          <a:lstStyle>
            <a:lvl1pPr marL="0" indent="0" algn="ctr">
              <a:buFontTx/>
              <a:buNone/>
              <a:defRPr sz="2800">
                <a:solidFill>
                  <a:schemeClr val="bg2"/>
                </a:solidFill>
              </a:defRPr>
            </a:lvl1pPr>
          </a:lstStyle>
          <a:p>
            <a:pPr lvl="0"/>
            <a:r>
              <a:rPr lang="ru-RU" altLang="ru-RU" noProof="0" smtClean="0"/>
              <a:t>Образец подзаголовка</a:t>
            </a:r>
            <a:endParaRPr lang="en-US" altLang="ru-RU" noProof="0" smtClean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9317542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24650" y="274638"/>
            <a:ext cx="2114550" cy="635476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81000" y="274638"/>
            <a:ext cx="6191250" cy="635476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90094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7419460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xmlns="" val="4721765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990600" y="1143000"/>
            <a:ext cx="3848100" cy="5486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91100" y="1143000"/>
            <a:ext cx="3848100" cy="5486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9466299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3278941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935745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0891333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xmlns="" val="6391982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xmlns="" val="11017016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81000" y="274638"/>
            <a:ext cx="8458200" cy="715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  <a:endParaRPr lang="en-US" altLang="ru-RU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90600" y="1143000"/>
            <a:ext cx="7848600" cy="5486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  <a:endParaRPr lang="en-US" altLang="ru-RU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bg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bg2"/>
          </a:solidFill>
          <a:latin typeface="Microsoft Sans Serif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bg2"/>
          </a:solidFill>
          <a:latin typeface="Microsoft Sans Serif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bg2"/>
          </a:solidFill>
          <a:latin typeface="Microsoft Sans Serif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bg2"/>
          </a:solidFill>
          <a:latin typeface="Microsoft Sans Serif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bg2"/>
          </a:solidFill>
          <a:latin typeface="Microsoft Sans Serif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bg2"/>
          </a:solidFill>
          <a:latin typeface="Microsoft Sans Serif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bg2"/>
          </a:solidFill>
          <a:latin typeface="Microsoft Sans Serif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bg2"/>
          </a:solidFill>
          <a:latin typeface="Microsoft Sans Serif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4" Type="http://schemas.microsoft.com/office/2007/relationships/hdphoto" Target="../media/hdphoto18.wdp"/></Relationships>
</file>

<file path=ppt/slides/_rels/slide11.xml.rels><?xml version="1.0" encoding="UTF-8" standalone="yes"?>
<Relationships xmlns="http://schemas.openxmlformats.org/package/2006/relationships"><Relationship Id="rId8" Type="http://schemas.microsoft.com/office/2007/relationships/hdphoto" Target="../media/hdphoto21.wdp"/><Relationship Id="rId13" Type="http://schemas.openxmlformats.org/officeDocument/2006/relationships/image" Target="../media/image32.png"/><Relationship Id="rId3" Type="http://schemas.openxmlformats.org/officeDocument/2006/relationships/image" Target="../media/image27.png"/><Relationship Id="rId7" Type="http://schemas.openxmlformats.org/officeDocument/2006/relationships/image" Target="../media/image29.png"/><Relationship Id="rId12" Type="http://schemas.microsoft.com/office/2007/relationships/hdphoto" Target="../media/hdphoto23.wdp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6" Type="http://schemas.microsoft.com/office/2007/relationships/hdphoto" Target="../media/hdphoto20.wdp"/><Relationship Id="rId11" Type="http://schemas.openxmlformats.org/officeDocument/2006/relationships/image" Target="../media/image31.png"/><Relationship Id="rId5" Type="http://schemas.openxmlformats.org/officeDocument/2006/relationships/image" Target="../media/image28.png"/><Relationship Id="rId15" Type="http://schemas.microsoft.com/office/2007/relationships/hdphoto" Target="../media/hdphoto24.wdp"/><Relationship Id="rId10" Type="http://schemas.microsoft.com/office/2007/relationships/hdphoto" Target="../media/hdphoto22.wdp"/><Relationship Id="rId4" Type="http://schemas.microsoft.com/office/2007/relationships/hdphoto" Target="../media/hdphoto19.wdp"/><Relationship Id="rId9" Type="http://schemas.openxmlformats.org/officeDocument/2006/relationships/image" Target="../media/image30.png"/><Relationship Id="rId14" Type="http://schemas.openxmlformats.org/officeDocument/2006/relationships/image" Target="../media/image3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25.wdp"/><Relationship Id="rId7" Type="http://schemas.microsoft.com/office/2007/relationships/hdphoto" Target="../media/hdphoto27.wdp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7.jpeg"/><Relationship Id="rId5" Type="http://schemas.microsoft.com/office/2007/relationships/hdphoto" Target="../media/hdphoto26.wdp"/><Relationship Id="rId4" Type="http://schemas.openxmlformats.org/officeDocument/2006/relationships/image" Target="../media/image36.jpe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jpeg"/><Relationship Id="rId3" Type="http://schemas.openxmlformats.org/officeDocument/2006/relationships/image" Target="../media/image26.jpeg"/><Relationship Id="rId7" Type="http://schemas.openxmlformats.org/officeDocument/2006/relationships/image" Target="../media/image40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9.jpeg"/><Relationship Id="rId5" Type="http://schemas.openxmlformats.org/officeDocument/2006/relationships/image" Target="../media/image38.jpeg"/><Relationship Id="rId4" Type="http://schemas.microsoft.com/office/2007/relationships/hdphoto" Target="../media/hdphoto18.wdp"/><Relationship Id="rId9" Type="http://schemas.microsoft.com/office/2007/relationships/hdphoto" Target="../media/hdphoto28.wdp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png"/><Relationship Id="rId3" Type="http://schemas.microsoft.com/office/2007/relationships/hdphoto" Target="../media/hdphoto29.wdp"/><Relationship Id="rId7" Type="http://schemas.microsoft.com/office/2007/relationships/hdphoto" Target="../media/hdphoto31.wdp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4.png"/><Relationship Id="rId5" Type="http://schemas.microsoft.com/office/2007/relationships/hdphoto" Target="../media/hdphoto30.wdp"/><Relationship Id="rId4" Type="http://schemas.openxmlformats.org/officeDocument/2006/relationships/image" Target="../media/image43.jpe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png"/><Relationship Id="rId3" Type="http://schemas.microsoft.com/office/2007/relationships/hdphoto" Target="../media/hdphoto32.wdp"/><Relationship Id="rId7" Type="http://schemas.microsoft.com/office/2007/relationships/hdphoto" Target="../media/hdphoto34.wdp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8.jpeg"/><Relationship Id="rId5" Type="http://schemas.microsoft.com/office/2007/relationships/hdphoto" Target="../media/hdphoto33.wdp"/><Relationship Id="rId4" Type="http://schemas.openxmlformats.org/officeDocument/2006/relationships/image" Target="../media/image47.jpeg"/><Relationship Id="rId9" Type="http://schemas.microsoft.com/office/2007/relationships/hdphoto" Target="../media/hdphoto35.wdp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6" Type="http://schemas.microsoft.com/office/2007/relationships/hdphoto" Target="../media/hdphoto37.wdp"/><Relationship Id="rId5" Type="http://schemas.openxmlformats.org/officeDocument/2006/relationships/image" Target="../media/image51.jpeg"/><Relationship Id="rId4" Type="http://schemas.microsoft.com/office/2007/relationships/hdphoto" Target="../media/hdphoto36.wdp"/></Relationships>
</file>

<file path=ppt/slides/_rels/slide18.xml.rels><?xml version="1.0" encoding="UTF-8" standalone="yes"?>
<Relationships xmlns="http://schemas.openxmlformats.org/package/2006/relationships"><Relationship Id="rId8" Type="http://schemas.microsoft.com/office/2007/relationships/hdphoto" Target="../media/hdphoto40.wdp"/><Relationship Id="rId3" Type="http://schemas.openxmlformats.org/officeDocument/2006/relationships/image" Target="../media/image52.jpeg"/><Relationship Id="rId7" Type="http://schemas.openxmlformats.org/officeDocument/2006/relationships/image" Target="../media/image54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6" Type="http://schemas.microsoft.com/office/2007/relationships/hdphoto" Target="../media/hdphoto39.wdp"/><Relationship Id="rId11" Type="http://schemas.openxmlformats.org/officeDocument/2006/relationships/image" Target="../media/image56.jpeg"/><Relationship Id="rId5" Type="http://schemas.openxmlformats.org/officeDocument/2006/relationships/image" Target="../media/image53.jpeg"/><Relationship Id="rId10" Type="http://schemas.microsoft.com/office/2007/relationships/hdphoto" Target="../media/hdphoto41.wdp"/><Relationship Id="rId4" Type="http://schemas.microsoft.com/office/2007/relationships/hdphoto" Target="../media/hdphoto38.wdp"/><Relationship Id="rId9" Type="http://schemas.openxmlformats.org/officeDocument/2006/relationships/image" Target="../media/image55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://ljubimyj-detskij.ru/zagadki/279-detyam-zagadki-o-derevyakh-el.html" TargetMode="Externa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4" Type="http://schemas.openxmlformats.org/officeDocument/2006/relationships/hyperlink" Target="https://go.mail.ru/search_image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microsoft.com/office/2007/relationships/hdphoto" Target="../media/hdphoto1.wdp"/><Relationship Id="rId5" Type="http://schemas.openxmlformats.org/officeDocument/2006/relationships/image" Target="../media/image6.png"/><Relationship Id="rId4" Type="http://schemas.openxmlformats.org/officeDocument/2006/relationships/image" Target="../media/image5.g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7" Type="http://schemas.microsoft.com/office/2007/relationships/hdphoto" Target="../media/hdphoto3.wdp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jpeg"/><Relationship Id="rId5" Type="http://schemas.microsoft.com/office/2007/relationships/hdphoto" Target="../media/hdphoto2.wdp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eg"/><Relationship Id="rId3" Type="http://schemas.microsoft.com/office/2007/relationships/hdphoto" Target="../media/hdphoto4.wdp"/><Relationship Id="rId7" Type="http://schemas.microsoft.com/office/2007/relationships/hdphoto" Target="../media/hdphoto6.wdp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jpeg"/><Relationship Id="rId5" Type="http://schemas.microsoft.com/office/2007/relationships/hdphoto" Target="../media/hdphoto5.wdp"/><Relationship Id="rId4" Type="http://schemas.openxmlformats.org/officeDocument/2006/relationships/image" Target="../media/image13.jpeg"/><Relationship Id="rId9" Type="http://schemas.microsoft.com/office/2007/relationships/hdphoto" Target="../media/hdphoto7.wdp"/></Relationships>
</file>

<file path=ppt/slides/_rels/slide7.xml.rels><?xml version="1.0" encoding="UTF-8" standalone="yes"?>
<Relationships xmlns="http://schemas.openxmlformats.org/package/2006/relationships"><Relationship Id="rId8" Type="http://schemas.microsoft.com/office/2007/relationships/hdphoto" Target="../media/hdphoto10.wdp"/><Relationship Id="rId13" Type="http://schemas.openxmlformats.org/officeDocument/2006/relationships/image" Target="../media/image21.jpeg"/><Relationship Id="rId18" Type="http://schemas.microsoft.com/office/2007/relationships/hdphoto" Target="../media/hdphoto15.wdp"/><Relationship Id="rId3" Type="http://schemas.openxmlformats.org/officeDocument/2006/relationships/image" Target="../media/image16.jpeg"/><Relationship Id="rId7" Type="http://schemas.openxmlformats.org/officeDocument/2006/relationships/image" Target="../media/image18.jpeg"/><Relationship Id="rId12" Type="http://schemas.microsoft.com/office/2007/relationships/hdphoto" Target="../media/hdphoto12.wdp"/><Relationship Id="rId17" Type="http://schemas.openxmlformats.org/officeDocument/2006/relationships/image" Target="../media/image23.png"/><Relationship Id="rId2" Type="http://schemas.openxmlformats.org/officeDocument/2006/relationships/notesSlide" Target="../notesSlides/notesSlide6.xml"/><Relationship Id="rId16" Type="http://schemas.microsoft.com/office/2007/relationships/hdphoto" Target="../media/hdphoto14.wdp"/><Relationship Id="rId1" Type="http://schemas.openxmlformats.org/officeDocument/2006/relationships/slideLayout" Target="../slideLayouts/slideLayout7.xml"/><Relationship Id="rId6" Type="http://schemas.microsoft.com/office/2007/relationships/hdphoto" Target="../media/hdphoto9.wdp"/><Relationship Id="rId11" Type="http://schemas.openxmlformats.org/officeDocument/2006/relationships/image" Target="../media/image20.jpeg"/><Relationship Id="rId5" Type="http://schemas.openxmlformats.org/officeDocument/2006/relationships/image" Target="../media/image17.jpeg"/><Relationship Id="rId15" Type="http://schemas.openxmlformats.org/officeDocument/2006/relationships/image" Target="../media/image22.png"/><Relationship Id="rId10" Type="http://schemas.microsoft.com/office/2007/relationships/hdphoto" Target="../media/hdphoto11.wdp"/><Relationship Id="rId4" Type="http://schemas.microsoft.com/office/2007/relationships/hdphoto" Target="../media/hdphoto8.wdp"/><Relationship Id="rId9" Type="http://schemas.openxmlformats.org/officeDocument/2006/relationships/image" Target="../media/image19.jpeg"/><Relationship Id="rId14" Type="http://schemas.microsoft.com/office/2007/relationships/hdphoto" Target="../media/hdphoto13.wdp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4" Type="http://schemas.microsoft.com/office/2007/relationships/hdphoto" Target="../media/hdphoto16.wdp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4" Type="http://schemas.microsoft.com/office/2007/relationships/hdphoto" Target="../media/hdphoto17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2" name="Rectangle 4"/>
          <p:cNvSpPr>
            <a:spLocks noGrp="1" noChangeArrowheads="1"/>
          </p:cNvSpPr>
          <p:nvPr>
            <p:ph type="ctrTitle"/>
          </p:nvPr>
        </p:nvSpPr>
        <p:spPr>
          <a:xfrm>
            <a:off x="1043608" y="332656"/>
            <a:ext cx="7086600" cy="704850"/>
          </a:xfrm>
        </p:spPr>
        <p:txBody>
          <a:bodyPr/>
          <a:lstStyle/>
          <a:p>
            <a:r>
              <a:rPr lang="ru-RU" altLang="ru-RU" dirty="0" smtClean="0"/>
              <a:t>Хвойные деревья</a:t>
            </a:r>
            <a:endParaRPr lang="ru-RU" altLang="ru-RU" dirty="0"/>
          </a:p>
        </p:txBody>
      </p:sp>
      <p:sp>
        <p:nvSpPr>
          <p:cNvPr id="2053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1043608" y="5168627"/>
            <a:ext cx="7086600" cy="1656184"/>
          </a:xfrm>
        </p:spPr>
        <p:txBody>
          <a:bodyPr/>
          <a:lstStyle/>
          <a:p>
            <a:r>
              <a:rPr lang="ru-RU" altLang="ru-RU" dirty="0" smtClean="0"/>
              <a:t>Составила: </a:t>
            </a:r>
            <a:r>
              <a:rPr lang="ru-RU" altLang="ru-RU" dirty="0" err="1" smtClean="0"/>
              <a:t>Ларукова</a:t>
            </a:r>
            <a:r>
              <a:rPr lang="ru-RU" altLang="ru-RU" dirty="0" smtClean="0"/>
              <a:t> Н.А.,</a:t>
            </a:r>
            <a:endParaRPr lang="ru-RU" altLang="ru-RU" dirty="0" smtClean="0"/>
          </a:p>
          <a:p>
            <a:r>
              <a:rPr lang="ru-RU" altLang="ru-RU" dirty="0" smtClean="0"/>
              <a:t>МБДОУ «Детский сад </a:t>
            </a:r>
            <a:r>
              <a:rPr lang="ru-RU" altLang="ru-RU" smtClean="0"/>
              <a:t>№ </a:t>
            </a:r>
            <a:r>
              <a:rPr lang="ru-RU" altLang="ru-RU" smtClean="0"/>
              <a:t>120».</a:t>
            </a:r>
            <a:endParaRPr lang="ru-RU" altLang="ru-RU" dirty="0" smtClean="0"/>
          </a:p>
          <a:p>
            <a:r>
              <a:rPr lang="ru-RU" altLang="ru-RU" dirty="0" smtClean="0"/>
              <a:t>Г. Сыктывкар.</a:t>
            </a:r>
            <a:endParaRPr lang="ru-RU" altLang="ru-RU" dirty="0"/>
          </a:p>
        </p:txBody>
      </p:sp>
      <p:pic>
        <p:nvPicPr>
          <p:cNvPr id="4" name="Рисунок 3" descr="http://img0.liveinternet.ru/images/attach/c/5/86/879/86879836_les_hvoyniy_foto_15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3568" y="1052736"/>
            <a:ext cx="7704856" cy="4104456"/>
          </a:xfrm>
          <a:prstGeom prst="rect">
            <a:avLst/>
          </a:prstGeom>
          <a:noFill/>
          <a:ln w="76200">
            <a:solidFill>
              <a:schemeClr val="accent2">
                <a:lumMod val="75000"/>
              </a:schemeClr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katyaburg.ru/sites/default/files/pictures/krasota_prirody/smeshannyj_les_foto_17.jpg"/>
          <p:cNvPicPr/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sharpenSoften amount="25000"/>
                    </a14:imgEffect>
                    <a14:imgEffect>
                      <a14:saturation sat="200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30182430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://zastavki.com/pictures/originals/2013/New_Year_wallpapers_New_year_tree_with_no_decorations_050595_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backgroundRemoval t="7200" b="97150" l="9000" r="9115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9126" t="7341" r="8536" b="3150"/>
          <a:stretch/>
        </p:blipFill>
        <p:spPr bwMode="auto">
          <a:xfrm>
            <a:off x="1835696" y="980728"/>
            <a:ext cx="5276850" cy="5772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771800" y="116632"/>
            <a:ext cx="3648756" cy="46166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lumMod val="60000"/>
                    <a:lumOff val="4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Кому в лесу нужна ель?</a:t>
            </a:r>
            <a:endParaRPr lang="ru-RU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lumMod val="60000"/>
                  <a:lumOff val="40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243600" y="934890"/>
            <a:ext cx="2031962" cy="15388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ru-RU" sz="1400" dirty="0"/>
              <a:t>Вот пернатый сел на сук </a:t>
            </a:r>
            <a:br>
              <a:rPr lang="ru-RU" sz="1400" dirty="0"/>
            </a:br>
            <a:r>
              <a:rPr lang="ru-RU" sz="1400" dirty="0"/>
              <a:t>И колотит: тук-тук-тук! </a:t>
            </a:r>
            <a:br>
              <a:rPr lang="ru-RU" sz="1400" dirty="0"/>
            </a:br>
            <a:r>
              <a:rPr lang="ru-RU" sz="1400" dirty="0"/>
              <a:t>Ищет пищу под </a:t>
            </a:r>
            <a:r>
              <a:rPr lang="ru-RU" sz="1400" dirty="0" smtClean="0"/>
              <a:t>корой.</a:t>
            </a:r>
          </a:p>
          <a:p>
            <a:pPr algn="l"/>
            <a:r>
              <a:rPr lang="ru-RU" sz="1400" dirty="0" smtClean="0"/>
              <a:t>Он </a:t>
            </a:r>
            <a:r>
              <a:rPr lang="ru-RU" sz="1400" dirty="0"/>
              <a:t>голодною порой</a:t>
            </a:r>
            <a:r>
              <a:rPr lang="ru-RU" dirty="0"/>
              <a:t>. </a:t>
            </a:r>
          </a:p>
        </p:txBody>
      </p:sp>
      <p:pic>
        <p:nvPicPr>
          <p:cNvPr id="5126" name="Picture 6" descr="http://gamejulia.ru/images/i/zagadki-klest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 xmlns="">
                  <a14:imgLayer r:embed="rId6">
                    <a14:imgEffect>
                      <a14:backgroundRemoval t="0" b="100000" l="0" r="9966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339752" y="1268760"/>
            <a:ext cx="1944216" cy="16082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6220780" y="2817688"/>
            <a:ext cx="199796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ru-RU" sz="1400" dirty="0"/>
              <a:t>И по соснам, и по елям</a:t>
            </a:r>
            <a:br>
              <a:rPr lang="ru-RU" sz="1400" dirty="0"/>
            </a:br>
            <a:r>
              <a:rPr lang="ru-RU" sz="1400" dirty="0"/>
              <a:t>Быстро бегает она,</a:t>
            </a:r>
            <a:br>
              <a:rPr lang="ru-RU" sz="1400" dirty="0"/>
            </a:br>
            <a:r>
              <a:rPr lang="ru-RU" sz="1400" dirty="0"/>
              <a:t>Видит, шишки где поспели,</a:t>
            </a:r>
            <a:br>
              <a:rPr lang="ru-RU" sz="1400" dirty="0"/>
            </a:br>
            <a:r>
              <a:rPr lang="ru-RU" sz="1400" dirty="0"/>
              <a:t>Где грибная целина.</a:t>
            </a:r>
          </a:p>
        </p:txBody>
      </p:sp>
      <p:pic>
        <p:nvPicPr>
          <p:cNvPr id="9" name="Рисунок 8" descr="http://max-foto.info/sites/default/files/photos/belka_7546.jpg?1285013017"/>
          <p:cNvPicPr/>
          <p:nvPr/>
        </p:nvPicPr>
        <p:blipFill rotWithShape="1">
          <a:blip r:embed="rId7" cstate="print">
            <a:extLst>
              <a:ext uri="{BEBA8EAE-BF5A-486C-A8C5-ECC9F3942E4B}">
                <a14:imgProps xmlns:a14="http://schemas.microsoft.com/office/drawing/2010/main" xmlns="">
                  <a14:imgLayer r:embed="rId8">
                    <a14:imgEffect>
                      <a14:backgroundRemoval t="16000" b="100000" l="21926" r="78963"/>
                    </a14:imgEffect>
                    <a14:imgEffect>
                      <a14:sharpenSoften amount="50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2421" t="15753" r="21138"/>
          <a:stretch/>
        </p:blipFill>
        <p:spPr bwMode="auto">
          <a:xfrm>
            <a:off x="4671255" y="2473773"/>
            <a:ext cx="1512168" cy="1728192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Прямоугольник 4"/>
          <p:cNvSpPr/>
          <p:nvPr/>
        </p:nvSpPr>
        <p:spPr>
          <a:xfrm>
            <a:off x="7396934" y="4293096"/>
            <a:ext cx="1567553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ru-RU" sz="1400" dirty="0"/>
              <a:t>У косого нет берлоги, </a:t>
            </a:r>
            <a:br>
              <a:rPr lang="ru-RU" sz="1400" dirty="0"/>
            </a:br>
            <a:r>
              <a:rPr lang="ru-RU" sz="1400" dirty="0"/>
              <a:t>Не нужна ему нора. </a:t>
            </a:r>
            <a:br>
              <a:rPr lang="ru-RU" sz="1400" dirty="0"/>
            </a:br>
            <a:r>
              <a:rPr lang="ru-RU" sz="1400" dirty="0"/>
              <a:t>От врагов спасают ноги, </a:t>
            </a:r>
            <a:br>
              <a:rPr lang="ru-RU" sz="1400" dirty="0"/>
            </a:br>
            <a:r>
              <a:rPr lang="ru-RU" sz="1400" dirty="0"/>
              <a:t>А от голода – кора. </a:t>
            </a:r>
          </a:p>
        </p:txBody>
      </p:sp>
      <p:pic>
        <p:nvPicPr>
          <p:cNvPr id="5128" name="Picture 8" descr="http://katyaburg.ru/sites/default/files/pictures/zabavnie_jivotnie/zaycy_kartinki_foto_13.jpg"/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BEBA8EAE-BF5A-486C-A8C5-ECC9F3942E4B}">
                <a14:imgProps xmlns:a14="http://schemas.microsoft.com/office/drawing/2010/main" xmlns="">
                  <a14:imgLayer r:embed="rId10">
                    <a14:imgEffect>
                      <a14:backgroundRemoval t="0" b="98458" l="5370" r="9296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0300" t="2687" r="18775" b="3220"/>
          <a:stretch/>
        </p:blipFill>
        <p:spPr bwMode="auto">
          <a:xfrm>
            <a:off x="5292080" y="4423463"/>
            <a:ext cx="2379913" cy="22437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30" name="Picture 10" descr="http://chara-baikal.ru/assets/images/blog/208.jpg"/>
          <p:cNvPicPr>
            <a:picLocks noChangeAspect="1" noChangeArrowheads="1"/>
          </p:cNvPicPr>
          <p:nvPr/>
        </p:nvPicPr>
        <p:blipFill rotWithShape="1">
          <a:blip r:embed="rId11" cstate="print">
            <a:extLst>
              <a:ext uri="{BEBA8EAE-BF5A-486C-A8C5-ECC9F3942E4B}">
                <a14:imgProps xmlns:a14="http://schemas.microsoft.com/office/drawing/2010/main" xmlns="">
                  <a14:imgLayer r:embed="rId12">
                    <a14:imgEffect>
                      <a14:backgroundRemoval t="10000" b="98500" l="10000" r="90000"/>
                    </a14:imgEffect>
                    <a14:imgEffect>
                      <a14:sharpenSoften amount="50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0913" t="14169" r="34087" b="20574"/>
          <a:stretch/>
        </p:blipFill>
        <p:spPr bwMode="auto">
          <a:xfrm>
            <a:off x="1452928" y="4202683"/>
            <a:ext cx="3143250" cy="24862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109213" y="4941168"/>
            <a:ext cx="1778134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ru-RU" sz="1400" dirty="0"/>
              <a:t>Хозяин лесной</a:t>
            </a:r>
            <a:br>
              <a:rPr lang="ru-RU" sz="1400" dirty="0"/>
            </a:br>
            <a:r>
              <a:rPr lang="ru-RU" sz="1400" dirty="0"/>
              <a:t>Просыпается весной,</a:t>
            </a:r>
            <a:br>
              <a:rPr lang="ru-RU" sz="1400" dirty="0"/>
            </a:br>
            <a:r>
              <a:rPr lang="ru-RU" sz="1400" dirty="0"/>
              <a:t>А зимой, под вьюжный вой,</a:t>
            </a:r>
            <a:br>
              <a:rPr lang="ru-RU" sz="1400" dirty="0"/>
            </a:br>
            <a:r>
              <a:rPr lang="ru-RU" sz="1400" dirty="0"/>
              <a:t>Спит в избушке снеговой. </a:t>
            </a:r>
          </a:p>
        </p:txBody>
      </p:sp>
      <p:pic>
        <p:nvPicPr>
          <p:cNvPr id="5132" name="Picture 12" descr="http://liubavyshka.ru/_ph/32/2/742239361.png"/>
          <p:cNvPicPr>
            <a:picLocks noChangeAspect="1" noChangeArrowheads="1"/>
          </p:cNvPicPr>
          <p:nvPr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8284" t="5951" r="7912" b="4850"/>
          <a:stretch/>
        </p:blipFill>
        <p:spPr bwMode="auto">
          <a:xfrm>
            <a:off x="4923284" y="578297"/>
            <a:ext cx="1008111" cy="18954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109213" y="2393676"/>
            <a:ext cx="137234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ru-RU" sz="1400" dirty="0"/>
              <a:t>От него и кот бежит,</a:t>
            </a:r>
            <a:br>
              <a:rPr lang="ru-RU" sz="1400" dirty="0"/>
            </a:br>
            <a:r>
              <a:rPr lang="ru-RU" sz="1400" dirty="0"/>
              <a:t>Он летает и жужжит.</a:t>
            </a:r>
            <a:br>
              <a:rPr lang="ru-RU" sz="1400" dirty="0"/>
            </a:br>
            <a:r>
              <a:rPr lang="ru-RU" sz="1400" dirty="0"/>
              <a:t>Всем знакомый этот звук -</a:t>
            </a:r>
            <a:br>
              <a:rPr lang="ru-RU" sz="1400" dirty="0"/>
            </a:br>
            <a:r>
              <a:rPr lang="ru-RU" sz="1400" dirty="0"/>
              <a:t>То зеленый, майский ...</a:t>
            </a:r>
          </a:p>
        </p:txBody>
      </p:sp>
      <p:pic>
        <p:nvPicPr>
          <p:cNvPr id="5142" name="Picture 22" descr="http://vredstop.ru/wp-content/uploads/2016/12/konfidor10.jpg"/>
          <p:cNvPicPr>
            <a:picLocks noChangeAspect="1" noChangeArrowheads="1"/>
          </p:cNvPicPr>
          <p:nvPr/>
        </p:nvPicPr>
        <p:blipFill rotWithShape="1">
          <a:blip r:embed="rId14" cstate="print">
            <a:extLst>
              <a:ext uri="{BEBA8EAE-BF5A-486C-A8C5-ECC9F3942E4B}">
                <a14:imgProps xmlns:a14="http://schemas.microsoft.com/office/drawing/2010/main" xmlns="">
                  <a14:imgLayer r:embed="rId15">
                    <a14:imgEffect>
                      <a14:backgroundRemoval t="0" b="98529" l="86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8473" r="11988"/>
          <a:stretch/>
        </p:blipFill>
        <p:spPr bwMode="auto">
          <a:xfrm flipH="1">
            <a:off x="1364772" y="2896418"/>
            <a:ext cx="1471074" cy="1259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684367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1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1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51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51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51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51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5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5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51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5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5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602035" y="154335"/>
            <a:ext cx="3493008" cy="46166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Найди лишнее дерево.</a:t>
            </a:r>
            <a:endParaRPr lang="ru-RU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1">
                  <a:lumMod val="60000"/>
                  <a:lumOff val="40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3" name="Рисунок 2" descr="http://ped-kopilka.ru/upload/blogs2/2016/4/40324_c6f61491d5d5b3db0cb29626cbd1c663.jpg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7505" y="933475"/>
            <a:ext cx="8900466" cy="583264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3482388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ped-kopilka.ru/upload/blogs2/2016/4/40324_050aa0b694306d817392407459a6b1a3.jpg.jpg"/>
          <p:cNvPicPr/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sharpenSoften amount="50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43608" y="3566653"/>
            <a:ext cx="2736304" cy="3291347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Рисунок 2" descr="http://ped-kopilka.ru/upload/blogs2/2016/4/40324_29101d29fa6a067260c5e46fc8eb926d.jpg.jpg"/>
          <p:cNvPicPr/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 xmlns="">
                  <a14:imgLayer r:embed="rId5">
                    <a14:imgEffect>
                      <a14:sharpenSoften amount="50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86350" y="-23986"/>
            <a:ext cx="2823964" cy="3429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Рисунок 3" descr="http://ped-kopilka.ru/upload/blogs2/2016/4/40324_165581184e7e1b98858d2eac7c10e56b.jpg.jpg"/>
          <p:cNvPicPr/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 xmlns="">
                  <a14:imgLayer r:embed="rId7">
                    <a14:imgEffect>
                      <a14:sharpenSoften amount="50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6151" t="29498" r="30760" b="5367"/>
          <a:stretch/>
        </p:blipFill>
        <p:spPr bwMode="auto">
          <a:xfrm>
            <a:off x="1115616" y="65258"/>
            <a:ext cx="2664296" cy="3284984"/>
          </a:xfrm>
          <a:prstGeom prst="rect">
            <a:avLst/>
          </a:prstGeom>
          <a:noFill/>
          <a:ln w="76200">
            <a:solidFill>
              <a:srgbClr val="00B050"/>
            </a:solidFill>
          </a:ln>
        </p:spPr>
      </p:pic>
      <p:pic>
        <p:nvPicPr>
          <p:cNvPr id="5" name="Рисунок 4" descr="http://ped-kopilka.ru/upload/blogs2/2016/4/40324_165581184e7e1b98858d2eac7c10e56b.jpg.jpg"/>
          <p:cNvPicPr/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 xmlns="">
                  <a14:imgLayer r:embed="rId7">
                    <a14:imgEffect>
                      <a14:sharpenSoften amount="50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68279" t="4941" r="4303" b="40312"/>
          <a:stretch/>
        </p:blipFill>
        <p:spPr bwMode="auto">
          <a:xfrm>
            <a:off x="5364088" y="3576282"/>
            <a:ext cx="2664296" cy="3162536"/>
          </a:xfrm>
          <a:prstGeom prst="rect">
            <a:avLst/>
          </a:prstGeom>
          <a:noFill/>
          <a:ln w="76200">
            <a:solidFill>
              <a:srgbClr val="00B050"/>
            </a:solidFill>
          </a:ln>
        </p:spPr>
      </p:pic>
      <p:sp>
        <p:nvSpPr>
          <p:cNvPr id="6" name="TextBox 5"/>
          <p:cNvSpPr txBox="1"/>
          <p:nvPr/>
        </p:nvSpPr>
        <p:spPr>
          <a:xfrm>
            <a:off x="2771045" y="65258"/>
            <a:ext cx="100886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сосна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2932563" y="3633638"/>
            <a:ext cx="68582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ель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6843701" y="2888577"/>
            <a:ext cx="118468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берёза</a:t>
            </a:r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5724128" y="6289382"/>
            <a:ext cx="194766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кипарис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559771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027063" y="44624"/>
            <a:ext cx="3395481" cy="36933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1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Где растут хвойные деревья?</a:t>
            </a:r>
            <a:endParaRPr lang="ru-RU" sz="18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1">
                  <a:lumMod val="60000"/>
                  <a:lumOff val="40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4" name="Рисунок 3" descr="http://katyaburg.ru/sites/default/files/pictures/krasota_prirody/smeshannyj_les_foto_17.jpg"/>
          <p:cNvPicPr/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sharpenSoften amount="25000"/>
                    </a14:imgEffect>
                    <a14:imgEffect>
                      <a14:saturation sat="200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291" y="153218"/>
            <a:ext cx="2952328" cy="3573016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http://img-fotki.yandex.ru/get/5402/dicus.c/0_3521d_f6e3700_XL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00192" y="161975"/>
            <a:ext cx="2764407" cy="3555503"/>
          </a:xfrm>
          <a:prstGeom prst="rect">
            <a:avLst/>
          </a:prstGeom>
          <a:noFill/>
          <a:ln>
            <a:noFill/>
          </a:ln>
        </p:spPr>
      </p:pic>
      <p:pic>
        <p:nvPicPr>
          <p:cNvPr id="7170" name="Picture 2" descr="http://stihi.ru/pics/2011/05/14/4531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64088" y="3870945"/>
            <a:ext cx="3496022" cy="28841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http://333v.ru/uploads/a7/a7ca7a680c28449f0c55ecb93304d4df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8293" y="3933056"/>
            <a:ext cx="4536504" cy="28137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74" name="Picture 6" descr="http://www.agroxxi.ru/images/photos/medium/article65113.jpg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BEBA8EAE-BF5A-486C-A8C5-ECC9F3942E4B}">
                <a14:imgProps xmlns:a14="http://schemas.microsoft.com/office/drawing/2010/main" xmlns="">
                  <a14:imgLayer r:embed="rId9">
                    <a14:imgEffect>
                      <a14:sharpenSoften amount="50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t="7463" r="7713" b="6034"/>
          <a:stretch/>
        </p:blipFill>
        <p:spPr bwMode="auto">
          <a:xfrm>
            <a:off x="3284637" y="546300"/>
            <a:ext cx="2880320" cy="32111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188293" y="170729"/>
            <a:ext cx="356188" cy="46166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dirty="0" smtClean="0"/>
              <a:t>1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3333797" y="546300"/>
            <a:ext cx="356188" cy="46166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dirty="0" smtClean="0"/>
              <a:t>2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6317765" y="170729"/>
            <a:ext cx="356188" cy="46166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dirty="0" smtClean="0"/>
              <a:t>3</a:t>
            </a:r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211780" y="3933056"/>
            <a:ext cx="356188" cy="46166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dirty="0" smtClean="0"/>
              <a:t>4</a:t>
            </a:r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5394450" y="3885802"/>
            <a:ext cx="356188" cy="46166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dirty="0" smtClean="0"/>
              <a:t>5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705930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ЗНАЧЕНИЕ ЕЛИ"/>
          <p:cNvPicPr/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sharpenSoften amount="50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9001000" cy="6624736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Рисунок 3" descr="http://img0.liveinternet.ru/images/attach/c/0/119/6/119006484_4979645_2261.jpg"/>
          <p:cNvPicPr/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 xmlns="">
                  <a14:imgLayer r:embed="rId5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40152" y="4028400"/>
            <a:ext cx="2952328" cy="2712968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</p:pic>
      <p:pic>
        <p:nvPicPr>
          <p:cNvPr id="5" name="Рисунок 4" descr="http://mar25school.ucoz.club/74817784.jpg"/>
          <p:cNvPicPr/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 xmlns="">
                  <a14:imgLayer r:embed="rId7">
                    <a14:imgEffect>
                      <a14:backgroundRemoval t="0" b="98643" l="707" r="9788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609485" y="5013176"/>
            <a:ext cx="2285797" cy="1914704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http://dokonline.com/uploads/posts/2016-10/1476071077_den-sensacionnyh-materialov.chto_privezli_s_marsa.png"/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99792" y="4823946"/>
            <a:ext cx="1691825" cy="208470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380372046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ЗНАЧЕНИЕ СОСНЫ Сосна выделяет летучие вещества- фитонциды, которые убивают микробов, поэтому воздух в сосновом лесу стерилен"/>
          <p:cNvPicPr/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sharpenSoften amount="50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3372" y="260648"/>
            <a:ext cx="8928991" cy="6480720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Рисунок 3" descr="http://askorbin.ru/image/imgLec2/maslo-sosnyi-10_74715.jpeg"/>
          <p:cNvPicPr/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 xmlns="">
                  <a14:imgLayer r:embed="rId5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t="8861" r="7408" b="11709"/>
          <a:stretch/>
        </p:blipFill>
        <p:spPr bwMode="auto">
          <a:xfrm>
            <a:off x="6804248" y="4077072"/>
            <a:ext cx="2091372" cy="2548508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</p:pic>
      <p:pic>
        <p:nvPicPr>
          <p:cNvPr id="5" name="Рисунок 4" descr="http://img.ubu.ru/gal_sruby_rublennye_doma_i_bani_iz_kedra_4079473.jpg"/>
          <p:cNvPicPr/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 xmlns="">
                  <a14:imgLayer r:embed="rId7">
                    <a14:imgEffect>
                      <a14:sharpenSoften amount="50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019" r="18079" b="14474"/>
          <a:stretch/>
        </p:blipFill>
        <p:spPr bwMode="auto">
          <a:xfrm>
            <a:off x="3995936" y="4505072"/>
            <a:ext cx="2503934" cy="2270179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</p:pic>
      <p:pic>
        <p:nvPicPr>
          <p:cNvPr id="6" name="Рисунок 5" descr="http://images.zakupka.com/i/firms/27/37/37828/doska-pola-35h130h4500mm_cbd5779be9b2e13_800x600.jpg"/>
          <p:cNvPicPr/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 xmlns="">
                  <a14:imgLayer r:embed="rId9">
                    <a14:imgEffect>
                      <a14:backgroundRemoval t="10000" b="90000" l="10000" r="90000"/>
                    </a14:imgEffect>
                    <a14:imgEffect>
                      <a14:sharpenSoften amount="50000"/>
                    </a14:imgEffect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87624" y="5145747"/>
            <a:ext cx="2645410" cy="172021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303900595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http://doctor-forest.ru/wp-content/uploads/2014/05/Vyrubka-uchastkov-lesa.jpg"/>
          <p:cNvPicPr/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sharpenSoften amount="50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9108504" cy="6852665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http://nature-photographing.com/d/4561-4/IMG_4573.jpg"/>
          <p:cNvPicPr/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 xmlns="">
                  <a14:imgLayer r:embed="rId6">
                    <a14:imgEffect>
                      <a14:sharpenSoften amount="50000"/>
                    </a14:imgEffect>
                    <a14:imgEffect>
                      <a14:colorTemperature colorTemp="72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r="1100" b="11119"/>
          <a:stretch/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29567260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s://sputnik.by/images/101706/00/1017060089.jpg"/>
          <p:cNvPicPr/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4783" y="152238"/>
            <a:ext cx="4320479" cy="2736304"/>
          </a:xfrm>
          <a:prstGeom prst="rect">
            <a:avLst/>
          </a:prstGeom>
          <a:noFill/>
          <a:ln w="76200">
            <a:solidFill>
              <a:schemeClr val="accent2">
                <a:lumMod val="60000"/>
                <a:lumOff val="40000"/>
              </a:schemeClr>
            </a:solidFill>
          </a:ln>
        </p:spPr>
      </p:pic>
      <p:pic>
        <p:nvPicPr>
          <p:cNvPr id="3" name="Рисунок 2" descr="http://colady.ru/wp-content/uploads/2013/12/kak_vybrat_iskusstvennuyu_elku4.jpg"/>
          <p:cNvPicPr/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 xmlns="">
                  <a14:imgLayer r:embed="rId6">
                    <a14:imgEffect>
                      <a14:sharpenSoften amount="50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6438" b="2733"/>
          <a:stretch/>
        </p:blipFill>
        <p:spPr bwMode="auto">
          <a:xfrm>
            <a:off x="5800856" y="44513"/>
            <a:ext cx="3206639" cy="2844029"/>
          </a:xfrm>
          <a:prstGeom prst="rect">
            <a:avLst/>
          </a:prstGeom>
          <a:noFill/>
          <a:ln w="76200">
            <a:solidFill>
              <a:schemeClr val="accent2">
                <a:lumMod val="60000"/>
                <a:lumOff val="40000"/>
              </a:schemeClr>
            </a:solidFill>
          </a:ln>
        </p:spPr>
      </p:pic>
      <p:pic>
        <p:nvPicPr>
          <p:cNvPr id="4" name="Рисунок 3" descr="http://img.tyt.by/620x620s/n/regiony/0b/4/elki_elka_fermerskoe_khozyaystvo_zelenyy_ray-25.jpg"/>
          <p:cNvPicPr/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 xmlns="">
                  <a14:imgLayer r:embed="rId8">
                    <a14:imgEffect>
                      <a14:sharpenSoften amount="50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7505" y="3157855"/>
            <a:ext cx="4392487" cy="3497967"/>
          </a:xfrm>
          <a:prstGeom prst="rect">
            <a:avLst/>
          </a:prstGeom>
          <a:noFill/>
          <a:ln w="57150">
            <a:solidFill>
              <a:schemeClr val="accent2">
                <a:lumMod val="60000"/>
                <a:lumOff val="40000"/>
              </a:schemeClr>
            </a:solidFill>
          </a:ln>
        </p:spPr>
      </p:pic>
      <p:pic>
        <p:nvPicPr>
          <p:cNvPr id="5" name="Рисунок 4" descr="http://www.ua.all.biz/img/ua/catalog/1377259.jpeg"/>
          <p:cNvPicPr/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 xmlns="">
                  <a14:imgLayer r:embed="rId10">
                    <a14:imgEffect>
                      <a14:sharpenSoften amount="50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228184" y="3094290"/>
            <a:ext cx="2784135" cy="3625096"/>
          </a:xfrm>
          <a:prstGeom prst="rect">
            <a:avLst/>
          </a:prstGeom>
          <a:noFill/>
          <a:ln w="76200">
            <a:solidFill>
              <a:schemeClr val="accent2">
                <a:lumMod val="60000"/>
                <a:lumOff val="40000"/>
              </a:schemeClr>
            </a:solidFill>
          </a:ln>
        </p:spPr>
      </p:pic>
      <p:pic>
        <p:nvPicPr>
          <p:cNvPr id="9218" name="Picture 2" descr="https://go1.imgsmail.ru/imgpreview?key=812168610e1dd9e&amp;mb=imgdb_preview_481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75856" y="2204864"/>
            <a:ext cx="3240360" cy="2304256"/>
          </a:xfrm>
          <a:prstGeom prst="rect">
            <a:avLst/>
          </a:prstGeom>
          <a:noFill/>
          <a:ln w="7620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9971435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771800" y="2276872"/>
            <a:ext cx="4572000" cy="341632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>
                <a:solidFill>
                  <a:srgbClr val="000000"/>
                </a:solidFill>
                <a:hlinkClick r:id="rId3"/>
              </a:rPr>
              <a:t>Ссылки: http</a:t>
            </a:r>
            <a:r>
              <a:rPr lang="ru-RU" dirty="0">
                <a:solidFill>
                  <a:srgbClr val="000000"/>
                </a:solidFill>
                <a:hlinkClick r:id="rId3"/>
              </a:rPr>
              <a:t>://</a:t>
            </a:r>
            <a:r>
              <a:rPr lang="ru-RU" dirty="0" smtClean="0">
                <a:solidFill>
                  <a:srgbClr val="000000"/>
                </a:solidFill>
                <a:hlinkClick r:id="rId3"/>
              </a:rPr>
              <a:t>ljubimyj-detskij.ru/zagadki/279-detyam-zagadki-o-derevyakh-el.html</a:t>
            </a:r>
            <a:endParaRPr lang="ru-RU" dirty="0" smtClean="0">
              <a:solidFill>
                <a:srgbClr val="000000"/>
              </a:solidFill>
            </a:endParaRPr>
          </a:p>
          <a:p>
            <a:r>
              <a:rPr lang="en-US" dirty="0">
                <a:solidFill>
                  <a:srgbClr val="000000"/>
                </a:solidFill>
                <a:hlinkClick r:id="rId4"/>
              </a:rPr>
              <a:t>https://</a:t>
            </a:r>
            <a:r>
              <a:rPr lang="en-US" dirty="0" smtClean="0">
                <a:solidFill>
                  <a:srgbClr val="000000"/>
                </a:solidFill>
                <a:hlinkClick r:id="rId4"/>
              </a:rPr>
              <a:t>go.mail.ru/search_image</a:t>
            </a:r>
            <a:endParaRPr lang="ru-RU" dirty="0" smtClean="0">
              <a:solidFill>
                <a:srgbClr val="000000"/>
              </a:solidFill>
            </a:endParaRPr>
          </a:p>
          <a:p>
            <a:r>
              <a:rPr lang="en-US" dirty="0">
                <a:solidFill>
                  <a:srgbClr val="000000"/>
                </a:solidFill>
              </a:rPr>
              <a:t>http://neposed.net/kids-literature/zagadki/zagadki-o-prirode/zagadki-pro-dikikh-zhivotnykh-rossii/zagadki-pro-belku.html</a:t>
            </a:r>
            <a:endParaRPr lang="ru-RU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56760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2" name="Rectangle 4"/>
          <p:cNvSpPr>
            <a:spLocks noGrp="1" noChangeArrowheads="1"/>
          </p:cNvSpPr>
          <p:nvPr>
            <p:ph type="title"/>
          </p:nvPr>
        </p:nvSpPr>
        <p:spPr>
          <a:xfrm>
            <a:off x="304800" y="228600"/>
            <a:ext cx="8534400" cy="715963"/>
          </a:xfrm>
        </p:spPr>
        <p:txBody>
          <a:bodyPr/>
          <a:lstStyle/>
          <a:p>
            <a:r>
              <a:rPr lang="ru-RU" altLang="ru-RU" sz="4000" dirty="0" smtClean="0"/>
              <a:t>Цели и задачи</a:t>
            </a:r>
            <a:endParaRPr lang="ru-RU" altLang="ru-RU" sz="4000" dirty="0"/>
          </a:p>
        </p:txBody>
      </p:sp>
      <p:sp>
        <p:nvSpPr>
          <p:cNvPr id="17413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1371600" y="1524000"/>
            <a:ext cx="6553200" cy="464820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ru-RU" altLang="ko-KR" sz="2000" dirty="0" smtClean="0">
                <a:latin typeface="Verdana" pitchFamily="34" charset="0"/>
                <a:ea typeface="굴림" charset="-127"/>
              </a:rPr>
              <a:t>Познакомить детей с хвойными деревьями</a:t>
            </a:r>
          </a:p>
          <a:p>
            <a:pPr>
              <a:lnSpc>
                <a:spcPct val="80000"/>
              </a:lnSpc>
            </a:pPr>
            <a:r>
              <a:rPr lang="ru-RU" altLang="ko-KR" sz="2000" dirty="0" smtClean="0">
                <a:latin typeface="Verdana" pitchFamily="34" charset="0"/>
                <a:ea typeface="굴림" charset="-127"/>
              </a:rPr>
              <a:t>Расширить и уточнить представления о ели и сосне</a:t>
            </a:r>
          </a:p>
          <a:p>
            <a:pPr>
              <a:lnSpc>
                <a:spcPct val="80000"/>
              </a:lnSpc>
            </a:pPr>
            <a:r>
              <a:rPr lang="ru-RU" altLang="ko-KR" sz="2000" dirty="0" smtClean="0">
                <a:latin typeface="Verdana" pitchFamily="34" charset="0"/>
                <a:ea typeface="굴림" charset="-127"/>
              </a:rPr>
              <a:t>Объяснить значимость хвойных деревьев для человека и окружающего мира</a:t>
            </a:r>
          </a:p>
          <a:p>
            <a:pPr>
              <a:lnSpc>
                <a:spcPct val="80000"/>
              </a:lnSpc>
            </a:pPr>
            <a:endParaRPr lang="en-US" altLang="ko-KR" sz="2000" dirty="0">
              <a:latin typeface="Verdana" pitchFamily="34" charset="0"/>
              <a:ea typeface="굴림" charset="-127"/>
            </a:endParaRPr>
          </a:p>
          <a:p>
            <a:pPr>
              <a:lnSpc>
                <a:spcPct val="80000"/>
              </a:lnSpc>
            </a:pPr>
            <a:r>
              <a:rPr lang="ru-RU" altLang="ru-RU" sz="2000" dirty="0" smtClean="0"/>
              <a:t>Формировать бережное отношение к дереву.</a:t>
            </a:r>
          </a:p>
          <a:p>
            <a:pPr>
              <a:lnSpc>
                <a:spcPct val="80000"/>
              </a:lnSpc>
            </a:pPr>
            <a:r>
              <a:rPr lang="ru-RU" altLang="ru-RU" sz="2000" dirty="0" smtClean="0"/>
              <a:t>Показать способы решения  </a:t>
            </a:r>
            <a:r>
              <a:rPr lang="ru-RU" altLang="ru-RU" sz="2000" dirty="0" err="1" smtClean="0"/>
              <a:t>сохраненмя</a:t>
            </a:r>
            <a:r>
              <a:rPr lang="ru-RU" altLang="ru-RU" sz="2000" dirty="0" smtClean="0"/>
              <a:t> ели и сосны.</a:t>
            </a:r>
          </a:p>
          <a:p>
            <a:pPr>
              <a:lnSpc>
                <a:spcPct val="80000"/>
              </a:lnSpc>
            </a:pPr>
            <a:r>
              <a:rPr lang="ru-RU" altLang="ru-RU" sz="2000" dirty="0" smtClean="0"/>
              <a:t>Закрепить строение дерева;</a:t>
            </a:r>
          </a:p>
          <a:p>
            <a:pPr>
              <a:lnSpc>
                <a:spcPct val="80000"/>
              </a:lnSpc>
            </a:pPr>
            <a:r>
              <a:rPr lang="ru-RU" altLang="ru-RU" sz="2000" dirty="0" smtClean="0"/>
              <a:t>Активизировать обобщающие слова: </a:t>
            </a:r>
            <a:r>
              <a:rPr lang="ru-RU" altLang="ru-RU" sz="2000" i="1" dirty="0" smtClean="0"/>
              <a:t>еловый, сосновый, деревья, хвойные, лиственные, хвоя, хвойный лес, смешанный лес.</a:t>
            </a:r>
            <a:endParaRPr lang="ru-RU" altLang="ru-RU" sz="2000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ChangeArrowheads="1"/>
          </p:cNvSpPr>
          <p:nvPr>
            <p:ph type="title"/>
          </p:nvPr>
        </p:nvSpPr>
        <p:spPr>
          <a:xfrm>
            <a:off x="1907704" y="44624"/>
            <a:ext cx="5832648" cy="1800200"/>
          </a:xfrm>
        </p:spPr>
        <p:txBody>
          <a:bodyPr/>
          <a:lstStyle/>
          <a:p>
            <a:pPr algn="l"/>
            <a:r>
              <a:rPr lang="ru-RU" sz="2800" dirty="0"/>
              <a:t>В зеленом платье круглый год.</a:t>
            </a:r>
            <a:br>
              <a:rPr lang="ru-RU" sz="2800" dirty="0"/>
            </a:br>
            <a:r>
              <a:rPr lang="ru-RU" sz="2800" dirty="0"/>
              <a:t>Чтоб нарядили - зиму ждет.</a:t>
            </a:r>
            <a:br>
              <a:rPr lang="ru-RU" sz="2800" dirty="0"/>
            </a:br>
            <a:r>
              <a:rPr lang="ru-RU" sz="2800" dirty="0"/>
              <a:t>Свежа, стройна, но очень колка,</a:t>
            </a:r>
            <a:br>
              <a:rPr lang="ru-RU" sz="2800" dirty="0"/>
            </a:br>
            <a:r>
              <a:rPr lang="ru-RU" sz="2800" dirty="0"/>
              <a:t>Ведь каждый лист её – иголка</a:t>
            </a:r>
            <a:r>
              <a:rPr lang="ru-RU" sz="2800" dirty="0" smtClean="0"/>
              <a:t>.</a:t>
            </a:r>
            <a:endParaRPr lang="en-US" altLang="ru-RU" sz="2800" dirty="0"/>
          </a:p>
        </p:txBody>
      </p:sp>
      <p:pic>
        <p:nvPicPr>
          <p:cNvPr id="1026" name="Picture 2" descr="http://www.playcast.ru/uploads/2014/12/22/11214074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851920" y="1674886"/>
            <a:ext cx="5149080" cy="5040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Как выглядит сосна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 xmlns="">
                  <a14:imgLayer r:embed="rId6">
                    <a14:imgEffect>
                      <a14:backgroundRemoval t="0" b="100000" l="28000" r="75000"/>
                    </a14:imgEffect>
                    <a14:imgEffect>
                      <a14:sharpenSoften amount="50000"/>
                    </a14:imgEffect>
                    <a14:imgEffect>
                      <a14:colorTemperature colorTemp="7200"/>
                    </a14:imgEffect>
                    <a14:imgEffect>
                      <a14:saturation sat="200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8133" r="24401"/>
          <a:stretch/>
        </p:blipFill>
        <p:spPr bwMode="auto">
          <a:xfrm>
            <a:off x="1403648" y="1606089"/>
            <a:ext cx="3240360" cy="52519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http://celinny.ucoz.ru/_pu/0/96476664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303" t="13552" r="62840" b="2387"/>
          <a:stretch/>
        </p:blipFill>
        <p:spPr bwMode="auto">
          <a:xfrm>
            <a:off x="0" y="764704"/>
            <a:ext cx="2483768" cy="6093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https://thedifference.ru/wp-content/uploads/2012/01/el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 xmlns="">
                  <a14:imgLayer r:embed="rId5">
                    <a14:imgEffect>
                      <a14:backgroundRemoval t="0" b="99025" l="364" r="3636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r="60575"/>
          <a:stretch/>
        </p:blipFill>
        <p:spPr bwMode="auto">
          <a:xfrm>
            <a:off x="5724128" y="908720"/>
            <a:ext cx="2952328" cy="53234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483768" y="1916832"/>
            <a:ext cx="3672408" cy="917079"/>
          </a:xfrm>
          <a:prstGeom prst="leftRightArrow">
            <a:avLst>
              <a:gd name="adj1" fmla="val 50000"/>
              <a:gd name="adj2" fmla="val 112317"/>
            </a:avLst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dirty="0" smtClean="0"/>
              <a:t>Крона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1691680" y="4293096"/>
            <a:ext cx="5184576" cy="917079"/>
          </a:xfrm>
          <a:prstGeom prst="leftRightArrow">
            <a:avLst>
              <a:gd name="adj1" fmla="val 50000"/>
              <a:gd name="adj2" fmla="val 198523"/>
            </a:avLst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dirty="0" smtClean="0"/>
              <a:t>Ствол</a:t>
            </a:r>
            <a:endParaRPr lang="ru-RU" dirty="0"/>
          </a:p>
        </p:txBody>
      </p:sp>
      <p:sp>
        <p:nvSpPr>
          <p:cNvPr id="3" name="Скругленный прямоугольник 2"/>
          <p:cNvSpPr/>
          <p:nvPr/>
        </p:nvSpPr>
        <p:spPr bwMode="auto">
          <a:xfrm>
            <a:off x="3995936" y="2986311"/>
            <a:ext cx="45719" cy="298673"/>
          </a:xfrm>
          <a:prstGeom prst="roundRect">
            <a:avLst/>
          </a:prstGeom>
          <a:gradFill rotWithShape="1">
            <a:gsLst>
              <a:gs pos="0">
                <a:schemeClr val="bg2">
                  <a:gamma/>
                  <a:tint val="26667"/>
                  <a:invGamma/>
                </a:schemeClr>
              </a:gs>
              <a:gs pos="100000">
                <a:schemeClr val="bg2">
                  <a:alpha val="14999"/>
                </a:scheme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029618" y="5445224"/>
            <a:ext cx="4846638" cy="1001911"/>
          </a:xfrm>
          <a:prstGeom prst="leftRightArrow">
            <a:avLst>
              <a:gd name="adj1" fmla="val 45810"/>
              <a:gd name="adj2" fmla="val 80489"/>
            </a:avLst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dirty="0" smtClean="0"/>
              <a:t>Корень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2485892" y="188640"/>
            <a:ext cx="3934090" cy="64633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Строение дерева</a:t>
            </a:r>
            <a:endParaRPr lang="ru-RU" sz="36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2056" name="Picture 8" descr="http://baikal-eco.ru/photogallery/photos/31/izobrazhenie-297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 xmlns="">
                  <a14:imgLayer r:embed="rId7">
                    <a14:imgEffect>
                      <a14:sharpenSoften amount="50000"/>
                    </a14:imgEffect>
                    <a14:imgEffect>
                      <a14:colorTemperature colorTemp="59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965473"/>
            <a:ext cx="8424936" cy="5760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3007300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Голосеменные растения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594" t="2903" r="43774" b="51871"/>
          <a:stretch/>
        </p:blipFill>
        <p:spPr bwMode="auto">
          <a:xfrm>
            <a:off x="0" y="3908859"/>
            <a:ext cx="4932040" cy="29249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Голосеменные растения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9054" t="5013" r="3321" b="40317"/>
          <a:stretch/>
        </p:blipFill>
        <p:spPr bwMode="auto">
          <a:xfrm>
            <a:off x="4932784" y="1268760"/>
            <a:ext cx="4104456" cy="4392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4" descr="Лабораторная работа № 1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3568" y="256853"/>
            <a:ext cx="3275856" cy="33047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4067944" y="260648"/>
            <a:ext cx="4723091" cy="830997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Рассмотри ветки ели и сосны. </a:t>
            </a:r>
          </a:p>
          <a:p>
            <a: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Найди сходства и отличия</a:t>
            </a:r>
            <a:endParaRPr lang="ru-RU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63774" y="3565426"/>
            <a:ext cx="5388346" cy="830997"/>
          </a:xfrm>
          <a:prstGeom prst="rect">
            <a:avLst/>
          </a:prstGeom>
          <a:ln w="57150">
            <a:solidFill>
              <a:schemeClr val="bg2">
                <a:lumMod val="60000"/>
                <a:lumOff val="40000"/>
              </a:schemeClr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l"/>
            <a:r>
              <a:rPr lang="ru-RU" sz="4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lumMod val="60000"/>
                    <a:lumOff val="4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Хвойные деревья</a:t>
            </a:r>
            <a:endParaRPr lang="ru-RU" sz="48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lumMod val="60000"/>
                  <a:lumOff val="40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537456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627784" y="116632"/>
            <a:ext cx="3982180" cy="58477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Как растёт дерево?</a:t>
            </a:r>
            <a:endParaRPr lang="ru-RU" sz="32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4106" name="Picture 10" descr="http://aterleo.info/lj/2012/01/12/09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sharpenSoften amount="50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059" t="2711" r="7970" b="10500"/>
          <a:stretch/>
        </p:blipFill>
        <p:spPr bwMode="auto">
          <a:xfrm>
            <a:off x="101080" y="695702"/>
            <a:ext cx="3318792" cy="2776706"/>
          </a:xfrm>
          <a:prstGeom prst="rect">
            <a:avLst/>
          </a:prstGeom>
          <a:noFill/>
          <a:ln w="38100">
            <a:solidFill>
              <a:schemeClr val="accent2">
                <a:lumMod val="60000"/>
                <a:lumOff val="40000"/>
              </a:schemeClr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8" name="Picture 12" descr="http://prodazha-rastenij.ru/asqw10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 xmlns="">
                  <a14:imgLayer r:embed="rId5">
                    <a14:imgEffect>
                      <a14:sharpenSoften amount="50000"/>
                    </a14:imgEffect>
                    <a14:imgEffect>
                      <a14:saturation sat="200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1233" t="13256" r="30968" b="2879"/>
          <a:stretch/>
        </p:blipFill>
        <p:spPr bwMode="auto">
          <a:xfrm>
            <a:off x="3263677" y="717431"/>
            <a:ext cx="3036516" cy="2952328"/>
          </a:xfrm>
          <a:prstGeom prst="rect">
            <a:avLst/>
          </a:prstGeom>
          <a:noFill/>
          <a:ln w="38100">
            <a:solidFill>
              <a:schemeClr val="bg2">
                <a:lumMod val="60000"/>
                <a:lumOff val="40000"/>
              </a:schemeClr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10" name="Picture 14" descr="http://diz-cafe.com/wp-content/uploads/2016/01/razmnogenie_semenami_4-400x334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 xmlns="">
                  <a14:imgLayer r:embed="rId7">
                    <a14:imgEffect>
                      <a14:sharpenSoften amount="50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2578" t="5362" r="13722" b="2422"/>
          <a:stretch/>
        </p:blipFill>
        <p:spPr bwMode="auto">
          <a:xfrm>
            <a:off x="109811" y="3472408"/>
            <a:ext cx="3744416" cy="3314477"/>
          </a:xfrm>
          <a:prstGeom prst="rect">
            <a:avLst/>
          </a:prstGeom>
          <a:noFill/>
          <a:ln w="38100">
            <a:solidFill>
              <a:srgbClr val="00B050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12" name="Picture 16" descr="http://img0.liveinternet.ru/images/attach/d/1/130/110/130110218_Elmolodaya.jpg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BEBA8EAE-BF5A-486C-A8C5-ECC9F3942E4B}">
                <a14:imgProps xmlns:a14="http://schemas.microsoft.com/office/drawing/2010/main" xmlns="">
                  <a14:imgLayer r:embed="rId9">
                    <a14:imgEffect>
                      <a14:sharpenSoften amount="50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7158" t="4155" r="19014" b="8962"/>
          <a:stretch/>
        </p:blipFill>
        <p:spPr bwMode="auto">
          <a:xfrm>
            <a:off x="5652120" y="764704"/>
            <a:ext cx="3462833" cy="5994407"/>
          </a:xfrm>
          <a:prstGeom prst="rect">
            <a:avLst/>
          </a:prstGeom>
          <a:noFill/>
          <a:ln w="38100">
            <a:solidFill>
              <a:schemeClr val="accent6">
                <a:lumMod val="50000"/>
              </a:schemeClr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4129928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1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1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1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Хвойные в саду: растим из шишек"/>
          <p:cNvPicPr/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sharpenSoften amount="50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67157" b="16333"/>
          <a:stretch/>
        </p:blipFill>
        <p:spPr bwMode="auto">
          <a:xfrm>
            <a:off x="2195736" y="43113"/>
            <a:ext cx="1899269" cy="1619696"/>
          </a:xfrm>
          <a:prstGeom prst="rect">
            <a:avLst/>
          </a:prstGeom>
          <a:noFill/>
          <a:ln w="28575">
            <a:solidFill>
              <a:srgbClr val="00B050"/>
            </a:solidFill>
          </a:ln>
        </p:spPr>
      </p:pic>
      <p:pic>
        <p:nvPicPr>
          <p:cNvPr id="3" name="Рисунок 2" descr="Хвойные в саду: растим из шишек"/>
          <p:cNvPicPr/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 xmlns="">
                  <a14:imgLayer r:embed="rId6">
                    <a14:imgEffect>
                      <a14:sharpenSoften amount="50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795" r="75349" b="20649"/>
          <a:stretch/>
        </p:blipFill>
        <p:spPr bwMode="auto">
          <a:xfrm>
            <a:off x="179512" y="65393"/>
            <a:ext cx="1755453" cy="1575136"/>
          </a:xfrm>
          <a:prstGeom prst="rect">
            <a:avLst/>
          </a:prstGeom>
          <a:noFill/>
          <a:ln w="28575">
            <a:solidFill>
              <a:srgbClr val="00B050"/>
            </a:solidFill>
          </a:ln>
        </p:spPr>
      </p:pic>
      <p:pic>
        <p:nvPicPr>
          <p:cNvPr id="8196" name="Picture 4" descr="http://xn----ctbinbaegfcrmfgn1ax.xn--p1ai/images/el-obychn-khvoinki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 xmlns="">
                  <a14:imgLayer r:embed="rId8">
                    <a14:imgEffect>
                      <a14:sharpenSoften amount="50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793234" y="29049"/>
            <a:ext cx="2227982" cy="1628799"/>
          </a:xfrm>
          <a:prstGeom prst="rect">
            <a:avLst/>
          </a:prstGeom>
          <a:noFill/>
          <a:ln w="28575">
            <a:solidFill>
              <a:srgbClr val="00B050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198" name="Picture 6" descr="http://a33.ru/pic/fvlo/gus-hrustalny_district/narmuch/P4268263.jpg"/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BEBA8EAE-BF5A-486C-A8C5-ECC9F3942E4B}">
                <a14:imgProps xmlns:a14="http://schemas.microsoft.com/office/drawing/2010/main" xmlns="">
                  <a14:imgLayer r:embed="rId10">
                    <a14:imgEffect>
                      <a14:sharpenSoften amount="50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2762" t="6927" r="18801" b="4092"/>
          <a:stretch/>
        </p:blipFill>
        <p:spPr bwMode="auto">
          <a:xfrm>
            <a:off x="4279701" y="43113"/>
            <a:ext cx="2304256" cy="1642951"/>
          </a:xfrm>
          <a:prstGeom prst="rect">
            <a:avLst/>
          </a:prstGeom>
          <a:noFill/>
          <a:ln w="28575">
            <a:solidFill>
              <a:srgbClr val="00B050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200" name="Picture 8" descr="http://beaplanet.ru/images/stories/Mir_rasteniy/hvoya.jpg"/>
          <p:cNvPicPr>
            <a:picLocks noChangeAspect="1" noChangeArrowheads="1"/>
          </p:cNvPicPr>
          <p:nvPr/>
        </p:nvPicPr>
        <p:blipFill rotWithShape="1">
          <a:blip r:embed="rId11" cstate="print">
            <a:extLst>
              <a:ext uri="{BEBA8EAE-BF5A-486C-A8C5-ECC9F3942E4B}">
                <a14:imgProps xmlns:a14="http://schemas.microsoft.com/office/drawing/2010/main" xmlns="">
                  <a14:imgLayer r:embed="rId12">
                    <a14:imgEffect>
                      <a14:sharpenSoften amount="50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7927" t="7246" r="3782" b="32754"/>
          <a:stretch/>
        </p:blipFill>
        <p:spPr bwMode="auto">
          <a:xfrm>
            <a:off x="4932040" y="1797360"/>
            <a:ext cx="2009378" cy="1455254"/>
          </a:xfrm>
          <a:prstGeom prst="rect">
            <a:avLst/>
          </a:prstGeom>
          <a:noFill/>
          <a:ln w="38100">
            <a:solidFill>
              <a:srgbClr val="00B050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202" name="Picture 10" descr="http://mount.ru/Foto/GornLiji_04/big/Igolki_elki_big.jpg"/>
          <p:cNvPicPr>
            <a:picLocks noChangeAspect="1" noChangeArrowheads="1"/>
          </p:cNvPicPr>
          <p:nvPr/>
        </p:nvPicPr>
        <p:blipFill rotWithShape="1">
          <a:blip r:embed="rId13" cstate="print">
            <a:extLst>
              <a:ext uri="{BEBA8EAE-BF5A-486C-A8C5-ECC9F3942E4B}">
                <a14:imgProps xmlns:a14="http://schemas.microsoft.com/office/drawing/2010/main" xmlns="">
                  <a14:imgLayer r:embed="rId14">
                    <a14:imgEffect>
                      <a14:sharpenSoften amount="50000"/>
                    </a14:imgEffect>
                    <a14:imgEffect>
                      <a14:saturation sat="200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857" b="7901"/>
          <a:stretch/>
        </p:blipFill>
        <p:spPr bwMode="auto">
          <a:xfrm>
            <a:off x="2411760" y="1826704"/>
            <a:ext cx="2232248" cy="1425910"/>
          </a:xfrm>
          <a:prstGeom prst="rect">
            <a:avLst/>
          </a:prstGeom>
          <a:noFill/>
          <a:ln w="28575">
            <a:solidFill>
              <a:srgbClr val="00B050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204" name="Picture 12" descr="http://tovar2.ru/imgbd/2012/09/02/b36567.jpg"/>
          <p:cNvPicPr>
            <a:picLocks noChangeAspect="1" noChangeArrowheads="1"/>
          </p:cNvPicPr>
          <p:nvPr/>
        </p:nvPicPr>
        <p:blipFill rotWithShape="1">
          <a:blip r:embed="rId15" cstate="print">
            <a:extLst>
              <a:ext uri="{BEBA8EAE-BF5A-486C-A8C5-ECC9F3942E4B}">
                <a14:imgProps xmlns:a14="http://schemas.microsoft.com/office/drawing/2010/main" xmlns="">
                  <a14:imgLayer r:embed="rId16">
                    <a14:imgEffect>
                      <a14:backgroundRemoval t="3320" b="86719" l="7422" r="9296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472" r="4161" b="12662"/>
          <a:stretch/>
        </p:blipFill>
        <p:spPr bwMode="auto">
          <a:xfrm>
            <a:off x="5755" y="1340768"/>
            <a:ext cx="2790826" cy="3600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206" name="Picture 14" descr="http://archik3d.ru/images/stories/ArchiCad/rasteniya/sosna.jpg"/>
          <p:cNvPicPr>
            <a:picLocks noChangeAspect="1" noChangeArrowheads="1"/>
          </p:cNvPicPr>
          <p:nvPr/>
        </p:nvPicPr>
        <p:blipFill rotWithShape="1">
          <a:blip r:embed="rId17" cstate="print">
            <a:extLst>
              <a:ext uri="{BEBA8EAE-BF5A-486C-A8C5-ECC9F3942E4B}">
                <a14:imgProps xmlns:a14="http://schemas.microsoft.com/office/drawing/2010/main" xmlns="">
                  <a14:imgLayer r:embed="rId18">
                    <a14:imgEffect>
                      <a14:backgroundRemoval t="0" b="85400" l="0" r="100000"/>
                    </a14:imgEffect>
                    <a14:imgEffect>
                      <a14:sharpenSoften amount="500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" r="-2580" b="23945"/>
          <a:stretch/>
        </p:blipFill>
        <p:spPr bwMode="auto">
          <a:xfrm>
            <a:off x="6779467" y="1797360"/>
            <a:ext cx="2412864" cy="34120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5888957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4.44444E-6 L 0.77813 0.68009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906" y="3400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4.44444E-6 L -0.22986 0.69074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493" y="3453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4.07407E-6 L 0.18959 0.68912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479" y="3444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3.33333E-6 L -0.61667 0.67106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0833" y="3354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4.07407E-6 L 0.2401 0.44652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820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997" y="2231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4.81481E-6 L -0.28368 0.42292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820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184" y="2113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деревья (700x525, 194Kb)"/>
          <p:cNvPicPr/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sharpenSoften amount="25000"/>
                    </a14:imgEffect>
                    <a14:imgEffect>
                      <a14:colorTemperature colorTemp="7200"/>
                    </a14:imgEffect>
                    <a14:imgEffect>
                      <a14:saturation sat="200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7504" y="188640"/>
            <a:ext cx="8856984" cy="662473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3139726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ekogradmoscow.ru/images/Raznoye17/1256296723_aa7013afe6ee.jpg"/>
          <p:cNvPicPr/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sharpenSoften amount="50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b="3864"/>
          <a:stretch/>
        </p:blipFill>
        <p:spPr bwMode="auto">
          <a:xfrm>
            <a:off x="0" y="278633"/>
            <a:ext cx="9144000" cy="6579367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extBox 2"/>
          <p:cNvSpPr txBox="1"/>
          <p:nvPr/>
        </p:nvSpPr>
        <p:spPr>
          <a:xfrm>
            <a:off x="971600" y="5198347"/>
            <a:ext cx="6378669" cy="1569660"/>
          </a:xfrm>
          <a:prstGeom prst="rect">
            <a:avLst/>
          </a:prstGeom>
          <a:ln w="7620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4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lumMod val="60000"/>
                    <a:lumOff val="4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В каких лесах растут </a:t>
            </a:r>
          </a:p>
          <a:p>
            <a:r>
              <a:rPr lang="ru-RU" sz="4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lumMod val="60000"/>
                    <a:lumOff val="4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хвойные деревья?</a:t>
            </a:r>
            <a:endParaRPr lang="ru-RU" sz="48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lumMod val="60000"/>
                  <a:lumOff val="40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08504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powerpoint-template">
  <a:themeElements>
    <a:clrScheme name="">
      <a:dk1>
        <a:srgbClr val="4D4D4D"/>
      </a:dk1>
      <a:lt1>
        <a:srgbClr val="FFFFFF"/>
      </a:lt1>
      <a:dk2>
        <a:srgbClr val="4D4D4D"/>
      </a:dk2>
      <a:lt2>
        <a:srgbClr val="0E7E24"/>
      </a:lt2>
      <a:accent1>
        <a:srgbClr val="369026"/>
      </a:accent1>
      <a:accent2>
        <a:srgbClr val="68C419"/>
      </a:accent2>
      <a:accent3>
        <a:srgbClr val="FFFFFF"/>
      </a:accent3>
      <a:accent4>
        <a:srgbClr val="404040"/>
      </a:accent4>
      <a:accent5>
        <a:srgbClr val="AEC6AC"/>
      </a:accent5>
      <a:accent6>
        <a:srgbClr val="5EB116"/>
      </a:accent6>
      <a:hlink>
        <a:srgbClr val="76E11D"/>
      </a:hlink>
      <a:folHlink>
        <a:srgbClr val="DDDDDD"/>
      </a:folHlink>
    </a:clrScheme>
    <a:fontScheme name="powerpoint-template-24">
      <a:majorFont>
        <a:latin typeface="Microsoft Sans Serif"/>
        <a:ea typeface=""/>
        <a:cs typeface=""/>
      </a:majorFont>
      <a:minorFont>
        <a:latin typeface="Microsoft Sans Serif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1">
          <a:gsLst>
            <a:gs pos="0">
              <a:schemeClr val="bg2">
                <a:gamma/>
                <a:tint val="26667"/>
                <a:invGamma/>
              </a:schemeClr>
            </a:gs>
            <a:gs pos="100000">
              <a:schemeClr val="bg2">
                <a:alpha val="14999"/>
              </a:schemeClr>
            </a:gs>
          </a:gsLst>
          <a:lin ang="5400000" scaled="1"/>
        </a:gradFill>
        <a:ln>
          <a:noFill/>
        </a:ln>
        <a:effectLst/>
        <a:extLst>
          <a:ext uri="{91240B29-F687-4F45-9708-019B960494DF}">
            <a14:hiddenLine xmlns:a14="http://schemas.microsoft.com/office/drawing/2010/main" xmlns="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ru-RU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1">
          <a:gsLst>
            <a:gs pos="0">
              <a:schemeClr val="bg2">
                <a:gamma/>
                <a:tint val="26667"/>
                <a:invGamma/>
              </a:schemeClr>
            </a:gs>
            <a:gs pos="100000">
              <a:schemeClr val="bg2">
                <a:alpha val="14999"/>
              </a:schemeClr>
            </a:gs>
          </a:gsLst>
          <a:lin ang="5400000" scaled="1"/>
        </a:gradFill>
        <a:ln>
          <a:noFill/>
        </a:ln>
        <a:effectLst/>
        <a:extLst>
          <a:ext uri="{91240B29-F687-4F45-9708-019B960494DF}">
            <a14:hiddenLine xmlns:a14="http://schemas.microsoft.com/office/drawing/2010/main" xmlns="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ru-RU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powerpoint-template-24 1">
        <a:dk1>
          <a:srgbClr val="4D4D4D"/>
        </a:dk1>
        <a:lt1>
          <a:srgbClr val="FFFFFF"/>
        </a:lt1>
        <a:dk2>
          <a:srgbClr val="4D4D4D"/>
        </a:dk2>
        <a:lt2>
          <a:srgbClr val="0C209B"/>
        </a:lt2>
        <a:accent1>
          <a:srgbClr val="2167BF"/>
        </a:accent1>
        <a:accent2>
          <a:srgbClr val="C60C0D"/>
        </a:accent2>
        <a:accent3>
          <a:srgbClr val="FFFFFF"/>
        </a:accent3>
        <a:accent4>
          <a:srgbClr val="404040"/>
        </a:accent4>
        <a:accent5>
          <a:srgbClr val="ABB8DC"/>
        </a:accent5>
        <a:accent6>
          <a:srgbClr val="B30A0B"/>
        </a:accent6>
        <a:hlink>
          <a:srgbClr val="4793C7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2">
        <a:dk1>
          <a:srgbClr val="4D4D4D"/>
        </a:dk1>
        <a:lt1>
          <a:srgbClr val="FFFFFF"/>
        </a:lt1>
        <a:dk2>
          <a:srgbClr val="4D4D4D"/>
        </a:dk2>
        <a:lt2>
          <a:srgbClr val="CC0000"/>
        </a:lt2>
        <a:accent1>
          <a:srgbClr val="FF9933"/>
        </a:accent1>
        <a:accent2>
          <a:srgbClr val="009900"/>
        </a:accent2>
        <a:accent3>
          <a:srgbClr val="FFFFFF"/>
        </a:accent3>
        <a:accent4>
          <a:srgbClr val="404040"/>
        </a:accent4>
        <a:accent5>
          <a:srgbClr val="FFCAAD"/>
        </a:accent5>
        <a:accent6>
          <a:srgbClr val="008A00"/>
        </a:accent6>
        <a:hlink>
          <a:srgbClr val="3366FF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3">
        <a:dk1>
          <a:srgbClr val="4D4D4D"/>
        </a:dk1>
        <a:lt1>
          <a:srgbClr val="FFFFFF"/>
        </a:lt1>
        <a:dk2>
          <a:srgbClr val="4D4D4D"/>
        </a:dk2>
        <a:lt2>
          <a:srgbClr val="93CB6A"/>
        </a:lt2>
        <a:accent1>
          <a:srgbClr val="71BE5E"/>
        </a:accent1>
        <a:accent2>
          <a:srgbClr val="A0CD6E"/>
        </a:accent2>
        <a:accent3>
          <a:srgbClr val="FFFFFF"/>
        </a:accent3>
        <a:accent4>
          <a:srgbClr val="404040"/>
        </a:accent4>
        <a:accent5>
          <a:srgbClr val="BBDBB6"/>
        </a:accent5>
        <a:accent6>
          <a:srgbClr val="91BA63"/>
        </a:accent6>
        <a:hlink>
          <a:srgbClr val="6BAB4A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4">
        <a:dk1>
          <a:srgbClr val="4D4D4D"/>
        </a:dk1>
        <a:lt1>
          <a:srgbClr val="FFFFFF"/>
        </a:lt1>
        <a:dk2>
          <a:srgbClr val="4D4D4D"/>
        </a:dk2>
        <a:lt2>
          <a:srgbClr val="189C25"/>
        </a:lt2>
        <a:accent1>
          <a:srgbClr val="33B642"/>
        </a:accent1>
        <a:accent2>
          <a:srgbClr val="5ED05F"/>
        </a:accent2>
        <a:accent3>
          <a:srgbClr val="FFFFFF"/>
        </a:accent3>
        <a:accent4>
          <a:srgbClr val="404040"/>
        </a:accent4>
        <a:accent5>
          <a:srgbClr val="ADD7B0"/>
        </a:accent5>
        <a:accent6>
          <a:srgbClr val="54BC55"/>
        </a:accent6>
        <a:hlink>
          <a:srgbClr val="66D15F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5">
        <a:dk1>
          <a:srgbClr val="4D4D4D"/>
        </a:dk1>
        <a:lt1>
          <a:srgbClr val="FFFFFF"/>
        </a:lt1>
        <a:dk2>
          <a:srgbClr val="4D4D4D"/>
        </a:dk2>
        <a:lt2>
          <a:srgbClr val="E1E14F"/>
        </a:lt2>
        <a:accent1>
          <a:srgbClr val="33B642"/>
        </a:accent1>
        <a:accent2>
          <a:srgbClr val="5ED05F"/>
        </a:accent2>
        <a:accent3>
          <a:srgbClr val="FFFFFF"/>
        </a:accent3>
        <a:accent4>
          <a:srgbClr val="404040"/>
        </a:accent4>
        <a:accent5>
          <a:srgbClr val="ADD7B0"/>
        </a:accent5>
        <a:accent6>
          <a:srgbClr val="54BC55"/>
        </a:accent6>
        <a:hlink>
          <a:srgbClr val="66D15F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6">
        <a:dk1>
          <a:srgbClr val="4D4D4D"/>
        </a:dk1>
        <a:lt1>
          <a:srgbClr val="FFFFFF"/>
        </a:lt1>
        <a:dk2>
          <a:srgbClr val="4D4D4D"/>
        </a:dk2>
        <a:lt2>
          <a:srgbClr val="4C8E3D"/>
        </a:lt2>
        <a:accent1>
          <a:srgbClr val="66A050"/>
        </a:accent1>
        <a:accent2>
          <a:srgbClr val="6EA552"/>
        </a:accent2>
        <a:accent3>
          <a:srgbClr val="FFFFFF"/>
        </a:accent3>
        <a:accent4>
          <a:srgbClr val="404040"/>
        </a:accent4>
        <a:accent5>
          <a:srgbClr val="B8CDB3"/>
        </a:accent5>
        <a:accent6>
          <a:srgbClr val="639549"/>
        </a:accent6>
        <a:hlink>
          <a:srgbClr val="89B963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7">
        <a:dk1>
          <a:srgbClr val="4D4D4D"/>
        </a:dk1>
        <a:lt1>
          <a:srgbClr val="FFFFFF"/>
        </a:lt1>
        <a:dk2>
          <a:srgbClr val="4D4D4D"/>
        </a:dk2>
        <a:lt2>
          <a:srgbClr val="8CAA42"/>
        </a:lt2>
        <a:accent1>
          <a:srgbClr val="9BB249"/>
        </a:accent1>
        <a:accent2>
          <a:srgbClr val="67B64F"/>
        </a:accent2>
        <a:accent3>
          <a:srgbClr val="FFFFFF"/>
        </a:accent3>
        <a:accent4>
          <a:srgbClr val="404040"/>
        </a:accent4>
        <a:accent5>
          <a:srgbClr val="CBD5B1"/>
        </a:accent5>
        <a:accent6>
          <a:srgbClr val="5DA547"/>
        </a:accent6>
        <a:hlink>
          <a:srgbClr val="B8CC78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8">
        <a:dk1>
          <a:srgbClr val="4D4D4D"/>
        </a:dk1>
        <a:lt1>
          <a:srgbClr val="FFFFFF"/>
        </a:lt1>
        <a:dk2>
          <a:srgbClr val="4D4D4D"/>
        </a:dk2>
        <a:lt2>
          <a:srgbClr val="4D7C48"/>
        </a:lt2>
        <a:accent1>
          <a:srgbClr val="599148"/>
        </a:accent1>
        <a:accent2>
          <a:srgbClr val="69A253"/>
        </a:accent2>
        <a:accent3>
          <a:srgbClr val="FFFFFF"/>
        </a:accent3>
        <a:accent4>
          <a:srgbClr val="404040"/>
        </a:accent4>
        <a:accent5>
          <a:srgbClr val="B5C7B1"/>
        </a:accent5>
        <a:accent6>
          <a:srgbClr val="5E924A"/>
        </a:accent6>
        <a:hlink>
          <a:srgbClr val="80C15D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9">
        <a:dk1>
          <a:srgbClr val="4D4D4D"/>
        </a:dk1>
        <a:lt1>
          <a:srgbClr val="FFFFFF"/>
        </a:lt1>
        <a:dk2>
          <a:srgbClr val="4D4D4D"/>
        </a:dk2>
        <a:lt2>
          <a:srgbClr val="467F20"/>
        </a:lt2>
        <a:accent1>
          <a:srgbClr val="5CA822"/>
        </a:accent1>
        <a:accent2>
          <a:srgbClr val="66C022"/>
        </a:accent2>
        <a:accent3>
          <a:srgbClr val="FFFFFF"/>
        </a:accent3>
        <a:accent4>
          <a:srgbClr val="404040"/>
        </a:accent4>
        <a:accent5>
          <a:srgbClr val="B5D1AB"/>
        </a:accent5>
        <a:accent6>
          <a:srgbClr val="5CAE1E"/>
        </a:accent6>
        <a:hlink>
          <a:srgbClr val="71CF21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10">
        <a:dk1>
          <a:srgbClr val="4D4D4D"/>
        </a:dk1>
        <a:lt1>
          <a:srgbClr val="FFFFFF"/>
        </a:lt1>
        <a:dk2>
          <a:srgbClr val="4D4D4D"/>
        </a:dk2>
        <a:lt2>
          <a:srgbClr val="8A9BA5"/>
        </a:lt2>
        <a:accent1>
          <a:srgbClr val="5CA822"/>
        </a:accent1>
        <a:accent2>
          <a:srgbClr val="66C022"/>
        </a:accent2>
        <a:accent3>
          <a:srgbClr val="FFFFFF"/>
        </a:accent3>
        <a:accent4>
          <a:srgbClr val="404040"/>
        </a:accent4>
        <a:accent5>
          <a:srgbClr val="B5D1AB"/>
        </a:accent5>
        <a:accent6>
          <a:srgbClr val="5CAE1E"/>
        </a:accent6>
        <a:hlink>
          <a:srgbClr val="71CF21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11">
        <a:dk1>
          <a:srgbClr val="4D4D4D"/>
        </a:dk1>
        <a:lt1>
          <a:srgbClr val="FFFFFF"/>
        </a:lt1>
        <a:dk2>
          <a:srgbClr val="4D4D4D"/>
        </a:dk2>
        <a:lt2>
          <a:srgbClr val="8A9BA5"/>
        </a:lt2>
        <a:accent1>
          <a:srgbClr val="5CA822"/>
        </a:accent1>
        <a:accent2>
          <a:srgbClr val="66C022"/>
        </a:accent2>
        <a:accent3>
          <a:srgbClr val="FFFFFF"/>
        </a:accent3>
        <a:accent4>
          <a:srgbClr val="404040"/>
        </a:accent4>
        <a:accent5>
          <a:srgbClr val="B5D1AB"/>
        </a:accent5>
        <a:accent6>
          <a:srgbClr val="5CAE1E"/>
        </a:accent6>
        <a:hlink>
          <a:srgbClr val="101D05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12">
        <a:dk1>
          <a:srgbClr val="4D4D4D"/>
        </a:dk1>
        <a:lt1>
          <a:srgbClr val="FFFFFF"/>
        </a:lt1>
        <a:dk2>
          <a:srgbClr val="4D4D4D"/>
        </a:dk2>
        <a:lt2>
          <a:srgbClr val="467F20"/>
        </a:lt2>
        <a:accent1>
          <a:srgbClr val="5CA822"/>
        </a:accent1>
        <a:accent2>
          <a:srgbClr val="66C022"/>
        </a:accent2>
        <a:accent3>
          <a:srgbClr val="FFFFFF"/>
        </a:accent3>
        <a:accent4>
          <a:srgbClr val="404040"/>
        </a:accent4>
        <a:accent5>
          <a:srgbClr val="B5D1AB"/>
        </a:accent5>
        <a:accent6>
          <a:srgbClr val="5CAE1E"/>
        </a:accent6>
        <a:hlink>
          <a:srgbClr val="101D05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13">
        <a:dk1>
          <a:srgbClr val="4D4D4D"/>
        </a:dk1>
        <a:lt1>
          <a:srgbClr val="FFFFFF"/>
        </a:lt1>
        <a:dk2>
          <a:srgbClr val="4D4D4D"/>
        </a:dk2>
        <a:lt2>
          <a:srgbClr val="51873B"/>
        </a:lt2>
        <a:accent1>
          <a:srgbClr val="669E4B"/>
        </a:accent1>
        <a:accent2>
          <a:srgbClr val="79B25C"/>
        </a:accent2>
        <a:accent3>
          <a:srgbClr val="FFFFFF"/>
        </a:accent3>
        <a:accent4>
          <a:srgbClr val="404040"/>
        </a:accent4>
        <a:accent5>
          <a:srgbClr val="B8CCB1"/>
        </a:accent5>
        <a:accent6>
          <a:srgbClr val="6DA153"/>
        </a:accent6>
        <a:hlink>
          <a:srgbClr val="92CB6F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14">
        <a:dk1>
          <a:srgbClr val="4D4D4D"/>
        </a:dk1>
        <a:lt1>
          <a:srgbClr val="FFFFFF"/>
        </a:lt1>
        <a:dk2>
          <a:srgbClr val="4D4D4D"/>
        </a:dk2>
        <a:lt2>
          <a:srgbClr val="42640C"/>
        </a:lt2>
        <a:accent1>
          <a:srgbClr val="8EB81F"/>
        </a:accent1>
        <a:accent2>
          <a:srgbClr val="C6D938"/>
        </a:accent2>
        <a:accent3>
          <a:srgbClr val="FFFFFF"/>
        </a:accent3>
        <a:accent4>
          <a:srgbClr val="404040"/>
        </a:accent4>
        <a:accent5>
          <a:srgbClr val="C6D8AB"/>
        </a:accent5>
        <a:accent6>
          <a:srgbClr val="B3C432"/>
        </a:accent6>
        <a:hlink>
          <a:srgbClr val="678416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15">
        <a:dk1>
          <a:srgbClr val="4D4D4D"/>
        </a:dk1>
        <a:lt1>
          <a:srgbClr val="FFFFFF"/>
        </a:lt1>
        <a:dk2>
          <a:srgbClr val="4D4D4D"/>
        </a:dk2>
        <a:lt2>
          <a:srgbClr val="0E7E24"/>
        </a:lt2>
        <a:accent1>
          <a:srgbClr val="369026"/>
        </a:accent1>
        <a:accent2>
          <a:srgbClr val="57A025"/>
        </a:accent2>
        <a:accent3>
          <a:srgbClr val="FFFFFF"/>
        </a:accent3>
        <a:accent4>
          <a:srgbClr val="404040"/>
        </a:accent4>
        <a:accent5>
          <a:srgbClr val="AEC6AC"/>
        </a:accent5>
        <a:accent6>
          <a:srgbClr val="4E9120"/>
        </a:accent6>
        <a:hlink>
          <a:srgbClr val="73B023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16">
        <a:dk1>
          <a:srgbClr val="4D4D4D"/>
        </a:dk1>
        <a:lt1>
          <a:srgbClr val="FFFFFF"/>
        </a:lt1>
        <a:dk2>
          <a:srgbClr val="4D4D4D"/>
        </a:dk2>
        <a:lt2>
          <a:srgbClr val="0E7E24"/>
        </a:lt2>
        <a:accent1>
          <a:srgbClr val="369026"/>
        </a:accent1>
        <a:accent2>
          <a:srgbClr val="57A025"/>
        </a:accent2>
        <a:accent3>
          <a:srgbClr val="FFFFFF"/>
        </a:accent3>
        <a:accent4>
          <a:srgbClr val="404040"/>
        </a:accent4>
        <a:accent5>
          <a:srgbClr val="AEC6AC"/>
        </a:accent5>
        <a:accent6>
          <a:srgbClr val="4E9120"/>
        </a:accent6>
        <a:hlink>
          <a:srgbClr val="E1E400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powerpoint-template</Template>
  <TotalTime>302</TotalTime>
  <Words>418</Words>
  <Application>Microsoft Office PowerPoint</Application>
  <PresentationFormat>Экран (4:3)</PresentationFormat>
  <Paragraphs>69</Paragraphs>
  <Slides>19</Slides>
  <Notes>14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powerpoint-template</vt:lpstr>
      <vt:lpstr>Хвойные деревья</vt:lpstr>
      <vt:lpstr>Цели и задачи</vt:lpstr>
      <vt:lpstr>В зеленом платье круглый год. Чтоб нарядили - зиму ждет. Свежа, стройна, но очень колка, Ведь каждый лист её – иголка.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Name of presentation</dc:title>
  <dc:creator>Андрей</dc:creator>
  <cp:lastModifiedBy>Елена</cp:lastModifiedBy>
  <cp:revision>27</cp:revision>
  <dcterms:created xsi:type="dcterms:W3CDTF">2017-11-15T04:23:21Z</dcterms:created>
  <dcterms:modified xsi:type="dcterms:W3CDTF">2019-12-02T06:42:49Z</dcterms:modified>
</cp:coreProperties>
</file>