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96" r:id="rId2"/>
    <p:sldId id="268" r:id="rId3"/>
    <p:sldId id="269" r:id="rId4"/>
    <p:sldId id="270" r:id="rId5"/>
    <p:sldId id="271" r:id="rId6"/>
    <p:sldId id="272" r:id="rId7"/>
    <p:sldId id="273" r:id="rId8"/>
    <p:sldId id="274" r:id="rId9"/>
    <p:sldId id="275" r:id="rId10"/>
    <p:sldId id="277" r:id="rId11"/>
    <p:sldId id="276" r:id="rId12"/>
    <p:sldId id="278" r:id="rId13"/>
    <p:sldId id="289" r:id="rId14"/>
    <p:sldId id="288" r:id="rId15"/>
    <p:sldId id="279" r:id="rId16"/>
    <p:sldId id="280" r:id="rId17"/>
    <p:sldId id="281" r:id="rId18"/>
    <p:sldId id="282" r:id="rId19"/>
    <p:sldId id="283" r:id="rId20"/>
    <p:sldId id="284" r:id="rId21"/>
    <p:sldId id="285" r:id="rId22"/>
    <p:sldId id="286" r:id="rId23"/>
    <p:sldId id="287" r:id="rId24"/>
    <p:sldId id="290" r:id="rId25"/>
    <p:sldId id="291" r:id="rId26"/>
    <p:sldId id="292" r:id="rId27"/>
    <p:sldId id="293" r:id="rId28"/>
    <p:sldId id="294" r:id="rId29"/>
    <p:sldId id="295" r:id="rId3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E1C5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74" d="100"/>
          <a:sy n="74" d="100"/>
        </p:scale>
        <p:origin x="3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0214E7D1-4EDF-46C0-8C3A-231C42D0EE5E}" type="datetimeFigureOut">
              <a:rPr lang="ru-RU" smtClean="0"/>
              <a:t>24.01.2026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AF4A339-F1C7-4027-B23D-A769CB5F66FA}" type="slidenum">
              <a:rPr lang="ru-RU" smtClean="0"/>
              <a:t>‹#›</a:t>
            </a:fld>
            <a:endParaRPr lang="ru-RU"/>
          </a:p>
        </p:txBody>
      </p:sp>
    </p:spTree>
    <p:extLst>
      <p:ext uri="{BB962C8B-B14F-4D97-AF65-F5344CB8AC3E}">
        <p14:creationId xmlns:p14="http://schemas.microsoft.com/office/powerpoint/2010/main" val="1374510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0214E7D1-4EDF-46C0-8C3A-231C42D0EE5E}" type="datetimeFigureOut">
              <a:rPr lang="ru-RU" smtClean="0"/>
              <a:t>24.01.2026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AF4A339-F1C7-4027-B23D-A769CB5F66FA}" type="slidenum">
              <a:rPr lang="ru-RU" smtClean="0"/>
              <a:t>‹#›</a:t>
            </a:fld>
            <a:endParaRPr lang="ru-RU"/>
          </a:p>
        </p:txBody>
      </p:sp>
    </p:spTree>
    <p:extLst>
      <p:ext uri="{BB962C8B-B14F-4D97-AF65-F5344CB8AC3E}">
        <p14:creationId xmlns:p14="http://schemas.microsoft.com/office/powerpoint/2010/main" val="6382283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0214E7D1-4EDF-46C0-8C3A-231C42D0EE5E}" type="datetimeFigureOut">
              <a:rPr lang="ru-RU" smtClean="0"/>
              <a:t>24.01.2026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AF4A339-F1C7-4027-B23D-A769CB5F66FA}" type="slidenum">
              <a:rPr lang="ru-RU" smtClean="0"/>
              <a:t>‹#›</a:t>
            </a:fld>
            <a:endParaRPr lang="ru-RU"/>
          </a:p>
        </p:txBody>
      </p:sp>
    </p:spTree>
    <p:extLst>
      <p:ext uri="{BB962C8B-B14F-4D97-AF65-F5344CB8AC3E}">
        <p14:creationId xmlns:p14="http://schemas.microsoft.com/office/powerpoint/2010/main" val="2031708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0214E7D1-4EDF-46C0-8C3A-231C42D0EE5E}" type="datetimeFigureOut">
              <a:rPr lang="ru-RU" smtClean="0"/>
              <a:t>24.01.2026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AF4A339-F1C7-4027-B23D-A769CB5F66FA}" type="slidenum">
              <a:rPr lang="ru-RU" smtClean="0"/>
              <a:t>‹#›</a:t>
            </a:fld>
            <a:endParaRPr lang="ru-RU"/>
          </a:p>
        </p:txBody>
      </p:sp>
    </p:spTree>
    <p:extLst>
      <p:ext uri="{BB962C8B-B14F-4D97-AF65-F5344CB8AC3E}">
        <p14:creationId xmlns:p14="http://schemas.microsoft.com/office/powerpoint/2010/main" val="42749824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0214E7D1-4EDF-46C0-8C3A-231C42D0EE5E}" type="datetimeFigureOut">
              <a:rPr lang="ru-RU" smtClean="0"/>
              <a:t>24.01.2026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6AF4A339-F1C7-4027-B23D-A769CB5F66FA}" type="slidenum">
              <a:rPr lang="ru-RU" smtClean="0"/>
              <a:t>‹#›</a:t>
            </a:fld>
            <a:endParaRPr lang="ru-RU"/>
          </a:p>
        </p:txBody>
      </p:sp>
    </p:spTree>
    <p:extLst>
      <p:ext uri="{BB962C8B-B14F-4D97-AF65-F5344CB8AC3E}">
        <p14:creationId xmlns:p14="http://schemas.microsoft.com/office/powerpoint/2010/main" val="38668503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0214E7D1-4EDF-46C0-8C3A-231C42D0EE5E}" type="datetimeFigureOut">
              <a:rPr lang="ru-RU" smtClean="0"/>
              <a:t>24.01.2026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6AF4A339-F1C7-4027-B23D-A769CB5F66FA}" type="slidenum">
              <a:rPr lang="ru-RU" smtClean="0"/>
              <a:t>‹#›</a:t>
            </a:fld>
            <a:endParaRPr lang="ru-RU"/>
          </a:p>
        </p:txBody>
      </p:sp>
    </p:spTree>
    <p:extLst>
      <p:ext uri="{BB962C8B-B14F-4D97-AF65-F5344CB8AC3E}">
        <p14:creationId xmlns:p14="http://schemas.microsoft.com/office/powerpoint/2010/main" val="15363136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0214E7D1-4EDF-46C0-8C3A-231C42D0EE5E}" type="datetimeFigureOut">
              <a:rPr lang="ru-RU" smtClean="0"/>
              <a:t>24.01.2026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6AF4A339-F1C7-4027-B23D-A769CB5F66FA}" type="slidenum">
              <a:rPr lang="ru-RU" smtClean="0"/>
              <a:t>‹#›</a:t>
            </a:fld>
            <a:endParaRPr lang="ru-RU"/>
          </a:p>
        </p:txBody>
      </p:sp>
    </p:spTree>
    <p:extLst>
      <p:ext uri="{BB962C8B-B14F-4D97-AF65-F5344CB8AC3E}">
        <p14:creationId xmlns:p14="http://schemas.microsoft.com/office/powerpoint/2010/main" val="7828560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0214E7D1-4EDF-46C0-8C3A-231C42D0EE5E}" type="datetimeFigureOut">
              <a:rPr lang="ru-RU" smtClean="0"/>
              <a:t>24.01.2026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AF4A339-F1C7-4027-B23D-A769CB5F66FA}" type="slidenum">
              <a:rPr lang="ru-RU" smtClean="0"/>
              <a:t>‹#›</a:t>
            </a:fld>
            <a:endParaRPr lang="ru-RU"/>
          </a:p>
        </p:txBody>
      </p:sp>
    </p:spTree>
    <p:extLst>
      <p:ext uri="{BB962C8B-B14F-4D97-AF65-F5344CB8AC3E}">
        <p14:creationId xmlns:p14="http://schemas.microsoft.com/office/powerpoint/2010/main" val="35786065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0214E7D1-4EDF-46C0-8C3A-231C42D0EE5E}" type="datetimeFigureOut">
              <a:rPr lang="ru-RU" smtClean="0"/>
              <a:t>24.01.2026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6AF4A339-F1C7-4027-B23D-A769CB5F66FA}" type="slidenum">
              <a:rPr lang="ru-RU" smtClean="0"/>
              <a:t>‹#›</a:t>
            </a:fld>
            <a:endParaRPr lang="ru-RU"/>
          </a:p>
        </p:txBody>
      </p:sp>
    </p:spTree>
    <p:extLst>
      <p:ext uri="{BB962C8B-B14F-4D97-AF65-F5344CB8AC3E}">
        <p14:creationId xmlns:p14="http://schemas.microsoft.com/office/powerpoint/2010/main" val="12528379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0214E7D1-4EDF-46C0-8C3A-231C42D0EE5E}" type="datetimeFigureOut">
              <a:rPr lang="ru-RU" smtClean="0"/>
              <a:t>24.01.2026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AF4A339-F1C7-4027-B23D-A769CB5F66FA}" type="slidenum">
              <a:rPr lang="ru-RU" smtClean="0"/>
              <a:t>‹#›</a:t>
            </a:fld>
            <a:endParaRPr lang="ru-RU"/>
          </a:p>
        </p:txBody>
      </p:sp>
    </p:spTree>
    <p:extLst>
      <p:ext uri="{BB962C8B-B14F-4D97-AF65-F5344CB8AC3E}">
        <p14:creationId xmlns:p14="http://schemas.microsoft.com/office/powerpoint/2010/main" val="2666169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0214E7D1-4EDF-46C0-8C3A-231C42D0EE5E}" type="datetimeFigureOut">
              <a:rPr lang="ru-RU" smtClean="0"/>
              <a:t>24.01.2026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6AF4A339-F1C7-4027-B23D-A769CB5F66FA}" type="slidenum">
              <a:rPr lang="ru-RU" smtClean="0"/>
              <a:t>‹#›</a:t>
            </a:fld>
            <a:endParaRPr lang="ru-RU"/>
          </a:p>
        </p:txBody>
      </p:sp>
    </p:spTree>
    <p:extLst>
      <p:ext uri="{BB962C8B-B14F-4D97-AF65-F5344CB8AC3E}">
        <p14:creationId xmlns:p14="http://schemas.microsoft.com/office/powerpoint/2010/main" val="42125337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14E7D1-4EDF-46C0-8C3A-231C42D0EE5E}" type="datetimeFigureOut">
              <a:rPr lang="ru-RU" smtClean="0"/>
              <a:t>24.01.2026</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F4A339-F1C7-4027-B23D-A769CB5F66FA}" type="slidenum">
              <a:rPr lang="ru-RU" smtClean="0"/>
              <a:t>‹#›</a:t>
            </a:fld>
            <a:endParaRPr lang="ru-RU"/>
          </a:p>
        </p:txBody>
      </p:sp>
    </p:spTree>
    <p:extLst>
      <p:ext uri="{BB962C8B-B14F-4D97-AF65-F5344CB8AC3E}">
        <p14:creationId xmlns:p14="http://schemas.microsoft.com/office/powerpoint/2010/main" val="17980278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F39A111-D512-7191-D37D-43930096AEFF}"/>
              </a:ext>
            </a:extLst>
          </p:cNvPr>
          <p:cNvSpPr>
            <a:spLocks noGrp="1"/>
          </p:cNvSpPr>
          <p:nvPr>
            <p:ph type="ctrTitle"/>
          </p:nvPr>
        </p:nvSpPr>
        <p:spPr/>
        <p:txBody>
          <a:bodyPr/>
          <a:lstStyle/>
          <a:p>
            <a:endParaRPr lang="ru-RU"/>
          </a:p>
        </p:txBody>
      </p:sp>
      <p:pic>
        <p:nvPicPr>
          <p:cNvPr id="1026" name="Picture 2" descr="Picture background">
            <a:extLst>
              <a:ext uri="{FF2B5EF4-FFF2-40B4-BE49-F238E27FC236}">
                <a16:creationId xmlns:a16="http://schemas.microsoft.com/office/drawing/2014/main" id="{A484691D-CE52-E89F-9BD0-0BEF01AF9E4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2722" y="141668"/>
            <a:ext cx="11746555" cy="462673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411950A7-3DC0-1AFD-FB1D-B1ADFD0DB423}"/>
              </a:ext>
            </a:extLst>
          </p:cNvPr>
          <p:cNvSpPr txBox="1"/>
          <p:nvPr/>
        </p:nvSpPr>
        <p:spPr>
          <a:xfrm>
            <a:off x="2975021" y="4916511"/>
            <a:ext cx="8607380" cy="646331"/>
          </a:xfrm>
          <a:prstGeom prst="rect">
            <a:avLst/>
          </a:prstGeom>
          <a:noFill/>
        </p:spPr>
        <p:txBody>
          <a:bodyPr wrap="square" rtlCol="0">
            <a:spAutoFit/>
          </a:bodyPr>
          <a:lstStyle/>
          <a:p>
            <a:r>
              <a:rPr lang="ru-RU" sz="3600" dirty="0">
                <a:latin typeface="Times New Roman" panose="02020603050405020304" pitchFamily="18" charset="0"/>
                <a:cs typeface="Times New Roman" panose="02020603050405020304" pitchFamily="18" charset="0"/>
              </a:rPr>
              <a:t>Подготовка к ОГЭ (задание 5)</a:t>
            </a:r>
          </a:p>
        </p:txBody>
      </p:sp>
    </p:spTree>
    <p:extLst>
      <p:ext uri="{BB962C8B-B14F-4D97-AF65-F5344CB8AC3E}">
        <p14:creationId xmlns:p14="http://schemas.microsoft.com/office/powerpoint/2010/main" val="19773640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34096" y="579549"/>
            <a:ext cx="10663707" cy="5509200"/>
          </a:xfrm>
          <a:prstGeom prst="rect">
            <a:avLst/>
          </a:prstGeom>
          <a:noFill/>
        </p:spPr>
        <p:txBody>
          <a:bodyPr wrap="square" rtlCol="0">
            <a:spAutoFit/>
          </a:bodyPr>
          <a:lstStyle/>
          <a:p>
            <a:r>
              <a:rPr lang="ru-RU" sz="3200" b="1" i="1" dirty="0">
                <a:latin typeface="Times New Roman" panose="02020603050405020304" pitchFamily="18" charset="0"/>
                <a:cs typeface="Times New Roman" panose="02020603050405020304" pitchFamily="18" charset="0"/>
              </a:rPr>
              <a:t>Пунктуационный анализ.</a:t>
            </a:r>
            <a:endParaRPr lang="ru-RU" sz="3200" dirty="0">
              <a:latin typeface="Times New Roman" panose="02020603050405020304" pitchFamily="18" charset="0"/>
              <a:cs typeface="Times New Roman" panose="02020603050405020304" pitchFamily="18" charset="0"/>
            </a:endParaRPr>
          </a:p>
          <a:p>
            <a:r>
              <a:rPr lang="ru-RU" sz="3200" b="1" dirty="0">
                <a:latin typeface="Times New Roman" panose="02020603050405020304" pitchFamily="18" charset="0"/>
                <a:cs typeface="Times New Roman" panose="02020603050405020304" pitchFamily="18" charset="0"/>
              </a:rPr>
              <a:t>Расставьте знаки препинания.</a:t>
            </a:r>
            <a:r>
              <a:rPr lang="ru-RU" sz="3200" dirty="0">
                <a:latin typeface="Times New Roman" panose="02020603050405020304" pitchFamily="18" charset="0"/>
                <a:cs typeface="Times New Roman" panose="02020603050405020304" pitchFamily="18" charset="0"/>
              </a:rPr>
              <a:t> Укажите цифры, на месте которых должны стоять </a:t>
            </a:r>
            <a:r>
              <a:rPr lang="ru-RU" sz="3200" b="1" dirty="0">
                <a:latin typeface="Times New Roman" panose="02020603050405020304" pitchFamily="18" charset="0"/>
                <a:cs typeface="Times New Roman" panose="02020603050405020304" pitchFamily="18" charset="0"/>
              </a:rPr>
              <a:t>запятые</a:t>
            </a:r>
            <a:r>
              <a:rPr lang="ru-RU" sz="3200" dirty="0">
                <a:latin typeface="Times New Roman" panose="02020603050405020304" pitchFamily="18" charset="0"/>
                <a:cs typeface="Times New Roman" panose="02020603050405020304" pitchFamily="18" charset="0"/>
              </a:rPr>
              <a:t>.</a:t>
            </a:r>
          </a:p>
          <a:p>
            <a:r>
              <a:rPr lang="ru-RU" sz="3200" dirty="0">
                <a:latin typeface="Times New Roman" panose="02020603050405020304" pitchFamily="18" charset="0"/>
                <a:cs typeface="Times New Roman" panose="02020603050405020304" pitchFamily="18" charset="0"/>
              </a:rPr>
              <a:t>  Для изучения русской деревянной архитектуры XVI–XVII веков (1) мы располагаем немногочисленными (2) но довольно разнообразными изобразительными источниками (3) рисунками иностранных путешественников (4) планами (5) отдельных городов и селений (6) которые составлялись при строительстве новых городов-крепостей (7) или при перестройке старых (8) а также для разбора самых сложных земельных тяжб.</a:t>
            </a:r>
          </a:p>
        </p:txBody>
      </p:sp>
    </p:spTree>
    <p:extLst>
      <p:ext uri="{BB962C8B-B14F-4D97-AF65-F5344CB8AC3E}">
        <p14:creationId xmlns:p14="http://schemas.microsoft.com/office/powerpoint/2010/main" val="7868103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875763" y="751344"/>
            <a:ext cx="10921285" cy="5262979"/>
          </a:xfrm>
          <a:prstGeom prst="rect">
            <a:avLst/>
          </a:prstGeom>
        </p:spPr>
        <p:txBody>
          <a:bodyPr wrap="square">
            <a:spAutoFit/>
          </a:bodyPr>
          <a:lstStyle/>
          <a:p>
            <a:r>
              <a:rPr lang="ru-RU" sz="2400" b="1" i="1" dirty="0">
                <a:solidFill>
                  <a:srgbClr val="000000"/>
                </a:solidFill>
                <a:effectLst/>
                <a:latin typeface="Times New Roman" panose="02020603050405020304" pitchFamily="18" charset="0"/>
                <a:cs typeface="Times New Roman" panose="02020603050405020304" pitchFamily="18" charset="0"/>
              </a:rPr>
              <a:t>Пояснение. </a:t>
            </a:r>
          </a:p>
          <a:p>
            <a:r>
              <a:rPr lang="ru-RU" sz="2400" b="0" i="0" dirty="0">
                <a:solidFill>
                  <a:srgbClr val="535353"/>
                </a:solidFill>
                <a:effectLst/>
                <a:latin typeface="Times New Roman" panose="02020603050405020304" pitchFamily="18" charset="0"/>
                <a:cs typeface="Times New Roman" panose="02020603050405020304" pitchFamily="18" charset="0"/>
              </a:rPr>
              <a:t>[</a:t>
            </a:r>
            <a:r>
              <a:rPr lang="ru-RU" sz="2400" b="0" i="0" dirty="0">
                <a:effectLst/>
                <a:latin typeface="Times New Roman" panose="02020603050405020304" pitchFamily="18" charset="0"/>
                <a:cs typeface="Times New Roman" panose="02020603050405020304" pitchFamily="18" charset="0"/>
              </a:rPr>
              <a:t>Для изучения русской деревянной архитектуры XVI–XVII веков </a:t>
            </a:r>
            <a:r>
              <a:rPr lang="ru-RU" sz="2400" b="0" i="0" baseline="30000" dirty="0">
                <a:effectLst/>
                <a:latin typeface="Times New Roman" panose="02020603050405020304" pitchFamily="18" charset="0"/>
                <a:cs typeface="Times New Roman" panose="02020603050405020304" pitchFamily="18" charset="0"/>
              </a:rPr>
              <a:t>(1)</a:t>
            </a:r>
            <a:r>
              <a:rPr lang="ru-RU" sz="2400" b="0" i="0" dirty="0">
                <a:effectLst/>
                <a:latin typeface="Times New Roman" panose="02020603050405020304" pitchFamily="18" charset="0"/>
                <a:cs typeface="Times New Roman" panose="02020603050405020304" pitchFamily="18" charset="0"/>
              </a:rPr>
              <a:t> </a:t>
            </a:r>
            <a:r>
              <a:rPr lang="ru-RU" sz="2400" b="0" i="0" u="sng" dirty="0">
                <a:effectLst/>
                <a:latin typeface="Times New Roman" panose="02020603050405020304" pitchFamily="18" charset="0"/>
                <a:cs typeface="Times New Roman" panose="02020603050405020304" pitchFamily="18" charset="0"/>
              </a:rPr>
              <a:t>мы</a:t>
            </a:r>
            <a:r>
              <a:rPr lang="ru-RU" sz="2400" b="0" i="0" dirty="0">
                <a:effectLst/>
                <a:latin typeface="Times New Roman" panose="02020603050405020304" pitchFamily="18" charset="0"/>
                <a:cs typeface="Times New Roman" panose="02020603050405020304" pitchFamily="18" charset="0"/>
              </a:rPr>
              <a:t> </a:t>
            </a:r>
            <a:r>
              <a:rPr lang="ru-RU" sz="2400" b="0" i="0" u="dbl" dirty="0">
                <a:effectLst/>
                <a:latin typeface="Times New Roman" panose="02020603050405020304" pitchFamily="18" charset="0"/>
                <a:cs typeface="Times New Roman" panose="02020603050405020304" pitchFamily="18" charset="0"/>
              </a:rPr>
              <a:t>располагаем</a:t>
            </a:r>
            <a:r>
              <a:rPr lang="ru-RU" sz="2400" b="0" i="0" dirty="0">
                <a:solidFill>
                  <a:srgbClr val="535353"/>
                </a:solidFill>
                <a:effectLst/>
                <a:latin typeface="Times New Roman" panose="02020603050405020304" pitchFamily="18" charset="0"/>
                <a:cs typeface="Times New Roman" panose="02020603050405020304" pitchFamily="18" charset="0"/>
              </a:rPr>
              <a:t> </a:t>
            </a:r>
            <a:r>
              <a:rPr lang="ru-RU" sz="2400" b="0" i="0" u="wavy" dirty="0">
                <a:solidFill>
                  <a:srgbClr val="0070C0"/>
                </a:solidFill>
                <a:effectLst/>
                <a:latin typeface="Times New Roman" panose="02020603050405020304" pitchFamily="18" charset="0"/>
                <a:cs typeface="Times New Roman" panose="02020603050405020304" pitchFamily="18" charset="0"/>
              </a:rPr>
              <a:t>немногочисленными</a:t>
            </a:r>
            <a:r>
              <a:rPr lang="ru-RU" sz="2400" b="0" i="0" dirty="0">
                <a:solidFill>
                  <a:srgbClr val="535353"/>
                </a:solidFill>
                <a:effectLst/>
                <a:latin typeface="Times New Roman" panose="02020603050405020304" pitchFamily="18" charset="0"/>
                <a:cs typeface="Times New Roman" panose="02020603050405020304" pitchFamily="18" charset="0"/>
              </a:rPr>
              <a:t>,</a:t>
            </a:r>
            <a:r>
              <a:rPr lang="ru-RU" sz="2400" b="0" i="0" baseline="30000" dirty="0">
                <a:solidFill>
                  <a:srgbClr val="535353"/>
                </a:solidFill>
                <a:effectLst/>
                <a:latin typeface="Times New Roman" panose="02020603050405020304" pitchFamily="18" charset="0"/>
                <a:cs typeface="Times New Roman" panose="02020603050405020304" pitchFamily="18" charset="0"/>
              </a:rPr>
              <a:t>(2)</a:t>
            </a:r>
            <a:r>
              <a:rPr lang="ru-RU" sz="2400" b="0" i="0" dirty="0">
                <a:solidFill>
                  <a:srgbClr val="535353"/>
                </a:solidFill>
                <a:effectLst/>
                <a:latin typeface="Times New Roman" panose="02020603050405020304" pitchFamily="18" charset="0"/>
                <a:cs typeface="Times New Roman" panose="02020603050405020304" pitchFamily="18" charset="0"/>
              </a:rPr>
              <a:t> </a:t>
            </a:r>
            <a:r>
              <a:rPr lang="ru-RU" sz="2400" b="0" i="0" dirty="0">
                <a:solidFill>
                  <a:srgbClr val="00B050"/>
                </a:solidFill>
                <a:effectLst/>
                <a:latin typeface="Times New Roman" panose="02020603050405020304" pitchFamily="18" charset="0"/>
                <a:cs typeface="Times New Roman" panose="02020603050405020304" pitchFamily="18" charset="0"/>
              </a:rPr>
              <a:t>но</a:t>
            </a:r>
            <a:r>
              <a:rPr lang="ru-RU" sz="2400" b="0" i="0" dirty="0">
                <a:solidFill>
                  <a:srgbClr val="535353"/>
                </a:solidFill>
                <a:effectLst/>
                <a:latin typeface="Times New Roman" panose="02020603050405020304" pitchFamily="18" charset="0"/>
                <a:cs typeface="Times New Roman" panose="02020603050405020304" pitchFamily="18" charset="0"/>
              </a:rPr>
              <a:t> </a:t>
            </a:r>
            <a:r>
              <a:rPr lang="ru-RU" sz="2400" b="0" i="0" dirty="0">
                <a:effectLst/>
                <a:latin typeface="Times New Roman" panose="02020603050405020304" pitchFamily="18" charset="0"/>
                <a:cs typeface="Times New Roman" panose="02020603050405020304" pitchFamily="18" charset="0"/>
              </a:rPr>
              <a:t>довольно </a:t>
            </a:r>
            <a:r>
              <a:rPr lang="ru-RU" sz="2400" b="0" i="0" u="wavy" dirty="0">
                <a:solidFill>
                  <a:srgbClr val="0070C0"/>
                </a:solidFill>
                <a:effectLst/>
                <a:latin typeface="Times New Roman" panose="02020603050405020304" pitchFamily="18" charset="0"/>
                <a:cs typeface="Times New Roman" panose="02020603050405020304" pitchFamily="18" charset="0"/>
              </a:rPr>
              <a:t>разнообразными</a:t>
            </a:r>
            <a:r>
              <a:rPr lang="ru-RU" sz="2400" b="0" i="0" dirty="0">
                <a:effectLst/>
                <a:latin typeface="Times New Roman" panose="02020603050405020304" pitchFamily="18" charset="0"/>
                <a:cs typeface="Times New Roman" panose="02020603050405020304" pitchFamily="18" charset="0"/>
              </a:rPr>
              <a:t> изобразительными</a:t>
            </a:r>
            <a:r>
              <a:rPr lang="ru-RU" sz="2400" b="0" i="0" dirty="0">
                <a:solidFill>
                  <a:srgbClr val="535353"/>
                </a:solidFill>
                <a:effectLst/>
                <a:latin typeface="Times New Roman" panose="02020603050405020304" pitchFamily="18" charset="0"/>
                <a:cs typeface="Times New Roman" panose="02020603050405020304" pitchFamily="18" charset="0"/>
              </a:rPr>
              <a:t> </a:t>
            </a:r>
            <a:r>
              <a:rPr lang="ru-RU" sz="2400" b="0" i="0" u="dottedHeavy" dirty="0">
                <a:solidFill>
                  <a:srgbClr val="7030A0"/>
                </a:solidFill>
                <a:effectLst/>
                <a:latin typeface="Times New Roman" panose="02020603050405020304" pitchFamily="18" charset="0"/>
                <a:cs typeface="Times New Roman" panose="02020603050405020304" pitchFamily="18" charset="0"/>
              </a:rPr>
              <a:t>источниками</a:t>
            </a:r>
            <a:r>
              <a:rPr lang="ru-RU" sz="2400" b="0" i="0" dirty="0">
                <a:solidFill>
                  <a:srgbClr val="535353"/>
                </a:solidFill>
                <a:effectLst/>
                <a:latin typeface="Times New Roman" panose="02020603050405020304" pitchFamily="18" charset="0"/>
                <a:cs typeface="Times New Roman" panose="02020603050405020304" pitchFamily="18" charset="0"/>
              </a:rPr>
              <a:t>:</a:t>
            </a:r>
            <a:r>
              <a:rPr lang="ru-RU" sz="2400" b="0" i="0" baseline="30000" dirty="0">
                <a:solidFill>
                  <a:srgbClr val="535353"/>
                </a:solidFill>
                <a:effectLst/>
                <a:latin typeface="Times New Roman" panose="02020603050405020304" pitchFamily="18" charset="0"/>
                <a:cs typeface="Times New Roman" panose="02020603050405020304" pitchFamily="18" charset="0"/>
              </a:rPr>
              <a:t>(3)</a:t>
            </a:r>
            <a:r>
              <a:rPr lang="ru-RU" sz="2400" b="0" i="0" dirty="0">
                <a:solidFill>
                  <a:srgbClr val="535353"/>
                </a:solidFill>
                <a:effectLst/>
                <a:latin typeface="Times New Roman" panose="02020603050405020304" pitchFamily="18" charset="0"/>
                <a:cs typeface="Times New Roman" panose="02020603050405020304" pitchFamily="18" charset="0"/>
              </a:rPr>
              <a:t> </a:t>
            </a:r>
            <a:r>
              <a:rPr lang="ru-RU" sz="2400" b="0" i="0" u="dottedHeavy" dirty="0">
                <a:solidFill>
                  <a:srgbClr val="7030A0"/>
                </a:solidFill>
                <a:effectLst/>
                <a:latin typeface="Times New Roman" panose="02020603050405020304" pitchFamily="18" charset="0"/>
                <a:cs typeface="Times New Roman" panose="02020603050405020304" pitchFamily="18" charset="0"/>
              </a:rPr>
              <a:t>рисунками</a:t>
            </a:r>
            <a:r>
              <a:rPr lang="ru-RU" sz="2400" b="0" i="0" dirty="0">
                <a:solidFill>
                  <a:srgbClr val="535353"/>
                </a:solidFill>
                <a:effectLst/>
                <a:latin typeface="Times New Roman" panose="02020603050405020304" pitchFamily="18" charset="0"/>
                <a:cs typeface="Times New Roman" panose="02020603050405020304" pitchFamily="18" charset="0"/>
              </a:rPr>
              <a:t> </a:t>
            </a:r>
            <a:r>
              <a:rPr lang="ru-RU" sz="2400" b="0" i="0" dirty="0">
                <a:effectLst/>
                <a:latin typeface="Times New Roman" panose="02020603050405020304" pitchFamily="18" charset="0"/>
                <a:cs typeface="Times New Roman" panose="02020603050405020304" pitchFamily="18" charset="0"/>
              </a:rPr>
              <a:t>иностранных путешественников</a:t>
            </a:r>
            <a:r>
              <a:rPr lang="ru-RU" sz="2400" b="0" i="0" dirty="0">
                <a:solidFill>
                  <a:srgbClr val="535353"/>
                </a:solidFill>
                <a:effectLst/>
                <a:latin typeface="Times New Roman" panose="02020603050405020304" pitchFamily="18" charset="0"/>
                <a:cs typeface="Times New Roman" panose="02020603050405020304" pitchFamily="18" charset="0"/>
              </a:rPr>
              <a:t>,</a:t>
            </a:r>
            <a:r>
              <a:rPr lang="ru-RU" sz="2400" b="0" i="0" baseline="30000" dirty="0">
                <a:solidFill>
                  <a:srgbClr val="535353"/>
                </a:solidFill>
                <a:effectLst/>
                <a:latin typeface="Times New Roman" panose="02020603050405020304" pitchFamily="18" charset="0"/>
                <a:cs typeface="Times New Roman" panose="02020603050405020304" pitchFamily="18" charset="0"/>
              </a:rPr>
              <a:t>(4)</a:t>
            </a:r>
            <a:r>
              <a:rPr lang="ru-RU" sz="2400" b="0" i="0" dirty="0">
                <a:solidFill>
                  <a:srgbClr val="535353"/>
                </a:solidFill>
                <a:effectLst/>
                <a:latin typeface="Times New Roman" panose="02020603050405020304" pitchFamily="18" charset="0"/>
                <a:cs typeface="Times New Roman" panose="02020603050405020304" pitchFamily="18" charset="0"/>
              </a:rPr>
              <a:t> </a:t>
            </a:r>
            <a:r>
              <a:rPr lang="ru-RU" sz="2400" b="0" i="0" u="dottedHeavy" dirty="0">
                <a:solidFill>
                  <a:srgbClr val="7030A0"/>
                </a:solidFill>
                <a:effectLst/>
                <a:latin typeface="Times New Roman" panose="02020603050405020304" pitchFamily="18" charset="0"/>
                <a:cs typeface="Times New Roman" panose="02020603050405020304" pitchFamily="18" charset="0"/>
              </a:rPr>
              <a:t>планами</a:t>
            </a:r>
            <a:r>
              <a:rPr lang="ru-RU" sz="2400" b="0" i="0" dirty="0">
                <a:solidFill>
                  <a:srgbClr val="535353"/>
                </a:solidFill>
                <a:effectLst/>
                <a:latin typeface="Times New Roman" panose="02020603050405020304" pitchFamily="18" charset="0"/>
                <a:cs typeface="Times New Roman" panose="02020603050405020304" pitchFamily="18" charset="0"/>
              </a:rPr>
              <a:t> </a:t>
            </a:r>
            <a:r>
              <a:rPr lang="ru-RU" sz="2400" b="0" i="0" baseline="30000" dirty="0">
                <a:solidFill>
                  <a:srgbClr val="535353"/>
                </a:solidFill>
                <a:effectLst/>
                <a:latin typeface="Times New Roman" panose="02020603050405020304" pitchFamily="18" charset="0"/>
                <a:cs typeface="Times New Roman" panose="02020603050405020304" pitchFamily="18" charset="0"/>
              </a:rPr>
              <a:t>(5)</a:t>
            </a:r>
            <a:r>
              <a:rPr lang="ru-RU" sz="2400" b="0" i="0" dirty="0">
                <a:solidFill>
                  <a:srgbClr val="535353"/>
                </a:solidFill>
                <a:effectLst/>
                <a:latin typeface="Times New Roman" panose="02020603050405020304" pitchFamily="18" charset="0"/>
                <a:cs typeface="Times New Roman" panose="02020603050405020304" pitchFamily="18" charset="0"/>
              </a:rPr>
              <a:t> </a:t>
            </a:r>
            <a:r>
              <a:rPr lang="ru-RU" sz="2400" b="0" i="0" dirty="0">
                <a:effectLst/>
                <a:latin typeface="Times New Roman" panose="02020603050405020304" pitchFamily="18" charset="0"/>
                <a:cs typeface="Times New Roman" panose="02020603050405020304" pitchFamily="18" charset="0"/>
              </a:rPr>
              <a:t>отдельных</a:t>
            </a:r>
            <a:r>
              <a:rPr lang="ru-RU" sz="2400" b="0" i="0" dirty="0">
                <a:solidFill>
                  <a:srgbClr val="535353"/>
                </a:solidFill>
                <a:effectLst/>
                <a:latin typeface="Times New Roman" panose="02020603050405020304" pitchFamily="18" charset="0"/>
                <a:cs typeface="Times New Roman" panose="02020603050405020304" pitchFamily="18" charset="0"/>
              </a:rPr>
              <a:t> </a:t>
            </a:r>
            <a:r>
              <a:rPr lang="ru-RU" sz="2400" b="0" i="0" u="dottedHeavy" dirty="0">
                <a:solidFill>
                  <a:srgbClr val="00B0F0"/>
                </a:solidFill>
                <a:effectLst/>
                <a:latin typeface="Times New Roman" panose="02020603050405020304" pitchFamily="18" charset="0"/>
                <a:cs typeface="Times New Roman" panose="02020603050405020304" pitchFamily="18" charset="0"/>
              </a:rPr>
              <a:t>городов</a:t>
            </a:r>
            <a:r>
              <a:rPr lang="ru-RU" sz="2400" b="0" i="0" dirty="0">
                <a:solidFill>
                  <a:srgbClr val="535353"/>
                </a:solidFill>
                <a:effectLst/>
                <a:latin typeface="Times New Roman" panose="02020603050405020304" pitchFamily="18" charset="0"/>
                <a:cs typeface="Times New Roman" panose="02020603050405020304" pitchFamily="18" charset="0"/>
              </a:rPr>
              <a:t> </a:t>
            </a:r>
            <a:r>
              <a:rPr lang="ru-RU" sz="2400" b="0" i="0" dirty="0">
                <a:solidFill>
                  <a:srgbClr val="00B050"/>
                </a:solidFill>
                <a:effectLst/>
                <a:latin typeface="Times New Roman" panose="02020603050405020304" pitchFamily="18" charset="0"/>
                <a:cs typeface="Times New Roman" panose="02020603050405020304" pitchFamily="18" charset="0"/>
              </a:rPr>
              <a:t>и</a:t>
            </a:r>
            <a:r>
              <a:rPr lang="ru-RU" sz="2400" b="0" i="0" dirty="0">
                <a:solidFill>
                  <a:srgbClr val="535353"/>
                </a:solidFill>
                <a:effectLst/>
                <a:latin typeface="Times New Roman" panose="02020603050405020304" pitchFamily="18" charset="0"/>
                <a:cs typeface="Times New Roman" panose="02020603050405020304" pitchFamily="18" charset="0"/>
              </a:rPr>
              <a:t> </a:t>
            </a:r>
            <a:r>
              <a:rPr lang="ru-RU" sz="2400" b="0" i="0" u="dottedHeavy" dirty="0">
                <a:solidFill>
                  <a:srgbClr val="00B0F0"/>
                </a:solidFill>
                <a:effectLst/>
                <a:latin typeface="Times New Roman" panose="02020603050405020304" pitchFamily="18" charset="0"/>
                <a:cs typeface="Times New Roman" panose="02020603050405020304" pitchFamily="18" charset="0"/>
              </a:rPr>
              <a:t>селений</a:t>
            </a:r>
            <a:r>
              <a:rPr lang="ru-RU" sz="2400" b="0" i="0" u="dottedHeavy" dirty="0">
                <a:effectLst/>
                <a:latin typeface="Times New Roman" panose="02020603050405020304" pitchFamily="18" charset="0"/>
                <a:cs typeface="Times New Roman" panose="02020603050405020304" pitchFamily="18" charset="0"/>
              </a:rPr>
              <a:t>]</a:t>
            </a:r>
            <a:r>
              <a:rPr lang="ru-RU" sz="2400" b="0" i="0" dirty="0">
                <a:effectLst/>
                <a:latin typeface="Times New Roman" panose="02020603050405020304" pitchFamily="18" charset="0"/>
                <a:cs typeface="Times New Roman" panose="02020603050405020304" pitchFamily="18" charset="0"/>
              </a:rPr>
              <a:t>,</a:t>
            </a:r>
            <a:r>
              <a:rPr lang="ru-RU" sz="2400" b="0" i="0" baseline="30000" dirty="0">
                <a:solidFill>
                  <a:srgbClr val="535353"/>
                </a:solidFill>
                <a:effectLst/>
                <a:latin typeface="Times New Roman" panose="02020603050405020304" pitchFamily="18" charset="0"/>
                <a:cs typeface="Times New Roman" panose="02020603050405020304" pitchFamily="18" charset="0"/>
              </a:rPr>
              <a:t>(6)</a:t>
            </a:r>
            <a:r>
              <a:rPr lang="ru-RU" sz="2400" b="0" i="0" dirty="0">
                <a:solidFill>
                  <a:srgbClr val="535353"/>
                </a:solidFill>
                <a:effectLst/>
                <a:latin typeface="Times New Roman" panose="02020603050405020304" pitchFamily="18" charset="0"/>
                <a:cs typeface="Times New Roman" panose="02020603050405020304" pitchFamily="18" charset="0"/>
              </a:rPr>
              <a:t> </a:t>
            </a:r>
            <a:r>
              <a:rPr lang="ru-RU" sz="2400" b="0" i="0" dirty="0">
                <a:effectLst/>
                <a:latin typeface="Times New Roman" panose="02020603050405020304" pitchFamily="18" charset="0"/>
                <a:cs typeface="Times New Roman" panose="02020603050405020304" pitchFamily="18" charset="0"/>
              </a:rPr>
              <a:t>(</a:t>
            </a:r>
            <a:r>
              <a:rPr lang="ru-RU" sz="2400" b="0" i="0" u="sng" dirty="0">
                <a:effectLst/>
                <a:latin typeface="Times New Roman" panose="02020603050405020304" pitchFamily="18" charset="0"/>
                <a:cs typeface="Times New Roman" panose="02020603050405020304" pitchFamily="18" charset="0"/>
              </a:rPr>
              <a:t>которые составлялись</a:t>
            </a:r>
            <a:r>
              <a:rPr lang="ru-RU" sz="2400" b="0" i="0" u="sng" dirty="0">
                <a:solidFill>
                  <a:srgbClr val="535353"/>
                </a:solidFill>
                <a:effectLst/>
                <a:latin typeface="Times New Roman" panose="02020603050405020304" pitchFamily="18" charset="0"/>
                <a:cs typeface="Times New Roman" panose="02020603050405020304" pitchFamily="18" charset="0"/>
              </a:rPr>
              <a:t> </a:t>
            </a:r>
            <a:r>
              <a:rPr lang="ru-RU" sz="2400" b="0" i="0" u="dotDashHeavy" dirty="0">
                <a:solidFill>
                  <a:schemeClr val="accent4">
                    <a:lumMod val="75000"/>
                  </a:schemeClr>
                </a:solidFill>
                <a:effectLst/>
                <a:latin typeface="Times New Roman" panose="02020603050405020304" pitchFamily="18" charset="0"/>
                <a:cs typeface="Times New Roman" panose="02020603050405020304" pitchFamily="18" charset="0"/>
              </a:rPr>
              <a:t>при строительстве </a:t>
            </a:r>
            <a:r>
              <a:rPr lang="ru-RU" sz="2400" b="0" i="0" dirty="0">
                <a:effectLst/>
                <a:latin typeface="Times New Roman" panose="02020603050405020304" pitchFamily="18" charset="0"/>
                <a:cs typeface="Times New Roman" panose="02020603050405020304" pitchFamily="18" charset="0"/>
              </a:rPr>
              <a:t>новых городов-крепостей </a:t>
            </a:r>
            <a:r>
              <a:rPr lang="ru-RU" sz="2400" b="0" i="0" baseline="30000" dirty="0">
                <a:solidFill>
                  <a:srgbClr val="535353"/>
                </a:solidFill>
                <a:effectLst/>
                <a:latin typeface="Times New Roman" panose="02020603050405020304" pitchFamily="18" charset="0"/>
                <a:cs typeface="Times New Roman" panose="02020603050405020304" pitchFamily="18" charset="0"/>
              </a:rPr>
              <a:t>(7)</a:t>
            </a:r>
            <a:r>
              <a:rPr lang="ru-RU" sz="2400" b="0" i="0" dirty="0">
                <a:solidFill>
                  <a:srgbClr val="535353"/>
                </a:solidFill>
                <a:effectLst/>
                <a:latin typeface="Times New Roman" panose="02020603050405020304" pitchFamily="18" charset="0"/>
                <a:cs typeface="Times New Roman" panose="02020603050405020304" pitchFamily="18" charset="0"/>
              </a:rPr>
              <a:t> </a:t>
            </a:r>
            <a:r>
              <a:rPr lang="ru-RU" sz="2400" b="0" i="0" dirty="0">
                <a:solidFill>
                  <a:srgbClr val="00B050"/>
                </a:solidFill>
                <a:effectLst/>
                <a:latin typeface="Times New Roman" panose="02020603050405020304" pitchFamily="18" charset="0"/>
                <a:cs typeface="Times New Roman" panose="02020603050405020304" pitchFamily="18" charset="0"/>
              </a:rPr>
              <a:t>или</a:t>
            </a:r>
            <a:r>
              <a:rPr lang="ru-RU" sz="2400" b="0" i="0" dirty="0">
                <a:solidFill>
                  <a:srgbClr val="535353"/>
                </a:solidFill>
                <a:effectLst/>
                <a:latin typeface="Times New Roman" panose="02020603050405020304" pitchFamily="18" charset="0"/>
                <a:cs typeface="Times New Roman" panose="02020603050405020304" pitchFamily="18" charset="0"/>
              </a:rPr>
              <a:t> </a:t>
            </a:r>
            <a:r>
              <a:rPr lang="ru-RU" sz="2400" b="0" i="0" u="dotDashHeavy" dirty="0">
                <a:solidFill>
                  <a:schemeClr val="accent4">
                    <a:lumMod val="75000"/>
                  </a:schemeClr>
                </a:solidFill>
                <a:effectLst/>
                <a:latin typeface="Times New Roman" panose="02020603050405020304" pitchFamily="18" charset="0"/>
                <a:cs typeface="Times New Roman" panose="02020603050405020304" pitchFamily="18" charset="0"/>
              </a:rPr>
              <a:t>при перестройке </a:t>
            </a:r>
            <a:r>
              <a:rPr lang="ru-RU" sz="2400" b="0" i="0" dirty="0">
                <a:effectLst/>
                <a:latin typeface="Times New Roman" panose="02020603050405020304" pitchFamily="18" charset="0"/>
                <a:cs typeface="Times New Roman" panose="02020603050405020304" pitchFamily="18" charset="0"/>
              </a:rPr>
              <a:t>старых</a:t>
            </a:r>
            <a:r>
              <a:rPr lang="ru-RU" sz="2400" b="0" i="0" dirty="0">
                <a:solidFill>
                  <a:srgbClr val="535353"/>
                </a:solidFill>
                <a:effectLst/>
                <a:latin typeface="Times New Roman" panose="02020603050405020304" pitchFamily="18" charset="0"/>
                <a:cs typeface="Times New Roman" panose="02020603050405020304" pitchFamily="18" charset="0"/>
              </a:rPr>
              <a:t>,</a:t>
            </a:r>
            <a:r>
              <a:rPr lang="ru-RU" sz="2400" b="0" i="0" baseline="30000" dirty="0">
                <a:solidFill>
                  <a:srgbClr val="535353"/>
                </a:solidFill>
                <a:effectLst/>
                <a:latin typeface="Times New Roman" panose="02020603050405020304" pitchFamily="18" charset="0"/>
                <a:cs typeface="Times New Roman" panose="02020603050405020304" pitchFamily="18" charset="0"/>
              </a:rPr>
              <a:t>(8)</a:t>
            </a:r>
            <a:r>
              <a:rPr lang="ru-RU" sz="2400" b="0" i="0" dirty="0">
                <a:solidFill>
                  <a:srgbClr val="535353"/>
                </a:solidFill>
                <a:effectLst/>
                <a:latin typeface="Times New Roman" panose="02020603050405020304" pitchFamily="18" charset="0"/>
                <a:cs typeface="Times New Roman" panose="02020603050405020304" pitchFamily="18" charset="0"/>
              </a:rPr>
              <a:t> </a:t>
            </a:r>
            <a:r>
              <a:rPr lang="ru-RU" sz="2400" b="0" i="0" dirty="0">
                <a:solidFill>
                  <a:srgbClr val="00B050"/>
                </a:solidFill>
                <a:effectLst/>
                <a:latin typeface="Times New Roman" panose="02020603050405020304" pitchFamily="18" charset="0"/>
                <a:cs typeface="Times New Roman" panose="02020603050405020304" pitchFamily="18" charset="0"/>
              </a:rPr>
              <a:t>а также </a:t>
            </a:r>
            <a:r>
              <a:rPr lang="ru-RU" sz="2400" b="0" i="0" u="dotDash" dirty="0">
                <a:solidFill>
                  <a:schemeClr val="accent4">
                    <a:lumMod val="75000"/>
                  </a:schemeClr>
                </a:solidFill>
                <a:effectLst/>
                <a:latin typeface="Times New Roman" panose="02020603050405020304" pitchFamily="18" charset="0"/>
                <a:cs typeface="Times New Roman" panose="02020603050405020304" pitchFamily="18" charset="0"/>
              </a:rPr>
              <a:t>для разбора </a:t>
            </a:r>
            <a:r>
              <a:rPr lang="ru-RU" sz="2400" b="0" i="0" dirty="0">
                <a:effectLst/>
                <a:latin typeface="Times New Roman" panose="02020603050405020304" pitchFamily="18" charset="0"/>
                <a:cs typeface="Times New Roman" panose="02020603050405020304" pitchFamily="18" charset="0"/>
              </a:rPr>
              <a:t>самых сложных земельных </a:t>
            </a:r>
            <a:r>
              <a:rPr lang="ru-RU" sz="2400" b="0" i="0" u="dotDash" dirty="0">
                <a:solidFill>
                  <a:schemeClr val="accent4">
                    <a:lumMod val="75000"/>
                  </a:schemeClr>
                </a:solidFill>
                <a:effectLst/>
                <a:latin typeface="Times New Roman" panose="02020603050405020304" pitchFamily="18" charset="0"/>
                <a:cs typeface="Times New Roman" panose="02020603050405020304" pitchFamily="18" charset="0"/>
              </a:rPr>
              <a:t>тяжб</a:t>
            </a:r>
            <a:r>
              <a:rPr lang="ru-RU" sz="2400" b="0" i="0" dirty="0">
                <a:effectLst/>
                <a:latin typeface="Times New Roman" panose="02020603050405020304" pitchFamily="18" charset="0"/>
                <a:cs typeface="Times New Roman" panose="02020603050405020304" pitchFamily="18" charset="0"/>
              </a:rPr>
              <a:t>).</a:t>
            </a:r>
          </a:p>
          <a:p>
            <a:endParaRPr lang="ru-RU" sz="2400" b="0" i="0" dirty="0">
              <a:solidFill>
                <a:srgbClr val="535353"/>
              </a:solidFill>
              <a:effectLst/>
              <a:latin typeface="Times New Roman" panose="02020603050405020304" pitchFamily="18" charset="0"/>
              <a:cs typeface="Times New Roman" panose="02020603050405020304" pitchFamily="18" charset="0"/>
            </a:endParaRPr>
          </a:p>
          <a:p>
            <a:r>
              <a:rPr lang="ru-RU" sz="2400" b="1" i="0" dirty="0">
                <a:solidFill>
                  <a:srgbClr val="535353"/>
                </a:solidFill>
                <a:effectLst/>
                <a:latin typeface="Times New Roman" panose="02020603050405020304" pitchFamily="18" charset="0"/>
                <a:cs typeface="Times New Roman" panose="02020603050405020304" pitchFamily="18" charset="0"/>
              </a:rPr>
              <a:t>Запятая 2 стоит между однородными членами предложения.</a:t>
            </a:r>
            <a:br>
              <a:rPr lang="ru-RU" sz="2400" b="1" i="0" dirty="0">
                <a:solidFill>
                  <a:srgbClr val="535353"/>
                </a:solidFill>
                <a:effectLst/>
                <a:latin typeface="Times New Roman" panose="02020603050405020304" pitchFamily="18" charset="0"/>
                <a:cs typeface="Times New Roman" panose="02020603050405020304" pitchFamily="18" charset="0"/>
              </a:rPr>
            </a:br>
            <a:r>
              <a:rPr lang="ru-RU" sz="2400" b="1" i="0" dirty="0">
                <a:solidFill>
                  <a:srgbClr val="535353"/>
                </a:solidFill>
                <a:effectLst/>
                <a:latin typeface="Times New Roman" panose="02020603050405020304" pitchFamily="18" charset="0"/>
                <a:cs typeface="Times New Roman" panose="02020603050405020304" pitchFamily="18" charset="0"/>
              </a:rPr>
              <a:t>Двоеточие 3 стоит после обобщающего слова перед однородными членами.</a:t>
            </a:r>
            <a:br>
              <a:rPr lang="ru-RU" sz="2400" b="1" i="0" dirty="0">
                <a:solidFill>
                  <a:srgbClr val="535353"/>
                </a:solidFill>
                <a:effectLst/>
                <a:latin typeface="Times New Roman" panose="02020603050405020304" pitchFamily="18" charset="0"/>
                <a:cs typeface="Times New Roman" panose="02020603050405020304" pitchFamily="18" charset="0"/>
              </a:rPr>
            </a:br>
            <a:r>
              <a:rPr lang="ru-RU" sz="2400" b="1" i="0" dirty="0">
                <a:solidFill>
                  <a:srgbClr val="535353"/>
                </a:solidFill>
                <a:effectLst/>
                <a:latin typeface="Times New Roman" panose="02020603050405020304" pitchFamily="18" charset="0"/>
                <a:cs typeface="Times New Roman" panose="02020603050405020304" pitchFamily="18" charset="0"/>
              </a:rPr>
              <a:t>Запятая 4 стоит между однородными членами.</a:t>
            </a:r>
            <a:br>
              <a:rPr lang="ru-RU" sz="2400" b="1" i="0" dirty="0">
                <a:solidFill>
                  <a:srgbClr val="535353"/>
                </a:solidFill>
                <a:effectLst/>
                <a:latin typeface="Times New Roman" panose="02020603050405020304" pitchFamily="18" charset="0"/>
                <a:cs typeface="Times New Roman" panose="02020603050405020304" pitchFamily="18" charset="0"/>
              </a:rPr>
            </a:br>
            <a:r>
              <a:rPr lang="ru-RU" sz="2400" b="1" i="0" dirty="0">
                <a:solidFill>
                  <a:srgbClr val="535353"/>
                </a:solidFill>
                <a:effectLst/>
                <a:latin typeface="Times New Roman" panose="02020603050405020304" pitchFamily="18" charset="0"/>
                <a:cs typeface="Times New Roman" panose="02020603050405020304" pitchFamily="18" charset="0"/>
              </a:rPr>
              <a:t>Запятая 6 отделяет придаточное от главного в сложноподчиненном предложении.</a:t>
            </a:r>
            <a:br>
              <a:rPr lang="ru-RU" sz="2400" b="1" i="0" dirty="0">
                <a:solidFill>
                  <a:srgbClr val="535353"/>
                </a:solidFill>
                <a:effectLst/>
                <a:latin typeface="Times New Roman" panose="02020603050405020304" pitchFamily="18" charset="0"/>
                <a:cs typeface="Times New Roman" panose="02020603050405020304" pitchFamily="18" charset="0"/>
              </a:rPr>
            </a:br>
            <a:r>
              <a:rPr lang="ru-RU" sz="2400" b="1" i="0" dirty="0">
                <a:solidFill>
                  <a:srgbClr val="535353"/>
                </a:solidFill>
                <a:effectLst/>
                <a:latin typeface="Times New Roman" panose="02020603050405020304" pitchFamily="18" charset="0"/>
                <a:cs typeface="Times New Roman" panose="02020603050405020304" pitchFamily="18" charset="0"/>
              </a:rPr>
              <a:t>Запятая 8 стоит между однородными членами.</a:t>
            </a:r>
          </a:p>
        </p:txBody>
      </p:sp>
    </p:spTree>
    <p:extLst>
      <p:ext uri="{BB962C8B-B14F-4D97-AF65-F5344CB8AC3E}">
        <p14:creationId xmlns:p14="http://schemas.microsoft.com/office/powerpoint/2010/main" val="38656814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669701" y="643944"/>
            <a:ext cx="10560676" cy="5970865"/>
          </a:xfrm>
          <a:prstGeom prst="rect">
            <a:avLst/>
          </a:prstGeom>
          <a:noFill/>
        </p:spPr>
        <p:txBody>
          <a:bodyPr wrap="square" rtlCol="0">
            <a:spAutoFit/>
          </a:bodyPr>
          <a:lstStyle/>
          <a:p>
            <a:r>
              <a:rPr lang="ru-RU" sz="2800" b="1" i="1" dirty="0">
                <a:latin typeface="Times New Roman" panose="02020603050405020304" pitchFamily="18" charset="0"/>
                <a:cs typeface="Times New Roman" panose="02020603050405020304" pitchFamily="18" charset="0"/>
              </a:rPr>
              <a:t>Пунктуационный анализ.</a:t>
            </a:r>
            <a:endParaRPr lang="ru-RU" sz="2800" dirty="0">
              <a:latin typeface="Times New Roman" panose="02020603050405020304" pitchFamily="18" charset="0"/>
              <a:cs typeface="Times New Roman" panose="02020603050405020304" pitchFamily="18" charset="0"/>
            </a:endParaRPr>
          </a:p>
          <a:p>
            <a:r>
              <a:rPr lang="ru-RU" sz="2800" b="1" dirty="0">
                <a:latin typeface="Times New Roman" panose="02020603050405020304" pitchFamily="18" charset="0"/>
                <a:cs typeface="Times New Roman" panose="02020603050405020304" pitchFamily="18" charset="0"/>
              </a:rPr>
              <a:t>Расставьте знаки препинания.</a:t>
            </a:r>
            <a:r>
              <a:rPr lang="ru-RU" sz="2800" dirty="0">
                <a:latin typeface="Times New Roman" panose="02020603050405020304" pitchFamily="18" charset="0"/>
                <a:cs typeface="Times New Roman" panose="02020603050405020304" pitchFamily="18" charset="0"/>
              </a:rPr>
              <a:t> Укажите цифры, на месте которых должно стоять </a:t>
            </a:r>
            <a:r>
              <a:rPr lang="ru-RU" sz="2800" b="1" dirty="0">
                <a:latin typeface="Times New Roman" panose="02020603050405020304" pitchFamily="18" charset="0"/>
                <a:cs typeface="Times New Roman" panose="02020603050405020304" pitchFamily="18" charset="0"/>
              </a:rPr>
              <a:t>тире</a:t>
            </a:r>
            <a:r>
              <a:rPr lang="ru-RU" sz="2800" dirty="0">
                <a:latin typeface="Times New Roman" panose="02020603050405020304" pitchFamily="18" charset="0"/>
                <a:cs typeface="Times New Roman" panose="02020603050405020304" pitchFamily="18" charset="0"/>
              </a:rPr>
              <a:t>.</a:t>
            </a:r>
          </a:p>
          <a:p>
            <a:r>
              <a:rPr lang="ru-RU" sz="2800" i="1"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p>
            <a:r>
              <a:rPr lang="ru-RU" sz="2800" i="1" dirty="0">
                <a:latin typeface="Times New Roman" panose="02020603050405020304" pitchFamily="18" charset="0"/>
                <a:cs typeface="Times New Roman" panose="02020603050405020304" pitchFamily="18" charset="0"/>
              </a:rPr>
              <a:t>Долина гейзеров (1) природная достопримечательность Камчатского края (2) расположенная в </a:t>
            </a:r>
            <a:r>
              <a:rPr lang="ru-RU" sz="2800" i="1" dirty="0" err="1">
                <a:latin typeface="Times New Roman" panose="02020603050405020304" pitchFamily="18" charset="0"/>
                <a:cs typeface="Times New Roman" panose="02020603050405020304" pitchFamily="18" charset="0"/>
              </a:rPr>
              <a:t>Кроноцком</a:t>
            </a:r>
            <a:r>
              <a:rPr lang="ru-RU" sz="2800" i="1" dirty="0">
                <a:latin typeface="Times New Roman" panose="02020603050405020304" pitchFamily="18" charset="0"/>
                <a:cs typeface="Times New Roman" panose="02020603050405020304" pitchFamily="18" charset="0"/>
              </a:rPr>
              <a:t> биосферном заповеднике. Уникальные термальные источники (3) грязевые котлы (4) водопады и озёра (5) всё это разбросано по каньону реки Гейзерной (6) где наблюдаются разнообразные природные условия (7) вмещающие в себя ландшафты нескольких географических поясов. Основа драматичных панорам заповедника (8) пышущие гейзеры (9) бурлящие и взрывающиеся сокрушительными потоками воды и пара.</a:t>
            </a:r>
            <a:endParaRPr lang="ru-RU" sz="28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1161703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9701" y="244698"/>
            <a:ext cx="10715223" cy="6709529"/>
          </a:xfrm>
          <a:prstGeom prst="rect">
            <a:avLst/>
          </a:prstGeom>
          <a:noFill/>
        </p:spPr>
        <p:txBody>
          <a:bodyPr wrap="square" rtlCol="0">
            <a:spAutoFit/>
          </a:bodyPr>
          <a:lstStyle/>
          <a:p>
            <a:r>
              <a:rPr lang="ru-RU" sz="2000" b="1" i="1" dirty="0">
                <a:latin typeface="Times New Roman" panose="02020603050405020304" pitchFamily="18" charset="0"/>
                <a:cs typeface="Times New Roman" panose="02020603050405020304" pitchFamily="18" charset="0"/>
              </a:rPr>
              <a:t>Пояснение.</a:t>
            </a:r>
          </a:p>
          <a:p>
            <a:r>
              <a:rPr lang="ru-RU" sz="2400" u="sng" dirty="0">
                <a:latin typeface="Times New Roman" panose="02020603050405020304" pitchFamily="18" charset="0"/>
                <a:cs typeface="Times New Roman" panose="02020603050405020304" pitchFamily="18" charset="0"/>
              </a:rPr>
              <a:t>Долина </a:t>
            </a:r>
            <a:r>
              <a:rPr lang="ru-RU" sz="2400" dirty="0">
                <a:latin typeface="Times New Roman" panose="02020603050405020304" pitchFamily="18" charset="0"/>
                <a:cs typeface="Times New Roman" panose="02020603050405020304" pitchFamily="18" charset="0"/>
              </a:rPr>
              <a:t>гейзеров  –</a:t>
            </a:r>
            <a:r>
              <a:rPr lang="ru-RU" sz="2400" baseline="30000" dirty="0">
                <a:latin typeface="Times New Roman" panose="02020603050405020304" pitchFamily="18" charset="0"/>
                <a:cs typeface="Times New Roman" panose="02020603050405020304" pitchFamily="18" charset="0"/>
              </a:rPr>
              <a:t>(1)</a:t>
            </a:r>
            <a:r>
              <a:rPr lang="ru-RU" sz="2400" dirty="0">
                <a:latin typeface="Times New Roman" panose="02020603050405020304" pitchFamily="18" charset="0"/>
                <a:cs typeface="Times New Roman" panose="02020603050405020304" pitchFamily="18" charset="0"/>
              </a:rPr>
              <a:t> природная </a:t>
            </a:r>
            <a:r>
              <a:rPr lang="ru-RU" sz="2400" u="dbl" dirty="0">
                <a:latin typeface="Times New Roman" panose="02020603050405020304" pitchFamily="18" charset="0"/>
                <a:cs typeface="Times New Roman" panose="02020603050405020304" pitchFamily="18" charset="0"/>
              </a:rPr>
              <a:t>достопримечательность</a:t>
            </a:r>
            <a:r>
              <a:rPr lang="ru-RU" sz="2400" b="1" dirty="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Камчатского края,</a:t>
            </a:r>
            <a:r>
              <a:rPr lang="ru-RU" sz="2400" baseline="30000" dirty="0">
                <a:latin typeface="Times New Roman" panose="02020603050405020304" pitchFamily="18" charset="0"/>
                <a:cs typeface="Times New Roman" panose="02020603050405020304" pitchFamily="18" charset="0"/>
              </a:rPr>
              <a:t>(2)</a:t>
            </a:r>
            <a:r>
              <a:rPr lang="ru-RU" sz="2400" dirty="0">
                <a:latin typeface="Times New Roman" panose="02020603050405020304" pitchFamily="18" charset="0"/>
                <a:cs typeface="Times New Roman" panose="02020603050405020304" pitchFamily="18" charset="0"/>
              </a:rPr>
              <a:t> </a:t>
            </a:r>
            <a:r>
              <a:rPr lang="ru-RU" sz="2400" u="wavy" dirty="0">
                <a:solidFill>
                  <a:srgbClr val="FF0000"/>
                </a:solidFill>
                <a:latin typeface="Times New Roman" panose="02020603050405020304" pitchFamily="18" charset="0"/>
                <a:cs typeface="Times New Roman" panose="02020603050405020304" pitchFamily="18" charset="0"/>
              </a:rPr>
              <a:t>расположенная в </a:t>
            </a:r>
            <a:r>
              <a:rPr lang="ru-RU" sz="2400" u="wavy" dirty="0" err="1">
                <a:solidFill>
                  <a:srgbClr val="FF0000"/>
                </a:solidFill>
                <a:latin typeface="Times New Roman" panose="02020603050405020304" pitchFamily="18" charset="0"/>
                <a:cs typeface="Times New Roman" panose="02020603050405020304" pitchFamily="18" charset="0"/>
              </a:rPr>
              <a:t>Кроноцком</a:t>
            </a:r>
            <a:r>
              <a:rPr lang="ru-RU" sz="2400" u="wavy" dirty="0">
                <a:solidFill>
                  <a:srgbClr val="FF0000"/>
                </a:solidFill>
                <a:latin typeface="Times New Roman" panose="02020603050405020304" pitchFamily="18" charset="0"/>
                <a:cs typeface="Times New Roman" panose="02020603050405020304" pitchFamily="18" charset="0"/>
              </a:rPr>
              <a:t> биосферном заповеднике</a:t>
            </a:r>
            <a:r>
              <a:rPr lang="ru-RU" sz="2400" dirty="0">
                <a:latin typeface="Times New Roman" panose="02020603050405020304" pitchFamily="18" charset="0"/>
                <a:cs typeface="Times New Roman" panose="02020603050405020304" pitchFamily="18" charset="0"/>
              </a:rPr>
              <a:t>. [Уникальные термальные </a:t>
            </a:r>
            <a:r>
              <a:rPr lang="ru-RU" sz="2400" u="sng" dirty="0">
                <a:solidFill>
                  <a:srgbClr val="7030A0"/>
                </a:solidFill>
                <a:latin typeface="Times New Roman" panose="02020603050405020304" pitchFamily="18" charset="0"/>
                <a:cs typeface="Times New Roman" panose="02020603050405020304" pitchFamily="18" charset="0"/>
              </a:rPr>
              <a:t>источники</a:t>
            </a:r>
            <a:r>
              <a:rPr lang="ru-RU" sz="2400" dirty="0">
                <a:latin typeface="Times New Roman" panose="02020603050405020304" pitchFamily="18" charset="0"/>
                <a:cs typeface="Times New Roman" panose="02020603050405020304" pitchFamily="18" charset="0"/>
              </a:rPr>
              <a:t>,</a:t>
            </a:r>
            <a:r>
              <a:rPr lang="ru-RU" sz="2400" baseline="30000" dirty="0">
                <a:latin typeface="Times New Roman" panose="02020603050405020304" pitchFamily="18" charset="0"/>
                <a:cs typeface="Times New Roman" panose="02020603050405020304" pitchFamily="18" charset="0"/>
              </a:rPr>
              <a:t>(3)</a:t>
            </a:r>
            <a:r>
              <a:rPr lang="ru-RU" sz="2400" dirty="0">
                <a:latin typeface="Times New Roman" panose="02020603050405020304" pitchFamily="18" charset="0"/>
                <a:cs typeface="Times New Roman" panose="02020603050405020304" pitchFamily="18" charset="0"/>
              </a:rPr>
              <a:t> грязевые </a:t>
            </a:r>
            <a:r>
              <a:rPr lang="ru-RU" sz="2400" u="sng" dirty="0">
                <a:solidFill>
                  <a:srgbClr val="7030A0"/>
                </a:solidFill>
                <a:latin typeface="Times New Roman" panose="02020603050405020304" pitchFamily="18" charset="0"/>
                <a:cs typeface="Times New Roman" panose="02020603050405020304" pitchFamily="18" charset="0"/>
              </a:rPr>
              <a:t>котлы</a:t>
            </a:r>
            <a:r>
              <a:rPr lang="ru-RU" sz="2400" dirty="0">
                <a:latin typeface="Times New Roman" panose="02020603050405020304" pitchFamily="18" charset="0"/>
                <a:cs typeface="Times New Roman" panose="02020603050405020304" pitchFamily="18" charset="0"/>
              </a:rPr>
              <a:t>,</a:t>
            </a:r>
            <a:r>
              <a:rPr lang="ru-RU" sz="2400" baseline="30000" dirty="0">
                <a:latin typeface="Times New Roman" panose="02020603050405020304" pitchFamily="18" charset="0"/>
                <a:cs typeface="Times New Roman" panose="02020603050405020304" pitchFamily="18" charset="0"/>
              </a:rPr>
              <a:t>(4)</a:t>
            </a:r>
            <a:r>
              <a:rPr lang="ru-RU" sz="2400" dirty="0">
                <a:latin typeface="Times New Roman" panose="02020603050405020304" pitchFamily="18" charset="0"/>
                <a:cs typeface="Times New Roman" panose="02020603050405020304" pitchFamily="18" charset="0"/>
              </a:rPr>
              <a:t> </a:t>
            </a:r>
            <a:r>
              <a:rPr lang="ru-RU" sz="2400" u="sng" dirty="0">
                <a:solidFill>
                  <a:srgbClr val="7030A0"/>
                </a:solidFill>
                <a:latin typeface="Times New Roman" panose="02020603050405020304" pitchFamily="18" charset="0"/>
                <a:cs typeface="Times New Roman" panose="02020603050405020304" pitchFamily="18" charset="0"/>
              </a:rPr>
              <a:t>водопады</a:t>
            </a:r>
            <a:r>
              <a:rPr lang="ru-RU" sz="2400" dirty="0">
                <a:latin typeface="Times New Roman" panose="02020603050405020304" pitchFamily="18" charset="0"/>
                <a:cs typeface="Times New Roman" panose="02020603050405020304" pitchFamily="18" charset="0"/>
              </a:rPr>
              <a:t> </a:t>
            </a:r>
            <a:r>
              <a:rPr lang="ru-RU" sz="2400" dirty="0">
                <a:solidFill>
                  <a:srgbClr val="00B050"/>
                </a:solidFill>
                <a:latin typeface="Times New Roman" panose="02020603050405020304" pitchFamily="18" charset="0"/>
                <a:cs typeface="Times New Roman" panose="02020603050405020304" pitchFamily="18" charset="0"/>
              </a:rPr>
              <a:t>и</a:t>
            </a:r>
            <a:r>
              <a:rPr lang="ru-RU" sz="2400" dirty="0">
                <a:latin typeface="Times New Roman" panose="02020603050405020304" pitchFamily="18" charset="0"/>
                <a:cs typeface="Times New Roman" panose="02020603050405020304" pitchFamily="18" charset="0"/>
              </a:rPr>
              <a:t> </a:t>
            </a:r>
            <a:r>
              <a:rPr lang="ru-RU" sz="2400" u="sng" dirty="0">
                <a:solidFill>
                  <a:srgbClr val="7030A0"/>
                </a:solidFill>
                <a:latin typeface="Times New Roman" panose="02020603050405020304" pitchFamily="18" charset="0"/>
                <a:cs typeface="Times New Roman" panose="02020603050405020304" pitchFamily="18" charset="0"/>
              </a:rPr>
              <a:t>озёра</a:t>
            </a:r>
            <a:r>
              <a:rPr lang="ru-RU" sz="2400" dirty="0">
                <a:latin typeface="Times New Roman" panose="02020603050405020304" pitchFamily="18" charset="0"/>
                <a:cs typeface="Times New Roman" panose="02020603050405020304" pitchFamily="18" charset="0"/>
              </a:rPr>
              <a:t>  –</a:t>
            </a:r>
            <a:r>
              <a:rPr lang="ru-RU" sz="2400" baseline="30000" dirty="0">
                <a:latin typeface="Times New Roman" panose="02020603050405020304" pitchFamily="18" charset="0"/>
                <a:cs typeface="Times New Roman" panose="02020603050405020304" pitchFamily="18" charset="0"/>
              </a:rPr>
              <a:t>(5)</a:t>
            </a:r>
            <a:r>
              <a:rPr lang="ru-RU" sz="2400" dirty="0">
                <a:latin typeface="Times New Roman" panose="02020603050405020304" pitchFamily="18" charset="0"/>
                <a:cs typeface="Times New Roman" panose="02020603050405020304" pitchFamily="18" charset="0"/>
              </a:rPr>
              <a:t> </a:t>
            </a:r>
            <a:r>
              <a:rPr lang="ru-RU" sz="2400" u="sng" dirty="0">
                <a:solidFill>
                  <a:srgbClr val="7030A0"/>
                </a:solidFill>
                <a:latin typeface="Times New Roman" panose="02020603050405020304" pitchFamily="18" charset="0"/>
                <a:cs typeface="Times New Roman" panose="02020603050405020304" pitchFamily="18" charset="0"/>
              </a:rPr>
              <a:t>всё</a:t>
            </a:r>
            <a:r>
              <a:rPr lang="ru-RU" sz="2400" dirty="0">
                <a:solidFill>
                  <a:srgbClr val="7030A0"/>
                </a:solidFill>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это </a:t>
            </a:r>
            <a:r>
              <a:rPr lang="ru-RU" sz="2400" u="dbl" dirty="0">
                <a:latin typeface="Times New Roman" panose="02020603050405020304" pitchFamily="18" charset="0"/>
                <a:cs typeface="Times New Roman" panose="02020603050405020304" pitchFamily="18" charset="0"/>
              </a:rPr>
              <a:t>разбросано</a:t>
            </a:r>
            <a:r>
              <a:rPr lang="ru-RU" sz="2400" dirty="0">
                <a:latin typeface="Times New Roman" panose="02020603050405020304" pitchFamily="18" charset="0"/>
                <a:cs typeface="Times New Roman" panose="02020603050405020304" pitchFamily="18" charset="0"/>
              </a:rPr>
              <a:t> по каньону реки Гейзерной],</a:t>
            </a:r>
            <a:r>
              <a:rPr lang="ru-RU" sz="2400" baseline="30000" dirty="0">
                <a:latin typeface="Times New Roman" panose="02020603050405020304" pitchFamily="18" charset="0"/>
                <a:cs typeface="Times New Roman" panose="02020603050405020304" pitchFamily="18" charset="0"/>
              </a:rPr>
              <a:t>(6)</a:t>
            </a:r>
            <a:r>
              <a:rPr lang="ru-RU" sz="2400" dirty="0">
                <a:latin typeface="Times New Roman" panose="02020603050405020304" pitchFamily="18" charset="0"/>
                <a:cs typeface="Times New Roman" panose="02020603050405020304" pitchFamily="18" charset="0"/>
              </a:rPr>
              <a:t> (</a:t>
            </a:r>
            <a:r>
              <a:rPr lang="ru-RU" sz="2400" dirty="0">
                <a:solidFill>
                  <a:srgbClr val="00B050"/>
                </a:solidFill>
                <a:latin typeface="Times New Roman" panose="02020603050405020304" pitchFamily="18" charset="0"/>
                <a:cs typeface="Times New Roman" panose="02020603050405020304" pitchFamily="18" charset="0"/>
              </a:rPr>
              <a:t>где</a:t>
            </a:r>
            <a:r>
              <a:rPr lang="ru-RU" sz="2400" dirty="0">
                <a:latin typeface="Times New Roman" panose="02020603050405020304" pitchFamily="18" charset="0"/>
                <a:cs typeface="Times New Roman" panose="02020603050405020304" pitchFamily="18" charset="0"/>
              </a:rPr>
              <a:t> </a:t>
            </a:r>
            <a:r>
              <a:rPr lang="ru-RU" sz="2400" u="dbl" dirty="0">
                <a:latin typeface="Times New Roman" panose="02020603050405020304" pitchFamily="18" charset="0"/>
                <a:cs typeface="Times New Roman" panose="02020603050405020304" pitchFamily="18" charset="0"/>
              </a:rPr>
              <a:t>наблюдаются</a:t>
            </a:r>
            <a:r>
              <a:rPr lang="ru-RU" sz="2400" dirty="0">
                <a:latin typeface="Times New Roman" panose="02020603050405020304" pitchFamily="18" charset="0"/>
                <a:cs typeface="Times New Roman" panose="02020603050405020304" pitchFamily="18" charset="0"/>
              </a:rPr>
              <a:t> разнообразные природные </a:t>
            </a:r>
            <a:r>
              <a:rPr lang="ru-RU" sz="2400" u="sng" dirty="0">
                <a:latin typeface="Times New Roman" panose="02020603050405020304" pitchFamily="18" charset="0"/>
                <a:cs typeface="Times New Roman" panose="02020603050405020304" pitchFamily="18" charset="0"/>
              </a:rPr>
              <a:t>условия</a:t>
            </a:r>
            <a:r>
              <a:rPr lang="ru-RU" sz="2400" dirty="0">
                <a:latin typeface="Times New Roman" panose="02020603050405020304" pitchFamily="18" charset="0"/>
                <a:cs typeface="Times New Roman" panose="02020603050405020304" pitchFamily="18" charset="0"/>
              </a:rPr>
              <a:t>,</a:t>
            </a:r>
            <a:r>
              <a:rPr lang="ru-RU" sz="2400" baseline="30000" dirty="0">
                <a:latin typeface="Times New Roman" panose="02020603050405020304" pitchFamily="18" charset="0"/>
                <a:cs typeface="Times New Roman" panose="02020603050405020304" pitchFamily="18" charset="0"/>
              </a:rPr>
              <a:t>(7)</a:t>
            </a:r>
            <a:r>
              <a:rPr lang="ru-RU" sz="2400" dirty="0">
                <a:latin typeface="Times New Roman" panose="02020603050405020304" pitchFamily="18" charset="0"/>
                <a:cs typeface="Times New Roman" panose="02020603050405020304" pitchFamily="18" charset="0"/>
              </a:rPr>
              <a:t> </a:t>
            </a:r>
            <a:r>
              <a:rPr lang="ru-RU" sz="2400" u="wavy" dirty="0">
                <a:solidFill>
                  <a:srgbClr val="FF0000"/>
                </a:solidFill>
                <a:latin typeface="Times New Roman" panose="02020603050405020304" pitchFamily="18" charset="0"/>
                <a:cs typeface="Times New Roman" panose="02020603050405020304" pitchFamily="18" charset="0"/>
              </a:rPr>
              <a:t>вмещающие в себя ландшафты нескольких географических поясов</a:t>
            </a:r>
            <a:r>
              <a:rPr lang="ru-RU" sz="2400" dirty="0">
                <a:latin typeface="Times New Roman" panose="02020603050405020304" pitchFamily="18" charset="0"/>
                <a:cs typeface="Times New Roman" panose="02020603050405020304" pitchFamily="18" charset="0"/>
              </a:rPr>
              <a:t>). </a:t>
            </a:r>
            <a:r>
              <a:rPr lang="ru-RU" sz="2400" u="sng" dirty="0">
                <a:latin typeface="Times New Roman" panose="02020603050405020304" pitchFamily="18" charset="0"/>
                <a:cs typeface="Times New Roman" panose="02020603050405020304" pitchFamily="18" charset="0"/>
              </a:rPr>
              <a:t>Основа</a:t>
            </a:r>
            <a:r>
              <a:rPr lang="ru-RU" sz="2400" dirty="0">
                <a:latin typeface="Times New Roman" panose="02020603050405020304" pitchFamily="18" charset="0"/>
                <a:cs typeface="Times New Roman" panose="02020603050405020304" pitchFamily="18" charset="0"/>
              </a:rPr>
              <a:t> драматичных панорам заповедника –</a:t>
            </a:r>
            <a:r>
              <a:rPr lang="ru-RU" sz="2400" baseline="30000" dirty="0">
                <a:latin typeface="Times New Roman" panose="02020603050405020304" pitchFamily="18" charset="0"/>
                <a:cs typeface="Times New Roman" panose="02020603050405020304" pitchFamily="18" charset="0"/>
              </a:rPr>
              <a:t>(8)</a:t>
            </a:r>
            <a:r>
              <a:rPr lang="ru-RU" sz="2400" dirty="0">
                <a:latin typeface="Times New Roman" panose="02020603050405020304" pitchFamily="18" charset="0"/>
                <a:cs typeface="Times New Roman" panose="02020603050405020304" pitchFamily="18" charset="0"/>
              </a:rPr>
              <a:t> пышущие </a:t>
            </a:r>
            <a:r>
              <a:rPr lang="ru-RU" sz="2400" u="dbl" dirty="0">
                <a:latin typeface="Times New Roman" panose="02020603050405020304" pitchFamily="18" charset="0"/>
                <a:cs typeface="Times New Roman" panose="02020603050405020304" pitchFamily="18" charset="0"/>
              </a:rPr>
              <a:t>гейзеры</a:t>
            </a:r>
            <a:r>
              <a:rPr lang="ru-RU" sz="2400" dirty="0">
                <a:latin typeface="Times New Roman" panose="02020603050405020304" pitchFamily="18" charset="0"/>
                <a:cs typeface="Times New Roman" panose="02020603050405020304" pitchFamily="18" charset="0"/>
              </a:rPr>
              <a:t>,</a:t>
            </a:r>
            <a:r>
              <a:rPr lang="ru-RU" sz="2400" baseline="30000" dirty="0">
                <a:latin typeface="Times New Roman" panose="02020603050405020304" pitchFamily="18" charset="0"/>
                <a:cs typeface="Times New Roman" panose="02020603050405020304" pitchFamily="18" charset="0"/>
              </a:rPr>
              <a:t>(9)</a:t>
            </a:r>
            <a:r>
              <a:rPr lang="ru-RU" sz="2400" dirty="0">
                <a:latin typeface="Times New Roman" panose="02020603050405020304" pitchFamily="18" charset="0"/>
                <a:cs typeface="Times New Roman" panose="02020603050405020304" pitchFamily="18" charset="0"/>
              </a:rPr>
              <a:t> </a:t>
            </a:r>
            <a:r>
              <a:rPr lang="ru-RU" sz="2400" u="wavy" dirty="0">
                <a:solidFill>
                  <a:srgbClr val="FF0000"/>
                </a:solidFill>
                <a:latin typeface="Times New Roman" panose="02020603050405020304" pitchFamily="18" charset="0"/>
                <a:cs typeface="Times New Roman" panose="02020603050405020304" pitchFamily="18" charset="0"/>
              </a:rPr>
              <a:t>бурлящие и взрывающиеся сокрушительными потоками воды и пара</a:t>
            </a:r>
            <a:r>
              <a:rPr lang="ru-RU" sz="2400" dirty="0">
                <a:latin typeface="Times New Roman" panose="02020603050405020304" pitchFamily="18" charset="0"/>
                <a:cs typeface="Times New Roman" panose="02020603050405020304" pitchFamily="18" charset="0"/>
              </a:rPr>
              <a:t>.</a:t>
            </a:r>
          </a:p>
          <a:p>
            <a:r>
              <a:rPr lang="ru-RU" sz="2000" b="1" dirty="0">
                <a:latin typeface="Times New Roman" panose="02020603050405020304" pitchFamily="18" charset="0"/>
                <a:cs typeface="Times New Roman" panose="02020603050405020304" pitchFamily="18" charset="0"/>
              </a:rPr>
              <a:t>Тире 1 стоит между подлежащим и сказуемым, выраженными именами существительными в именительном падеже.</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Запятая 2 выделяет причастный оборот, стоящий после определяемого слова.</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Запятые 3,4 разделяют однородные члены предложения.</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Тире 5 стоит после однородных членов предложения перед обобщающим словом.</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Запятая 6 отделяет придаточное от главного предложения в сложноподчиненном.</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Запятая 7 выделяет причастный оборот, стоящий после определяемого слова.</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Тире 8 стоит между подлежащим и сказуемым, выраженными именами </a:t>
            </a:r>
            <a:r>
              <a:rPr lang="ru-RU" sz="2000" b="1" u="sng" dirty="0">
                <a:latin typeface="Times New Roman" panose="02020603050405020304" pitchFamily="18" charset="0"/>
                <a:cs typeface="Times New Roman" panose="02020603050405020304" pitchFamily="18" charset="0"/>
              </a:rPr>
              <a:t>существительными</a:t>
            </a:r>
            <a:r>
              <a:rPr lang="ru-RU" sz="2000" b="1" dirty="0">
                <a:latin typeface="Times New Roman" panose="02020603050405020304" pitchFamily="18" charset="0"/>
                <a:cs typeface="Times New Roman" panose="02020603050405020304" pitchFamily="18" charset="0"/>
              </a:rPr>
              <a:t> в именительном падеже.</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Запятая 9 выделяет причастный оборот.</a:t>
            </a:r>
          </a:p>
          <a:p>
            <a:endParaRPr lang="ru-RU" b="1" dirty="0"/>
          </a:p>
        </p:txBody>
      </p:sp>
    </p:spTree>
    <p:extLst>
      <p:ext uri="{BB962C8B-B14F-4D97-AF65-F5344CB8AC3E}">
        <p14:creationId xmlns:p14="http://schemas.microsoft.com/office/powerpoint/2010/main" val="29299487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79549" y="450761"/>
            <a:ext cx="10895527" cy="5416868"/>
          </a:xfrm>
          <a:prstGeom prst="rect">
            <a:avLst/>
          </a:prstGeom>
          <a:noFill/>
        </p:spPr>
        <p:txBody>
          <a:bodyPr wrap="square" rtlCol="0">
            <a:spAutoFit/>
          </a:bodyPr>
          <a:lstStyle/>
          <a:p>
            <a:r>
              <a:rPr lang="ru-RU" sz="2800" b="1" i="1" dirty="0">
                <a:latin typeface="Times New Roman" panose="02020603050405020304" pitchFamily="18" charset="0"/>
                <a:cs typeface="Times New Roman" panose="02020603050405020304" pitchFamily="18" charset="0"/>
              </a:rPr>
              <a:t>Пунктуационный анализ</a:t>
            </a:r>
            <a:r>
              <a:rPr lang="ru-RU"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r>
              <a:rPr lang="ru-RU" sz="2800" b="1" dirty="0">
                <a:latin typeface="Times New Roman" panose="02020603050405020304" pitchFamily="18" charset="0"/>
                <a:cs typeface="Times New Roman" panose="02020603050405020304" pitchFamily="18" charset="0"/>
              </a:rPr>
              <a:t>Расставьте знаки препинания. </a:t>
            </a:r>
            <a:r>
              <a:rPr lang="ru-RU" sz="2800" dirty="0">
                <a:latin typeface="Times New Roman" panose="02020603050405020304" pitchFamily="18" charset="0"/>
                <a:cs typeface="Times New Roman" panose="02020603050405020304" pitchFamily="18" charset="0"/>
              </a:rPr>
              <a:t>Укажите цифры, на месте которых должно стоять </a:t>
            </a:r>
            <a:r>
              <a:rPr lang="ru-RU" sz="2800" b="1" dirty="0">
                <a:latin typeface="Times New Roman" panose="02020603050405020304" pitchFamily="18" charset="0"/>
                <a:cs typeface="Times New Roman" panose="02020603050405020304" pitchFamily="18" charset="0"/>
              </a:rPr>
              <a:t>тире</a:t>
            </a:r>
            <a:r>
              <a:rPr lang="ru-RU" sz="2800" dirty="0">
                <a:latin typeface="Times New Roman" panose="02020603050405020304" pitchFamily="18" charset="0"/>
                <a:cs typeface="Times New Roman" panose="02020603050405020304" pitchFamily="18" charset="0"/>
              </a:rPr>
              <a:t>.</a:t>
            </a:r>
          </a:p>
          <a:p>
            <a:r>
              <a:rPr lang="ru-RU" sz="2800" dirty="0">
                <a:latin typeface="Times New Roman" panose="02020603050405020304" pitchFamily="18" charset="0"/>
                <a:cs typeface="Times New Roman" panose="02020603050405020304" pitchFamily="18" charset="0"/>
              </a:rPr>
              <a:t> </a:t>
            </a:r>
          </a:p>
          <a:p>
            <a:r>
              <a:rPr lang="ru-RU" sz="2400" i="1" dirty="0">
                <a:latin typeface="Times New Roman" panose="02020603050405020304" pitchFamily="18" charset="0"/>
                <a:cs typeface="Times New Roman" panose="02020603050405020304" pitchFamily="18" charset="0"/>
              </a:rPr>
              <a:t>Художественные изделия из берёсты (1) оригинальный вид народного творчества. Берёста привлекала внимание народных умельцев тем (2) что при обработке она сохраняла все свои свойства. Берёста (3) как материал для бытовых изделий привлекала народных мастеров с давних пор. Кузовки (4) короба для муки и мёда (5) лукошки и </a:t>
            </a:r>
            <a:r>
              <a:rPr lang="ru-RU" sz="2400" i="1" dirty="0" err="1">
                <a:latin typeface="Times New Roman" panose="02020603050405020304" pitchFamily="18" charset="0"/>
                <a:cs typeface="Times New Roman" panose="02020603050405020304" pitchFamily="18" charset="0"/>
              </a:rPr>
              <a:t>пастушечьи</a:t>
            </a:r>
            <a:r>
              <a:rPr lang="ru-RU" sz="2400" i="1" dirty="0">
                <a:latin typeface="Times New Roman" panose="02020603050405020304" pitchFamily="18" charset="0"/>
                <a:cs typeface="Times New Roman" panose="02020603050405020304" pitchFamily="18" charset="0"/>
              </a:rPr>
              <a:t> рожки (6) канаты</a:t>
            </a:r>
            <a:br>
              <a:rPr lang="ru-RU" sz="2400" i="1" dirty="0">
                <a:latin typeface="Times New Roman" panose="02020603050405020304" pitchFamily="18" charset="0"/>
                <a:cs typeface="Times New Roman" panose="02020603050405020304" pitchFamily="18" charset="0"/>
              </a:rPr>
            </a:br>
            <a:r>
              <a:rPr lang="ru-RU" sz="2400" i="1" dirty="0">
                <a:latin typeface="Times New Roman" panose="02020603050405020304" pitchFamily="18" charset="0"/>
                <a:cs typeface="Times New Roman" panose="02020603050405020304" pitchFamily="18" charset="0"/>
              </a:rPr>
              <a:t>для рыболовных снастей и солонки (7) всё это делалось из берёсты.</a:t>
            </a:r>
            <a:br>
              <a:rPr lang="ru-RU" sz="2400" i="1" dirty="0">
                <a:latin typeface="Times New Roman" panose="02020603050405020304" pitchFamily="18" charset="0"/>
                <a:cs typeface="Times New Roman" panose="02020603050405020304" pitchFamily="18" charset="0"/>
              </a:rPr>
            </a:br>
            <a:r>
              <a:rPr lang="ru-RU" sz="2400" i="1" dirty="0">
                <a:latin typeface="Times New Roman" panose="02020603050405020304" pitchFamily="18" charset="0"/>
                <a:cs typeface="Times New Roman" panose="02020603050405020304" pitchFamily="18" charset="0"/>
              </a:rPr>
              <a:t>А в строительстве берёсту использовали (8) в качестве изолятора</a:t>
            </a:r>
            <a:br>
              <a:rPr lang="ru-RU" sz="2400" i="1" dirty="0">
                <a:latin typeface="Times New Roman" panose="02020603050405020304" pitchFamily="18" charset="0"/>
                <a:cs typeface="Times New Roman" panose="02020603050405020304" pitchFamily="18" charset="0"/>
              </a:rPr>
            </a:br>
            <a:r>
              <a:rPr lang="ru-RU" sz="2400" i="1" dirty="0">
                <a:latin typeface="Times New Roman" panose="02020603050405020304" pitchFamily="18" charset="0"/>
                <a:cs typeface="Times New Roman" panose="02020603050405020304" pitchFamily="18" charset="0"/>
              </a:rPr>
              <a:t>от сырости. Благодаря водонепроницаемости и антисептическим свойствам берёста (9) предохраняла дерево от гниения.</a:t>
            </a:r>
            <a:endParaRPr lang="ru-RU" sz="24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67590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80304" y="579549"/>
            <a:ext cx="11900079" cy="5139869"/>
          </a:xfrm>
          <a:prstGeom prst="rect">
            <a:avLst/>
          </a:prstGeom>
          <a:noFill/>
        </p:spPr>
        <p:txBody>
          <a:bodyPr wrap="square" rtlCol="0">
            <a:spAutoFit/>
          </a:bodyPr>
          <a:lstStyle/>
          <a:p>
            <a:r>
              <a:rPr lang="ru-RU" sz="2400" b="1" dirty="0">
                <a:latin typeface="Times New Roman" panose="02020603050405020304" pitchFamily="18" charset="0"/>
                <a:cs typeface="Times New Roman" panose="02020603050405020304" pitchFamily="18" charset="0"/>
              </a:rPr>
              <a:t>Пояснение.</a:t>
            </a:r>
          </a:p>
          <a:p>
            <a:r>
              <a:rPr lang="ru-RU" sz="2800" dirty="0">
                <a:latin typeface="Times New Roman" panose="02020603050405020304" pitchFamily="18" charset="0"/>
                <a:cs typeface="Times New Roman" panose="02020603050405020304" pitchFamily="18" charset="0"/>
              </a:rPr>
              <a:t>Художественные </a:t>
            </a:r>
            <a:r>
              <a:rPr lang="ru-RU" sz="2800" u="sng" dirty="0">
                <a:latin typeface="Times New Roman" panose="02020603050405020304" pitchFamily="18" charset="0"/>
                <a:cs typeface="Times New Roman" panose="02020603050405020304" pitchFamily="18" charset="0"/>
              </a:rPr>
              <a:t>изделия </a:t>
            </a:r>
            <a:r>
              <a:rPr lang="ru-RU" sz="2800" dirty="0">
                <a:latin typeface="Times New Roman" panose="02020603050405020304" pitchFamily="18" charset="0"/>
                <a:cs typeface="Times New Roman" panose="02020603050405020304" pitchFamily="18" charset="0"/>
              </a:rPr>
              <a:t>из берёсты (1) –  оригинальный </a:t>
            </a:r>
            <a:r>
              <a:rPr lang="ru-RU" sz="2800" u="dbl" dirty="0">
                <a:latin typeface="Times New Roman" panose="02020603050405020304" pitchFamily="18" charset="0"/>
                <a:cs typeface="Times New Roman" panose="02020603050405020304" pitchFamily="18" charset="0"/>
              </a:rPr>
              <a:t>вид </a:t>
            </a:r>
            <a:r>
              <a:rPr lang="ru-RU" sz="2800" dirty="0">
                <a:latin typeface="Times New Roman" panose="02020603050405020304" pitchFamily="18" charset="0"/>
                <a:cs typeface="Times New Roman" panose="02020603050405020304" pitchFamily="18" charset="0"/>
              </a:rPr>
              <a:t>народного творчества. [</a:t>
            </a:r>
            <a:r>
              <a:rPr lang="ru-RU" sz="2800" u="sng" dirty="0">
                <a:latin typeface="Times New Roman" panose="02020603050405020304" pitchFamily="18" charset="0"/>
                <a:cs typeface="Times New Roman" panose="02020603050405020304" pitchFamily="18" charset="0"/>
              </a:rPr>
              <a:t>Берёста</a:t>
            </a:r>
            <a:r>
              <a:rPr lang="ru-RU" sz="2800" dirty="0">
                <a:latin typeface="Times New Roman" panose="02020603050405020304" pitchFamily="18" charset="0"/>
                <a:cs typeface="Times New Roman" panose="02020603050405020304" pitchFamily="18" charset="0"/>
              </a:rPr>
              <a:t> </a:t>
            </a:r>
            <a:r>
              <a:rPr lang="ru-RU" sz="2800" u="dbl" dirty="0">
                <a:latin typeface="Times New Roman" panose="02020603050405020304" pitchFamily="18" charset="0"/>
                <a:cs typeface="Times New Roman" panose="02020603050405020304" pitchFamily="18" charset="0"/>
              </a:rPr>
              <a:t>привлекала</a:t>
            </a:r>
            <a:r>
              <a:rPr lang="ru-RU" sz="2800" dirty="0">
                <a:latin typeface="Times New Roman" panose="02020603050405020304" pitchFamily="18" charset="0"/>
                <a:cs typeface="Times New Roman" panose="02020603050405020304" pitchFamily="18" charset="0"/>
              </a:rPr>
              <a:t> внимание народных умельцев </a:t>
            </a:r>
            <a:r>
              <a:rPr lang="ru-RU" sz="2800" dirty="0">
                <a:solidFill>
                  <a:srgbClr val="92D050"/>
                </a:solidFill>
                <a:latin typeface="Times New Roman" panose="02020603050405020304" pitchFamily="18" charset="0"/>
                <a:cs typeface="Times New Roman" panose="02020603050405020304" pitchFamily="18" charset="0"/>
              </a:rPr>
              <a:t>тем</a:t>
            </a:r>
            <a:r>
              <a:rPr lang="ru-RU" sz="2800" dirty="0">
                <a:latin typeface="Times New Roman" panose="02020603050405020304" pitchFamily="18" charset="0"/>
                <a:cs typeface="Times New Roman" panose="02020603050405020304" pitchFamily="18" charset="0"/>
              </a:rPr>
              <a:t>] (2) ,(</a:t>
            </a:r>
            <a:r>
              <a:rPr lang="ru-RU" sz="2800" dirty="0">
                <a:solidFill>
                  <a:srgbClr val="00B050"/>
                </a:solidFill>
                <a:latin typeface="Times New Roman" panose="02020603050405020304" pitchFamily="18" charset="0"/>
                <a:cs typeface="Times New Roman" panose="02020603050405020304" pitchFamily="18" charset="0"/>
              </a:rPr>
              <a:t>что</a:t>
            </a:r>
            <a:r>
              <a:rPr lang="ru-RU" sz="2800" dirty="0">
                <a:latin typeface="Times New Roman" panose="02020603050405020304" pitchFamily="18" charset="0"/>
                <a:cs typeface="Times New Roman" panose="02020603050405020304" pitchFamily="18" charset="0"/>
              </a:rPr>
              <a:t> при обработке </a:t>
            </a:r>
            <a:r>
              <a:rPr lang="ru-RU" sz="2800" u="sng" dirty="0">
                <a:latin typeface="Times New Roman" panose="02020603050405020304" pitchFamily="18" charset="0"/>
                <a:cs typeface="Times New Roman" panose="02020603050405020304" pitchFamily="18" charset="0"/>
              </a:rPr>
              <a:t>она </a:t>
            </a:r>
            <a:r>
              <a:rPr lang="ru-RU" sz="2800" u="dbl" dirty="0">
                <a:latin typeface="Times New Roman" panose="02020603050405020304" pitchFamily="18" charset="0"/>
                <a:cs typeface="Times New Roman" panose="02020603050405020304" pitchFamily="18" charset="0"/>
              </a:rPr>
              <a:t>сохраняла </a:t>
            </a:r>
            <a:r>
              <a:rPr lang="ru-RU" sz="2800" dirty="0">
                <a:latin typeface="Times New Roman" panose="02020603050405020304" pitchFamily="18" charset="0"/>
                <a:cs typeface="Times New Roman" panose="02020603050405020304" pitchFamily="18" charset="0"/>
              </a:rPr>
              <a:t>все свои свойства). </a:t>
            </a:r>
            <a:r>
              <a:rPr lang="ru-RU" sz="2800" u="sng" dirty="0">
                <a:latin typeface="Times New Roman" panose="02020603050405020304" pitchFamily="18" charset="0"/>
                <a:cs typeface="Times New Roman" panose="02020603050405020304" pitchFamily="18" charset="0"/>
              </a:rPr>
              <a:t>Берёста </a:t>
            </a:r>
            <a:r>
              <a:rPr lang="ru-RU" sz="2800" dirty="0">
                <a:latin typeface="Times New Roman" panose="02020603050405020304" pitchFamily="18" charset="0"/>
                <a:cs typeface="Times New Roman" panose="02020603050405020304" pitchFamily="18" charset="0"/>
              </a:rPr>
              <a:t>(3) как материал для бытовых изделий </a:t>
            </a:r>
            <a:r>
              <a:rPr lang="ru-RU" sz="2800" u="dbl" dirty="0">
                <a:latin typeface="Times New Roman" panose="02020603050405020304" pitchFamily="18" charset="0"/>
                <a:cs typeface="Times New Roman" panose="02020603050405020304" pitchFamily="18" charset="0"/>
              </a:rPr>
              <a:t>привлекала</a:t>
            </a:r>
            <a:r>
              <a:rPr lang="ru-RU" sz="2800" dirty="0">
                <a:latin typeface="Times New Roman" panose="02020603050405020304" pitchFamily="18" charset="0"/>
                <a:cs typeface="Times New Roman" panose="02020603050405020304" pitchFamily="18" charset="0"/>
              </a:rPr>
              <a:t> народных мастеров с давних пор. </a:t>
            </a:r>
            <a:r>
              <a:rPr lang="ru-RU" sz="2800" u="sng" dirty="0">
                <a:solidFill>
                  <a:srgbClr val="7030A0"/>
                </a:solidFill>
                <a:latin typeface="Times New Roman" panose="02020603050405020304" pitchFamily="18" charset="0"/>
                <a:cs typeface="Times New Roman" panose="02020603050405020304" pitchFamily="18" charset="0"/>
              </a:rPr>
              <a:t>Кузовки</a:t>
            </a:r>
            <a:r>
              <a:rPr lang="ru-RU" sz="2800" dirty="0">
                <a:latin typeface="Times New Roman" panose="02020603050405020304" pitchFamily="18" charset="0"/>
                <a:cs typeface="Times New Roman" panose="02020603050405020304" pitchFamily="18" charset="0"/>
              </a:rPr>
              <a:t> ,(4) </a:t>
            </a:r>
            <a:r>
              <a:rPr lang="ru-RU" sz="2800" u="sng" dirty="0">
                <a:solidFill>
                  <a:srgbClr val="7030A0"/>
                </a:solidFill>
                <a:latin typeface="Times New Roman" panose="02020603050405020304" pitchFamily="18" charset="0"/>
                <a:cs typeface="Times New Roman" panose="02020603050405020304" pitchFamily="18" charset="0"/>
              </a:rPr>
              <a:t>короба</a:t>
            </a:r>
            <a:r>
              <a:rPr lang="ru-RU" sz="2800" dirty="0">
                <a:latin typeface="Times New Roman" panose="02020603050405020304" pitchFamily="18" charset="0"/>
                <a:cs typeface="Times New Roman" panose="02020603050405020304" pitchFamily="18" charset="0"/>
              </a:rPr>
              <a:t> для </a:t>
            </a:r>
            <a:r>
              <a:rPr lang="ru-RU" sz="2800" u="dottedHeavy" dirty="0">
                <a:solidFill>
                  <a:srgbClr val="00B0F0"/>
                </a:solidFill>
                <a:latin typeface="Times New Roman" panose="02020603050405020304" pitchFamily="18" charset="0"/>
                <a:cs typeface="Times New Roman" panose="02020603050405020304" pitchFamily="18" charset="0"/>
              </a:rPr>
              <a:t>муки</a:t>
            </a:r>
            <a:r>
              <a:rPr lang="ru-RU" sz="2800" dirty="0">
                <a:latin typeface="Times New Roman" panose="02020603050405020304" pitchFamily="18" charset="0"/>
                <a:cs typeface="Times New Roman" panose="02020603050405020304" pitchFamily="18" charset="0"/>
              </a:rPr>
              <a:t> </a:t>
            </a:r>
            <a:r>
              <a:rPr lang="ru-RU" sz="2800" dirty="0">
                <a:solidFill>
                  <a:srgbClr val="00B050"/>
                </a:solidFill>
                <a:latin typeface="Times New Roman" panose="02020603050405020304" pitchFamily="18" charset="0"/>
                <a:cs typeface="Times New Roman" panose="02020603050405020304" pitchFamily="18" charset="0"/>
              </a:rPr>
              <a:t>и</a:t>
            </a:r>
            <a:r>
              <a:rPr lang="ru-RU" sz="2800" dirty="0">
                <a:latin typeface="Times New Roman" panose="02020603050405020304" pitchFamily="18" charset="0"/>
                <a:cs typeface="Times New Roman" panose="02020603050405020304" pitchFamily="18" charset="0"/>
              </a:rPr>
              <a:t> </a:t>
            </a:r>
            <a:r>
              <a:rPr lang="ru-RU" sz="2800" u="dottedHeavy" dirty="0">
                <a:solidFill>
                  <a:srgbClr val="00B0F0"/>
                </a:solidFill>
                <a:latin typeface="Times New Roman" panose="02020603050405020304" pitchFamily="18" charset="0"/>
                <a:cs typeface="Times New Roman" panose="02020603050405020304" pitchFamily="18" charset="0"/>
              </a:rPr>
              <a:t>мёда</a:t>
            </a:r>
            <a:r>
              <a:rPr lang="ru-RU" sz="2800" dirty="0">
                <a:latin typeface="Times New Roman" panose="02020603050405020304" pitchFamily="18" charset="0"/>
                <a:cs typeface="Times New Roman" panose="02020603050405020304" pitchFamily="18" charset="0"/>
              </a:rPr>
              <a:t>,(5) </a:t>
            </a:r>
            <a:r>
              <a:rPr lang="ru-RU" sz="2800" u="sng" dirty="0">
                <a:solidFill>
                  <a:srgbClr val="7030A0"/>
                </a:solidFill>
                <a:latin typeface="Times New Roman" panose="02020603050405020304" pitchFamily="18" charset="0"/>
                <a:cs typeface="Times New Roman" panose="02020603050405020304" pitchFamily="18" charset="0"/>
              </a:rPr>
              <a:t>лукошки</a:t>
            </a:r>
            <a:r>
              <a:rPr lang="ru-RU" sz="2800" dirty="0">
                <a:latin typeface="Times New Roman" panose="02020603050405020304" pitchFamily="18" charset="0"/>
                <a:cs typeface="Times New Roman" panose="02020603050405020304" pitchFamily="18" charset="0"/>
              </a:rPr>
              <a:t> </a:t>
            </a:r>
            <a:r>
              <a:rPr lang="ru-RU" sz="2800" dirty="0">
                <a:solidFill>
                  <a:srgbClr val="00B050"/>
                </a:solidFill>
                <a:latin typeface="Times New Roman" panose="02020603050405020304" pitchFamily="18" charset="0"/>
                <a:cs typeface="Times New Roman" panose="02020603050405020304" pitchFamily="18" charset="0"/>
              </a:rPr>
              <a:t>и </a:t>
            </a:r>
            <a:r>
              <a:rPr lang="ru-RU" sz="2800" dirty="0" err="1">
                <a:latin typeface="Times New Roman" panose="02020603050405020304" pitchFamily="18" charset="0"/>
                <a:cs typeface="Times New Roman" panose="02020603050405020304" pitchFamily="18" charset="0"/>
              </a:rPr>
              <a:t>пастушечьи</a:t>
            </a:r>
            <a:r>
              <a:rPr lang="ru-RU" sz="2800" dirty="0">
                <a:latin typeface="Times New Roman" panose="02020603050405020304" pitchFamily="18" charset="0"/>
                <a:cs typeface="Times New Roman" panose="02020603050405020304" pitchFamily="18" charset="0"/>
              </a:rPr>
              <a:t> </a:t>
            </a:r>
            <a:r>
              <a:rPr lang="ru-RU" sz="2800" u="sng" dirty="0">
                <a:solidFill>
                  <a:srgbClr val="7030A0"/>
                </a:solidFill>
                <a:latin typeface="Times New Roman" panose="02020603050405020304" pitchFamily="18" charset="0"/>
                <a:cs typeface="Times New Roman" panose="02020603050405020304" pitchFamily="18" charset="0"/>
              </a:rPr>
              <a:t>рожки</a:t>
            </a:r>
            <a:r>
              <a:rPr lang="ru-RU" sz="2800" b="1"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 (6) </a:t>
            </a:r>
            <a:r>
              <a:rPr lang="ru-RU" sz="2800" u="sng" dirty="0">
                <a:solidFill>
                  <a:srgbClr val="7030A0"/>
                </a:solidFill>
                <a:latin typeface="Times New Roman" panose="02020603050405020304" pitchFamily="18" charset="0"/>
                <a:cs typeface="Times New Roman" panose="02020603050405020304" pitchFamily="18" charset="0"/>
              </a:rPr>
              <a:t>канаты</a:t>
            </a:r>
            <a:r>
              <a:rPr lang="ru-RU" sz="2800" dirty="0">
                <a:latin typeface="Times New Roman" panose="02020603050405020304" pitchFamily="18" charset="0"/>
                <a:cs typeface="Times New Roman" panose="02020603050405020304" pitchFamily="18" charset="0"/>
              </a:rPr>
              <a:t> для рыболовных снастей </a:t>
            </a:r>
            <a:r>
              <a:rPr lang="ru-RU" sz="2800" dirty="0">
                <a:solidFill>
                  <a:srgbClr val="00B050"/>
                </a:solidFill>
                <a:latin typeface="Times New Roman" panose="02020603050405020304" pitchFamily="18" charset="0"/>
                <a:cs typeface="Times New Roman" panose="02020603050405020304" pitchFamily="18" charset="0"/>
              </a:rPr>
              <a:t>и</a:t>
            </a:r>
            <a:r>
              <a:rPr lang="ru-RU" sz="2800" dirty="0">
                <a:latin typeface="Times New Roman" panose="02020603050405020304" pitchFamily="18" charset="0"/>
                <a:cs typeface="Times New Roman" panose="02020603050405020304" pitchFamily="18" charset="0"/>
              </a:rPr>
              <a:t> </a:t>
            </a:r>
            <a:r>
              <a:rPr lang="ru-RU" sz="2800" u="sng" dirty="0">
                <a:solidFill>
                  <a:srgbClr val="7030A0"/>
                </a:solidFill>
                <a:latin typeface="Times New Roman" panose="02020603050405020304" pitchFamily="18" charset="0"/>
                <a:cs typeface="Times New Roman" panose="02020603050405020304" pitchFamily="18" charset="0"/>
              </a:rPr>
              <a:t>солонки</a:t>
            </a:r>
            <a:r>
              <a:rPr lang="ru-RU" sz="2800" u="sng"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 (7) </a:t>
            </a:r>
            <a:r>
              <a:rPr lang="ru-RU" sz="2800" u="sng" dirty="0">
                <a:solidFill>
                  <a:srgbClr val="7030A0"/>
                </a:solidFill>
                <a:latin typeface="Times New Roman" panose="02020603050405020304" pitchFamily="18" charset="0"/>
                <a:cs typeface="Times New Roman" panose="02020603050405020304" pitchFamily="18" charset="0"/>
              </a:rPr>
              <a:t>всё </a:t>
            </a:r>
            <a:r>
              <a:rPr lang="ru-RU" sz="2800" dirty="0">
                <a:latin typeface="Times New Roman" panose="02020603050405020304" pitchFamily="18" charset="0"/>
                <a:cs typeface="Times New Roman" panose="02020603050405020304" pitchFamily="18" charset="0"/>
              </a:rPr>
              <a:t>это </a:t>
            </a:r>
            <a:r>
              <a:rPr lang="ru-RU" sz="2800" u="dbl" dirty="0">
                <a:latin typeface="Times New Roman" panose="02020603050405020304" pitchFamily="18" charset="0"/>
                <a:cs typeface="Times New Roman" panose="02020603050405020304" pitchFamily="18" charset="0"/>
              </a:rPr>
              <a:t>делалось</a:t>
            </a:r>
            <a:r>
              <a:rPr lang="ru-RU" sz="2800" dirty="0">
                <a:latin typeface="Times New Roman" panose="02020603050405020304" pitchFamily="18" charset="0"/>
                <a:cs typeface="Times New Roman" panose="02020603050405020304" pitchFamily="18" charset="0"/>
              </a:rPr>
              <a:t> из берёсты. А в строительстве берёсту </a:t>
            </a:r>
            <a:r>
              <a:rPr lang="ru-RU" sz="2800" u="dbl" dirty="0">
                <a:latin typeface="Times New Roman" panose="02020603050405020304" pitchFamily="18" charset="0"/>
                <a:cs typeface="Times New Roman" panose="02020603050405020304" pitchFamily="18" charset="0"/>
              </a:rPr>
              <a:t>использовали</a:t>
            </a:r>
            <a:r>
              <a:rPr lang="ru-RU" sz="2800" dirty="0">
                <a:latin typeface="Times New Roman" panose="02020603050405020304" pitchFamily="18" charset="0"/>
                <a:cs typeface="Times New Roman" panose="02020603050405020304" pitchFamily="18" charset="0"/>
              </a:rPr>
              <a:t> (8) в качестве изолятора от сырости. Благодаря водонепроницаемости и антисептическим свойствам </a:t>
            </a:r>
            <a:r>
              <a:rPr lang="ru-RU" sz="2800" u="sng" dirty="0">
                <a:latin typeface="Times New Roman" panose="02020603050405020304" pitchFamily="18" charset="0"/>
                <a:cs typeface="Times New Roman" panose="02020603050405020304" pitchFamily="18" charset="0"/>
              </a:rPr>
              <a:t>берёста</a:t>
            </a:r>
            <a:r>
              <a:rPr lang="ru-RU" sz="2800" dirty="0">
                <a:latin typeface="Times New Roman" panose="02020603050405020304" pitchFamily="18" charset="0"/>
                <a:cs typeface="Times New Roman" panose="02020603050405020304" pitchFamily="18" charset="0"/>
              </a:rPr>
              <a:t> (9) </a:t>
            </a:r>
            <a:r>
              <a:rPr lang="ru-RU" sz="2800" u="dbl" dirty="0">
                <a:latin typeface="Times New Roman" panose="02020603050405020304" pitchFamily="18" charset="0"/>
                <a:cs typeface="Times New Roman" panose="02020603050405020304" pitchFamily="18" charset="0"/>
              </a:rPr>
              <a:t>предохраняла</a:t>
            </a:r>
            <a:r>
              <a:rPr lang="ru-RU" sz="2800" dirty="0">
                <a:latin typeface="Times New Roman" panose="02020603050405020304" pitchFamily="18" charset="0"/>
                <a:cs typeface="Times New Roman" panose="02020603050405020304" pitchFamily="18" charset="0"/>
              </a:rPr>
              <a:t> дерево от гниения.</a:t>
            </a:r>
          </a:p>
          <a:p>
            <a:r>
              <a:rPr lang="ru-RU" sz="2800" dirty="0"/>
              <a:t> </a:t>
            </a:r>
          </a:p>
          <a:p>
            <a:r>
              <a:rPr lang="ru-RU" sz="2400" b="1" dirty="0">
                <a:latin typeface="Times New Roman" panose="02020603050405020304" pitchFamily="18" charset="0"/>
                <a:cs typeface="Times New Roman" panose="02020603050405020304" pitchFamily="18" charset="0"/>
              </a:rPr>
              <a:t>Ответ 17</a:t>
            </a:r>
          </a:p>
        </p:txBody>
      </p:sp>
    </p:spTree>
    <p:extLst>
      <p:ext uri="{BB962C8B-B14F-4D97-AF65-F5344CB8AC3E}">
        <p14:creationId xmlns:p14="http://schemas.microsoft.com/office/powerpoint/2010/main" val="2084625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4096" y="656823"/>
            <a:ext cx="10238704" cy="4431983"/>
          </a:xfrm>
          <a:prstGeom prst="rect">
            <a:avLst/>
          </a:prstGeom>
          <a:noFill/>
        </p:spPr>
        <p:txBody>
          <a:bodyPr wrap="square" rtlCol="0">
            <a:spAutoFit/>
          </a:bodyPr>
          <a:lstStyle/>
          <a:p>
            <a:r>
              <a:rPr lang="ru-RU" sz="2400" b="1" i="1" dirty="0">
                <a:latin typeface="Times New Roman" panose="02020603050405020304" pitchFamily="18" charset="0"/>
                <a:cs typeface="Times New Roman" panose="02020603050405020304" pitchFamily="18" charset="0"/>
              </a:rPr>
              <a:t>Пунктуационный анализ.</a:t>
            </a:r>
            <a:endParaRPr lang="ru-RU" sz="2400" dirty="0">
              <a:latin typeface="Times New Roman" panose="02020603050405020304" pitchFamily="18" charset="0"/>
              <a:cs typeface="Times New Roman" panose="02020603050405020304" pitchFamily="18" charset="0"/>
            </a:endParaRPr>
          </a:p>
          <a:p>
            <a:r>
              <a:rPr lang="ru-RU" sz="2400" b="1" dirty="0">
                <a:latin typeface="Times New Roman" panose="02020603050405020304" pitchFamily="18" charset="0"/>
                <a:cs typeface="Times New Roman" panose="02020603050405020304" pitchFamily="18" charset="0"/>
              </a:rPr>
              <a:t>Расставьте знаки препинания.</a:t>
            </a:r>
            <a:r>
              <a:rPr lang="ru-RU" sz="2400" dirty="0">
                <a:latin typeface="Times New Roman" panose="02020603050405020304" pitchFamily="18" charset="0"/>
                <a:cs typeface="Times New Roman" panose="02020603050405020304" pitchFamily="18" charset="0"/>
              </a:rPr>
              <a:t> Укажите цифры, на месте которых должны стоять </a:t>
            </a:r>
            <a:r>
              <a:rPr lang="ru-RU" sz="2400" b="1" dirty="0">
                <a:latin typeface="Times New Roman" panose="02020603050405020304" pitchFamily="18" charset="0"/>
                <a:cs typeface="Times New Roman" panose="02020603050405020304" pitchFamily="18" charset="0"/>
              </a:rPr>
              <a:t>запятые</a:t>
            </a:r>
            <a:r>
              <a:rPr lang="ru-RU" sz="2400" dirty="0">
                <a:latin typeface="Times New Roman" panose="02020603050405020304" pitchFamily="18" charset="0"/>
                <a:cs typeface="Times New Roman" panose="02020603050405020304" pitchFamily="18" charset="0"/>
              </a:rPr>
              <a:t>.</a:t>
            </a:r>
          </a:p>
          <a:p>
            <a:r>
              <a:rPr lang="ru-RU" sz="2400" i="1"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r>
              <a:rPr lang="ru-RU" sz="2400" i="1" dirty="0" err="1">
                <a:latin typeface="Times New Roman" panose="02020603050405020304" pitchFamily="18" charset="0"/>
                <a:cs typeface="Times New Roman" panose="02020603050405020304" pitchFamily="18" charset="0"/>
              </a:rPr>
              <a:t>Госудáрственная</a:t>
            </a:r>
            <a:r>
              <a:rPr lang="ru-RU" sz="2400" i="1" dirty="0">
                <a:latin typeface="Times New Roman" panose="02020603050405020304" pitchFamily="18" charset="0"/>
                <a:cs typeface="Times New Roman" panose="02020603050405020304" pitchFamily="18" charset="0"/>
              </a:rPr>
              <a:t> </a:t>
            </a:r>
            <a:r>
              <a:rPr lang="ru-RU" sz="2400" i="1" dirty="0" err="1">
                <a:latin typeface="Times New Roman" panose="02020603050405020304" pitchFamily="18" charset="0"/>
                <a:cs typeface="Times New Roman" panose="02020603050405020304" pitchFamily="18" charset="0"/>
              </a:rPr>
              <a:t>Третьякóвская</a:t>
            </a:r>
            <a:r>
              <a:rPr lang="ru-RU" sz="2400" i="1" dirty="0">
                <a:latin typeface="Times New Roman" panose="02020603050405020304" pitchFamily="18" charset="0"/>
                <a:cs typeface="Times New Roman" panose="02020603050405020304" pitchFamily="18" charset="0"/>
              </a:rPr>
              <a:t> </a:t>
            </a:r>
            <a:r>
              <a:rPr lang="ru-RU" sz="2400" i="1" dirty="0" err="1">
                <a:latin typeface="Times New Roman" panose="02020603050405020304" pitchFamily="18" charset="0"/>
                <a:cs typeface="Times New Roman" panose="02020603050405020304" pitchFamily="18" charset="0"/>
              </a:rPr>
              <a:t>галерéя</a:t>
            </a:r>
            <a:r>
              <a:rPr lang="ru-RU" sz="2400" i="1" dirty="0">
                <a:latin typeface="Times New Roman" panose="02020603050405020304" pitchFamily="18" charset="0"/>
                <a:cs typeface="Times New Roman" panose="02020603050405020304" pitchFamily="18" charset="0"/>
              </a:rPr>
              <a:t> (1) московский художественный музей (2) основанный в 1856 году купцом Павлом Третьяковым (3) происходившим из небогатого купеческого рода. Коллекционер хотел создать национальный музей (4) в котором (5) были бы представлены работы русских художников. Сегодня (6) экспозиция галереи насчитывает более 180 000 предметов (7) и включает в себя картины (8) скульптуры и изделия из драгоценных металлов (9) созданные с XI по XX век.</a:t>
            </a:r>
            <a:endParaRPr lang="ru-RU" sz="24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9305960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2580" y="553792"/>
            <a:ext cx="10702344" cy="5570756"/>
          </a:xfrm>
          <a:prstGeom prst="rect">
            <a:avLst/>
          </a:prstGeom>
          <a:noFill/>
        </p:spPr>
        <p:txBody>
          <a:bodyPr wrap="square" rtlCol="0">
            <a:spAutoFit/>
          </a:bodyPr>
          <a:lstStyle/>
          <a:p>
            <a:r>
              <a:rPr lang="ru-RU" sz="2400" b="1" i="1" dirty="0">
                <a:latin typeface="Times New Roman" panose="02020603050405020304" pitchFamily="18" charset="0"/>
                <a:cs typeface="Times New Roman" panose="02020603050405020304" pitchFamily="18" charset="0"/>
              </a:rPr>
              <a:t>Пояснение: </a:t>
            </a:r>
          </a:p>
          <a:p>
            <a:r>
              <a:rPr lang="ru-RU" sz="2400" dirty="0">
                <a:latin typeface="Times New Roman" panose="02020603050405020304" pitchFamily="18" charset="0"/>
                <a:cs typeface="Times New Roman" panose="02020603050405020304" pitchFamily="18" charset="0"/>
              </a:rPr>
              <a:t> Государственная </a:t>
            </a:r>
            <a:r>
              <a:rPr lang="ru-RU" sz="2400" u="sng" dirty="0">
                <a:latin typeface="Times New Roman" panose="02020603050405020304" pitchFamily="18" charset="0"/>
                <a:cs typeface="Times New Roman" panose="02020603050405020304" pitchFamily="18" charset="0"/>
              </a:rPr>
              <a:t>Третьяковская галерея</a:t>
            </a:r>
            <a:r>
              <a:rPr lang="ru-RU" sz="2400" dirty="0">
                <a:latin typeface="Times New Roman" panose="02020603050405020304" pitchFamily="18" charset="0"/>
                <a:cs typeface="Times New Roman" panose="02020603050405020304" pitchFamily="18" charset="0"/>
              </a:rPr>
              <a:t> –</a:t>
            </a:r>
            <a:r>
              <a:rPr lang="ru-RU" sz="2400" baseline="30000" dirty="0">
                <a:latin typeface="Times New Roman" panose="02020603050405020304" pitchFamily="18" charset="0"/>
                <a:cs typeface="Times New Roman" panose="02020603050405020304" pitchFamily="18" charset="0"/>
              </a:rPr>
              <a:t>(1)</a:t>
            </a:r>
            <a:r>
              <a:rPr lang="ru-RU" sz="2400" dirty="0">
                <a:latin typeface="Times New Roman" panose="02020603050405020304" pitchFamily="18" charset="0"/>
                <a:cs typeface="Times New Roman" panose="02020603050405020304" pitchFamily="18" charset="0"/>
              </a:rPr>
              <a:t> московский художественный </a:t>
            </a:r>
            <a:r>
              <a:rPr lang="ru-RU" sz="2400" u="dbl" dirty="0">
                <a:latin typeface="Times New Roman" panose="02020603050405020304" pitchFamily="18" charset="0"/>
                <a:cs typeface="Times New Roman" panose="02020603050405020304" pitchFamily="18" charset="0"/>
              </a:rPr>
              <a:t>музей</a:t>
            </a:r>
            <a:r>
              <a:rPr lang="ru-RU" sz="2400" dirty="0">
                <a:latin typeface="Times New Roman" panose="02020603050405020304" pitchFamily="18" charset="0"/>
                <a:cs typeface="Times New Roman" panose="02020603050405020304" pitchFamily="18" charset="0"/>
              </a:rPr>
              <a:t>,</a:t>
            </a:r>
            <a:r>
              <a:rPr lang="ru-RU" sz="2400" baseline="30000" dirty="0">
                <a:latin typeface="Times New Roman" panose="02020603050405020304" pitchFamily="18" charset="0"/>
                <a:cs typeface="Times New Roman" panose="02020603050405020304" pitchFamily="18" charset="0"/>
              </a:rPr>
              <a:t>(2)</a:t>
            </a:r>
            <a:r>
              <a:rPr lang="ru-RU" sz="2400" dirty="0">
                <a:latin typeface="Times New Roman" panose="02020603050405020304" pitchFamily="18" charset="0"/>
                <a:cs typeface="Times New Roman" panose="02020603050405020304" pitchFamily="18" charset="0"/>
              </a:rPr>
              <a:t> </a:t>
            </a:r>
            <a:r>
              <a:rPr lang="ru-RU" sz="2400" u="wavy" dirty="0">
                <a:solidFill>
                  <a:srgbClr val="FF0000"/>
                </a:solidFill>
                <a:latin typeface="Times New Roman" panose="02020603050405020304" pitchFamily="18" charset="0"/>
                <a:cs typeface="Times New Roman" panose="02020603050405020304" pitchFamily="18" charset="0"/>
              </a:rPr>
              <a:t>основанный в 1856 году купцом Павлом Третьяковым</a:t>
            </a:r>
            <a:r>
              <a:rPr lang="ru-RU" sz="2400" dirty="0">
                <a:latin typeface="Times New Roman" panose="02020603050405020304" pitchFamily="18" charset="0"/>
                <a:cs typeface="Times New Roman" panose="02020603050405020304" pitchFamily="18" charset="0"/>
              </a:rPr>
              <a:t>,</a:t>
            </a:r>
            <a:r>
              <a:rPr lang="ru-RU" sz="2400" baseline="30000" dirty="0">
                <a:latin typeface="Times New Roman" panose="02020603050405020304" pitchFamily="18" charset="0"/>
                <a:cs typeface="Times New Roman" panose="02020603050405020304" pitchFamily="18" charset="0"/>
              </a:rPr>
              <a:t>(3)</a:t>
            </a:r>
            <a:r>
              <a:rPr lang="ru-RU" sz="2400" dirty="0">
                <a:latin typeface="Times New Roman" panose="02020603050405020304" pitchFamily="18" charset="0"/>
                <a:cs typeface="Times New Roman" panose="02020603050405020304" pitchFamily="18" charset="0"/>
              </a:rPr>
              <a:t> </a:t>
            </a:r>
            <a:r>
              <a:rPr lang="ru-RU" sz="2400" u="wavy" dirty="0">
                <a:solidFill>
                  <a:srgbClr val="C00000"/>
                </a:solidFill>
                <a:latin typeface="Times New Roman" panose="02020603050405020304" pitchFamily="18" charset="0"/>
                <a:cs typeface="Times New Roman" panose="02020603050405020304" pitchFamily="18" charset="0"/>
              </a:rPr>
              <a:t>происходившим из небогатого купеческого рода</a:t>
            </a:r>
            <a:r>
              <a:rPr lang="ru-RU" sz="2400" dirty="0">
                <a:latin typeface="Times New Roman" panose="02020603050405020304" pitchFamily="18" charset="0"/>
                <a:cs typeface="Times New Roman" panose="02020603050405020304" pitchFamily="18" charset="0"/>
              </a:rPr>
              <a:t>. [</a:t>
            </a:r>
            <a:r>
              <a:rPr lang="ru-RU" sz="2400" u="sng" dirty="0">
                <a:latin typeface="Times New Roman" panose="02020603050405020304" pitchFamily="18" charset="0"/>
                <a:cs typeface="Times New Roman" panose="02020603050405020304" pitchFamily="18" charset="0"/>
              </a:rPr>
              <a:t>Коллекционер</a:t>
            </a:r>
            <a:r>
              <a:rPr lang="ru-RU" sz="2400" dirty="0">
                <a:latin typeface="Times New Roman" panose="02020603050405020304" pitchFamily="18" charset="0"/>
                <a:cs typeface="Times New Roman" panose="02020603050405020304" pitchFamily="18" charset="0"/>
              </a:rPr>
              <a:t> </a:t>
            </a:r>
            <a:r>
              <a:rPr lang="ru-RU" sz="2400" u="sng" dirty="0">
                <a:latin typeface="Times New Roman" panose="02020603050405020304" pitchFamily="18" charset="0"/>
                <a:cs typeface="Times New Roman" panose="02020603050405020304" pitchFamily="18" charset="0"/>
              </a:rPr>
              <a:t>хотел создать </a:t>
            </a:r>
            <a:r>
              <a:rPr lang="ru-RU" sz="2400" dirty="0">
                <a:latin typeface="Times New Roman" panose="02020603050405020304" pitchFamily="18" charset="0"/>
                <a:cs typeface="Times New Roman" panose="02020603050405020304" pitchFamily="18" charset="0"/>
              </a:rPr>
              <a:t>национальный музей],</a:t>
            </a:r>
            <a:r>
              <a:rPr lang="ru-RU" sz="2400" baseline="30000" dirty="0">
                <a:latin typeface="Times New Roman" panose="02020603050405020304" pitchFamily="18" charset="0"/>
                <a:cs typeface="Times New Roman" panose="02020603050405020304" pitchFamily="18" charset="0"/>
              </a:rPr>
              <a:t>(4)</a:t>
            </a:r>
            <a:r>
              <a:rPr lang="ru-RU" sz="2400" dirty="0">
                <a:latin typeface="Times New Roman" panose="02020603050405020304" pitchFamily="18" charset="0"/>
                <a:cs typeface="Times New Roman" panose="02020603050405020304" pitchFamily="18" charset="0"/>
              </a:rPr>
              <a:t> (</a:t>
            </a:r>
            <a:r>
              <a:rPr lang="ru-RU" sz="2400" dirty="0">
                <a:solidFill>
                  <a:srgbClr val="00B050"/>
                </a:solidFill>
                <a:latin typeface="Times New Roman" panose="02020603050405020304" pitchFamily="18" charset="0"/>
                <a:cs typeface="Times New Roman" panose="02020603050405020304" pitchFamily="18" charset="0"/>
              </a:rPr>
              <a:t>в котором</a:t>
            </a:r>
            <a:r>
              <a:rPr lang="ru-RU" sz="2400" dirty="0">
                <a:latin typeface="Times New Roman" panose="02020603050405020304" pitchFamily="18" charset="0"/>
                <a:cs typeface="Times New Roman" panose="02020603050405020304" pitchFamily="18" charset="0"/>
              </a:rPr>
              <a:t> </a:t>
            </a:r>
            <a:r>
              <a:rPr lang="ru-RU" sz="2400" baseline="30000" dirty="0">
                <a:latin typeface="Times New Roman" panose="02020603050405020304" pitchFamily="18" charset="0"/>
                <a:cs typeface="Times New Roman" panose="02020603050405020304" pitchFamily="18" charset="0"/>
              </a:rPr>
              <a:t>(5)</a:t>
            </a:r>
            <a:r>
              <a:rPr lang="ru-RU" sz="2400" dirty="0">
                <a:latin typeface="Times New Roman" panose="02020603050405020304" pitchFamily="18" charset="0"/>
                <a:cs typeface="Times New Roman" panose="02020603050405020304" pitchFamily="18" charset="0"/>
              </a:rPr>
              <a:t> </a:t>
            </a:r>
            <a:r>
              <a:rPr lang="ru-RU" sz="2400" u="dbl" dirty="0">
                <a:latin typeface="Times New Roman" panose="02020603050405020304" pitchFamily="18" charset="0"/>
                <a:cs typeface="Times New Roman" panose="02020603050405020304" pitchFamily="18" charset="0"/>
              </a:rPr>
              <a:t>были бы представлены </a:t>
            </a:r>
            <a:r>
              <a:rPr lang="ru-RU" sz="2400" u="sng" dirty="0">
                <a:latin typeface="Times New Roman" panose="02020603050405020304" pitchFamily="18" charset="0"/>
                <a:cs typeface="Times New Roman" panose="02020603050405020304" pitchFamily="18" charset="0"/>
              </a:rPr>
              <a:t>работы </a:t>
            </a:r>
            <a:r>
              <a:rPr lang="ru-RU" sz="2400" dirty="0">
                <a:latin typeface="Times New Roman" panose="02020603050405020304" pitchFamily="18" charset="0"/>
                <a:cs typeface="Times New Roman" panose="02020603050405020304" pitchFamily="18" charset="0"/>
              </a:rPr>
              <a:t>русских художников). Сегодня </a:t>
            </a:r>
            <a:r>
              <a:rPr lang="ru-RU" sz="2400" baseline="30000" dirty="0">
                <a:latin typeface="Times New Roman" panose="02020603050405020304" pitchFamily="18" charset="0"/>
                <a:cs typeface="Times New Roman" panose="02020603050405020304" pitchFamily="18" charset="0"/>
              </a:rPr>
              <a:t>(6)</a:t>
            </a:r>
            <a:r>
              <a:rPr lang="ru-RU" sz="2400" dirty="0">
                <a:latin typeface="Times New Roman" panose="02020603050405020304" pitchFamily="18" charset="0"/>
                <a:cs typeface="Times New Roman" panose="02020603050405020304" pitchFamily="18" charset="0"/>
              </a:rPr>
              <a:t> </a:t>
            </a:r>
            <a:r>
              <a:rPr lang="ru-RU" sz="2400" u="sng" dirty="0">
                <a:latin typeface="Times New Roman" panose="02020603050405020304" pitchFamily="18" charset="0"/>
                <a:cs typeface="Times New Roman" panose="02020603050405020304" pitchFamily="18" charset="0"/>
              </a:rPr>
              <a:t>экспозиция</a:t>
            </a:r>
            <a:r>
              <a:rPr lang="ru-RU" sz="2400" dirty="0">
                <a:latin typeface="Times New Roman" panose="02020603050405020304" pitchFamily="18" charset="0"/>
                <a:cs typeface="Times New Roman" panose="02020603050405020304" pitchFamily="18" charset="0"/>
              </a:rPr>
              <a:t> галереи </a:t>
            </a:r>
            <a:r>
              <a:rPr lang="ru-RU" sz="2400" u="dbl" dirty="0">
                <a:solidFill>
                  <a:srgbClr val="00B0F0"/>
                </a:solidFill>
                <a:latin typeface="Times New Roman" panose="02020603050405020304" pitchFamily="18" charset="0"/>
                <a:cs typeface="Times New Roman" panose="02020603050405020304" pitchFamily="18" charset="0"/>
              </a:rPr>
              <a:t>насчитывает</a:t>
            </a:r>
            <a:r>
              <a:rPr lang="ru-RU" sz="2400" dirty="0">
                <a:latin typeface="Times New Roman" panose="02020603050405020304" pitchFamily="18" charset="0"/>
                <a:cs typeface="Times New Roman" panose="02020603050405020304" pitchFamily="18" charset="0"/>
              </a:rPr>
              <a:t> более 180  000 предметов </a:t>
            </a:r>
            <a:r>
              <a:rPr lang="ru-RU" sz="2400" baseline="30000" dirty="0">
                <a:latin typeface="Times New Roman" panose="02020603050405020304" pitchFamily="18" charset="0"/>
                <a:cs typeface="Times New Roman" panose="02020603050405020304" pitchFamily="18" charset="0"/>
              </a:rPr>
              <a:t>(7)</a:t>
            </a:r>
            <a:r>
              <a:rPr lang="ru-RU" sz="2400" dirty="0">
                <a:latin typeface="Times New Roman" panose="02020603050405020304" pitchFamily="18" charset="0"/>
                <a:cs typeface="Times New Roman" panose="02020603050405020304" pitchFamily="18" charset="0"/>
              </a:rPr>
              <a:t> </a:t>
            </a:r>
            <a:r>
              <a:rPr lang="ru-RU" sz="2400" dirty="0">
                <a:solidFill>
                  <a:srgbClr val="00B050"/>
                </a:solidFill>
                <a:latin typeface="Times New Roman" panose="02020603050405020304" pitchFamily="18" charset="0"/>
                <a:cs typeface="Times New Roman" panose="02020603050405020304" pitchFamily="18" charset="0"/>
              </a:rPr>
              <a:t>и</a:t>
            </a:r>
            <a:r>
              <a:rPr lang="ru-RU" sz="2400" dirty="0">
                <a:latin typeface="Times New Roman" panose="02020603050405020304" pitchFamily="18" charset="0"/>
                <a:cs typeface="Times New Roman" panose="02020603050405020304" pitchFamily="18" charset="0"/>
              </a:rPr>
              <a:t> </a:t>
            </a:r>
            <a:r>
              <a:rPr lang="ru-RU" sz="2400" u="dbl" dirty="0">
                <a:solidFill>
                  <a:srgbClr val="00B0F0"/>
                </a:solidFill>
                <a:latin typeface="Times New Roman" panose="02020603050405020304" pitchFamily="18" charset="0"/>
                <a:cs typeface="Times New Roman" panose="02020603050405020304" pitchFamily="18" charset="0"/>
              </a:rPr>
              <a:t>включает</a:t>
            </a:r>
            <a:r>
              <a:rPr lang="ru-RU" sz="2400" dirty="0">
                <a:solidFill>
                  <a:srgbClr val="00B0F0"/>
                </a:solidFill>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в себя </a:t>
            </a:r>
            <a:r>
              <a:rPr lang="ru-RU" sz="2400" u="dottedHeavy" dirty="0">
                <a:solidFill>
                  <a:srgbClr val="0070C0"/>
                </a:solidFill>
                <a:latin typeface="Times New Roman" panose="02020603050405020304" pitchFamily="18" charset="0"/>
                <a:cs typeface="Times New Roman" panose="02020603050405020304" pitchFamily="18" charset="0"/>
              </a:rPr>
              <a:t>картины</a:t>
            </a:r>
            <a:r>
              <a:rPr lang="ru-RU" sz="2400" dirty="0">
                <a:latin typeface="Times New Roman" panose="02020603050405020304" pitchFamily="18" charset="0"/>
                <a:cs typeface="Times New Roman" panose="02020603050405020304" pitchFamily="18" charset="0"/>
              </a:rPr>
              <a:t>,</a:t>
            </a:r>
            <a:r>
              <a:rPr lang="ru-RU" sz="2400" baseline="30000" dirty="0">
                <a:latin typeface="Times New Roman" panose="02020603050405020304" pitchFamily="18" charset="0"/>
                <a:cs typeface="Times New Roman" panose="02020603050405020304" pitchFamily="18" charset="0"/>
              </a:rPr>
              <a:t>(8)</a:t>
            </a:r>
            <a:r>
              <a:rPr lang="ru-RU" sz="2400" dirty="0">
                <a:latin typeface="Times New Roman" panose="02020603050405020304" pitchFamily="18" charset="0"/>
                <a:cs typeface="Times New Roman" panose="02020603050405020304" pitchFamily="18" charset="0"/>
              </a:rPr>
              <a:t> </a:t>
            </a:r>
            <a:r>
              <a:rPr lang="ru-RU" sz="2400" u="dottedHeavy" dirty="0">
                <a:solidFill>
                  <a:srgbClr val="0070C0"/>
                </a:solidFill>
                <a:latin typeface="Times New Roman" panose="02020603050405020304" pitchFamily="18" charset="0"/>
                <a:cs typeface="Times New Roman" panose="02020603050405020304" pitchFamily="18" charset="0"/>
              </a:rPr>
              <a:t>скульптуры</a:t>
            </a:r>
            <a:r>
              <a:rPr lang="ru-RU" sz="2400" dirty="0">
                <a:latin typeface="Times New Roman" panose="02020603050405020304" pitchFamily="18" charset="0"/>
                <a:cs typeface="Times New Roman" panose="02020603050405020304" pitchFamily="18" charset="0"/>
              </a:rPr>
              <a:t> </a:t>
            </a:r>
            <a:r>
              <a:rPr lang="ru-RU" sz="2400" dirty="0">
                <a:solidFill>
                  <a:srgbClr val="00B050"/>
                </a:solidFill>
                <a:latin typeface="Times New Roman" panose="02020603050405020304" pitchFamily="18" charset="0"/>
                <a:cs typeface="Times New Roman" panose="02020603050405020304" pitchFamily="18" charset="0"/>
              </a:rPr>
              <a:t>и</a:t>
            </a:r>
            <a:r>
              <a:rPr lang="ru-RU" sz="2400" dirty="0">
                <a:latin typeface="Times New Roman" panose="02020603050405020304" pitchFamily="18" charset="0"/>
                <a:cs typeface="Times New Roman" panose="02020603050405020304" pitchFamily="18" charset="0"/>
              </a:rPr>
              <a:t> </a:t>
            </a:r>
            <a:r>
              <a:rPr lang="ru-RU" sz="2400" u="dottedHeavy" dirty="0">
                <a:solidFill>
                  <a:srgbClr val="0070C0"/>
                </a:solidFill>
                <a:latin typeface="Times New Roman" panose="02020603050405020304" pitchFamily="18" charset="0"/>
                <a:cs typeface="Times New Roman" panose="02020603050405020304" pitchFamily="18" charset="0"/>
              </a:rPr>
              <a:t>изделия</a:t>
            </a:r>
            <a:r>
              <a:rPr lang="ru-RU" sz="2400" dirty="0">
                <a:latin typeface="Times New Roman" panose="02020603050405020304" pitchFamily="18" charset="0"/>
                <a:cs typeface="Times New Roman" panose="02020603050405020304" pitchFamily="18" charset="0"/>
              </a:rPr>
              <a:t> из драгоценных металлов,</a:t>
            </a:r>
            <a:r>
              <a:rPr lang="ru-RU" sz="2400" baseline="30000" dirty="0">
                <a:latin typeface="Times New Roman" panose="02020603050405020304" pitchFamily="18" charset="0"/>
                <a:cs typeface="Times New Roman" panose="02020603050405020304" pitchFamily="18" charset="0"/>
              </a:rPr>
              <a:t>(9)</a:t>
            </a:r>
            <a:r>
              <a:rPr lang="ru-RU" sz="2400" dirty="0">
                <a:latin typeface="Times New Roman" panose="02020603050405020304" pitchFamily="18" charset="0"/>
                <a:cs typeface="Times New Roman" panose="02020603050405020304" pitchFamily="18" charset="0"/>
              </a:rPr>
              <a:t> </a:t>
            </a:r>
            <a:r>
              <a:rPr lang="ru-RU" sz="2400" u="wavy" dirty="0">
                <a:solidFill>
                  <a:srgbClr val="FF0000"/>
                </a:solidFill>
                <a:latin typeface="Times New Roman" panose="02020603050405020304" pitchFamily="18" charset="0"/>
                <a:cs typeface="Times New Roman" panose="02020603050405020304" pitchFamily="18" charset="0"/>
              </a:rPr>
              <a:t>созданные с XI по XX век</a:t>
            </a:r>
            <a:r>
              <a:rPr lang="ru-RU" sz="2400" dirty="0">
                <a:latin typeface="Times New Roman" panose="02020603050405020304" pitchFamily="18" charset="0"/>
                <a:cs typeface="Times New Roman" panose="02020603050405020304" pitchFamily="18" charset="0"/>
              </a:rPr>
              <a:t>.</a:t>
            </a:r>
          </a:p>
          <a:p>
            <a:r>
              <a:rPr lang="ru-RU" sz="2400" dirty="0">
                <a:latin typeface="Times New Roman" panose="02020603050405020304" pitchFamily="18" charset="0"/>
                <a:cs typeface="Times New Roman" panose="02020603050405020304" pitchFamily="18" charset="0"/>
              </a:rPr>
              <a:t>  </a:t>
            </a:r>
            <a:r>
              <a:rPr lang="ru-RU" sz="2000" b="1" dirty="0">
                <a:latin typeface="Times New Roman" panose="02020603050405020304" pitchFamily="18" charset="0"/>
                <a:cs typeface="Times New Roman" panose="02020603050405020304" pitchFamily="18" charset="0"/>
              </a:rPr>
              <a:t>Тире 1 между подлежащим и сказуемым, которые выражены существительными в именительном падеже.</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Запятые 2,3 выделяют причастный оборот, стоящий после определяемого слова.</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Запятая 3 выделяет причастный оборот, стоящий после определяемого слова.</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Запятая 4 отделяет придаточное от главного в сложноподчиненном предложении.</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Запятая 8 стоит между однородными дополнениями.</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Запятая 9 выделяет причастный оборот, стоящий после определяемого слова.</a:t>
            </a:r>
          </a:p>
          <a:p>
            <a:endParaRPr lang="ru-RU" sz="2000" b="1" dirty="0"/>
          </a:p>
        </p:txBody>
      </p:sp>
    </p:spTree>
    <p:extLst>
      <p:ext uri="{BB962C8B-B14F-4D97-AF65-F5344CB8AC3E}">
        <p14:creationId xmlns:p14="http://schemas.microsoft.com/office/powerpoint/2010/main" val="42105967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34851" y="785611"/>
            <a:ext cx="11565228" cy="5539978"/>
          </a:xfrm>
          <a:prstGeom prst="rect">
            <a:avLst/>
          </a:prstGeom>
          <a:noFill/>
        </p:spPr>
        <p:txBody>
          <a:bodyPr wrap="square" rtlCol="0">
            <a:spAutoFit/>
          </a:bodyPr>
          <a:lstStyle/>
          <a:p>
            <a:r>
              <a:rPr lang="ru-RU" sz="2800" b="1" i="1" dirty="0">
                <a:latin typeface="Times New Roman" panose="02020603050405020304" pitchFamily="18" charset="0"/>
                <a:cs typeface="Times New Roman" panose="02020603050405020304" pitchFamily="18" charset="0"/>
              </a:rPr>
              <a:t>Пунктуационный анализ</a:t>
            </a:r>
            <a:r>
              <a:rPr lang="ru-RU"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r>
              <a:rPr lang="ru-RU" sz="2800" b="1" dirty="0">
                <a:latin typeface="Times New Roman" panose="02020603050405020304" pitchFamily="18" charset="0"/>
                <a:cs typeface="Times New Roman" panose="02020603050405020304" pitchFamily="18" charset="0"/>
              </a:rPr>
              <a:t>Расставьте знаки препинания. </a:t>
            </a:r>
            <a:r>
              <a:rPr lang="ru-RU" sz="2800" dirty="0">
                <a:latin typeface="Times New Roman" panose="02020603050405020304" pitchFamily="18" charset="0"/>
                <a:cs typeface="Times New Roman" panose="02020603050405020304" pitchFamily="18" charset="0"/>
              </a:rPr>
              <a:t>Укажите цифры, на месте которых должны стоять </a:t>
            </a:r>
            <a:r>
              <a:rPr lang="ru-RU" sz="2800" b="1" dirty="0">
                <a:latin typeface="Times New Roman" panose="02020603050405020304" pitchFamily="18" charset="0"/>
                <a:cs typeface="Times New Roman" panose="02020603050405020304" pitchFamily="18" charset="0"/>
              </a:rPr>
              <a:t>запятые</a:t>
            </a:r>
            <a:r>
              <a:rPr lang="ru-RU" sz="2800" dirty="0">
                <a:latin typeface="Times New Roman" panose="02020603050405020304" pitchFamily="18" charset="0"/>
                <a:cs typeface="Times New Roman" panose="02020603050405020304" pitchFamily="18" charset="0"/>
              </a:rPr>
              <a:t>.</a:t>
            </a:r>
            <a:endParaRPr lang="ru-RU" sz="2800" b="1" dirty="0">
              <a:latin typeface="Times New Roman" panose="02020603050405020304" pitchFamily="18" charset="0"/>
              <a:cs typeface="Times New Roman" panose="02020603050405020304" pitchFamily="18" charset="0"/>
            </a:endParaRPr>
          </a:p>
          <a:p>
            <a:r>
              <a:rPr lang="ru-RU" sz="2800" i="1" dirty="0">
                <a:latin typeface="Times New Roman" panose="02020603050405020304" pitchFamily="18" charset="0"/>
                <a:cs typeface="Times New Roman" panose="02020603050405020304" pitchFamily="18" charset="0"/>
              </a:rPr>
              <a:t>Почти с любой точки Красноярска (1) видна старинная каменная часовня</a:t>
            </a:r>
            <a:br>
              <a:rPr lang="ru-RU" sz="2800" i="1" dirty="0">
                <a:latin typeface="Times New Roman" panose="02020603050405020304" pitchFamily="18" charset="0"/>
                <a:cs typeface="Times New Roman" panose="02020603050405020304" pitchFamily="18" charset="0"/>
              </a:rPr>
            </a:br>
            <a:r>
              <a:rPr lang="ru-RU" sz="2800" i="1" dirty="0">
                <a:latin typeface="Times New Roman" panose="02020603050405020304" pitchFamily="18" charset="0"/>
                <a:cs typeface="Times New Roman" panose="02020603050405020304" pitchFamily="18" charset="0"/>
              </a:rPr>
              <a:t>на вершине Караульной горы. Основатели города держали там караул.</a:t>
            </a:r>
            <a:br>
              <a:rPr lang="ru-RU" sz="2800" i="1" dirty="0">
                <a:latin typeface="Times New Roman" panose="02020603050405020304" pitchFamily="18" charset="0"/>
                <a:cs typeface="Times New Roman" panose="02020603050405020304" pitchFamily="18" charset="0"/>
              </a:rPr>
            </a:br>
            <a:r>
              <a:rPr lang="ru-RU" sz="2800" i="1" dirty="0">
                <a:latin typeface="Times New Roman" panose="02020603050405020304" pitchFamily="18" charset="0"/>
                <a:cs typeface="Times New Roman" panose="02020603050405020304" pitchFamily="18" charset="0"/>
              </a:rPr>
              <a:t>На вершине стояла сторожевая вышка (2) и с неё можно было издалека видеть приближение неприятеля. Когда такое случалось (3) караульные зажигали костёр (4) подавая знак (5) чтобы острог готовился к осаде.</a:t>
            </a:r>
            <a:br>
              <a:rPr lang="ru-RU" sz="2800" i="1" dirty="0">
                <a:latin typeface="Times New Roman" panose="02020603050405020304" pitchFamily="18" charset="0"/>
                <a:cs typeface="Times New Roman" panose="02020603050405020304" pitchFamily="18" charset="0"/>
              </a:rPr>
            </a:br>
            <a:r>
              <a:rPr lang="ru-RU" sz="2800" i="1" dirty="0">
                <a:latin typeface="Times New Roman" panose="02020603050405020304" pitchFamily="18" charset="0"/>
                <a:cs typeface="Times New Roman" panose="02020603050405020304" pitchFamily="18" charset="0"/>
              </a:rPr>
              <a:t>В память об этих мужественных людях (6) красноярцы на месте сторожевой вышки (7) поставили деревянную часовню (8) а позднее заменили её каменной.</a:t>
            </a:r>
            <a:endParaRPr lang="ru-RU" sz="2800" dirty="0">
              <a:latin typeface="Times New Roman" panose="02020603050405020304" pitchFamily="18" charset="0"/>
              <a:cs typeface="Times New Roman" panose="02020603050405020304" pitchFamily="18" charset="0"/>
            </a:endParaRPr>
          </a:p>
          <a:p>
            <a:endParaRPr lang="ru-RU" sz="2800" dirty="0"/>
          </a:p>
          <a:p>
            <a:endParaRPr lang="ru-RU" dirty="0"/>
          </a:p>
        </p:txBody>
      </p:sp>
    </p:spTree>
    <p:extLst>
      <p:ext uri="{BB962C8B-B14F-4D97-AF65-F5344CB8AC3E}">
        <p14:creationId xmlns:p14="http://schemas.microsoft.com/office/powerpoint/2010/main" val="4488237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34096" y="463639"/>
            <a:ext cx="10934163" cy="4293483"/>
          </a:xfrm>
          <a:prstGeom prst="rect">
            <a:avLst/>
          </a:prstGeom>
          <a:noFill/>
        </p:spPr>
        <p:txBody>
          <a:bodyPr wrap="square" rtlCol="0">
            <a:spAutoFit/>
          </a:bodyPr>
          <a:lstStyle/>
          <a:p>
            <a:r>
              <a:rPr lang="ru-RU" sz="2400" dirty="0">
                <a:latin typeface="Times New Roman" panose="02020603050405020304" pitchFamily="18" charset="0"/>
                <a:cs typeface="Times New Roman" panose="02020603050405020304" pitchFamily="18" charset="0"/>
              </a:rPr>
              <a:t> </a:t>
            </a:r>
          </a:p>
          <a:p>
            <a:r>
              <a:rPr lang="ru-RU" sz="2500" b="1" dirty="0">
                <a:latin typeface="Times New Roman" panose="02020603050405020304" pitchFamily="18" charset="0"/>
                <a:cs typeface="Times New Roman" panose="02020603050405020304" pitchFamily="18" charset="0"/>
              </a:rPr>
              <a:t>Пояснение.</a:t>
            </a:r>
          </a:p>
          <a:p>
            <a:r>
              <a:rPr lang="ru-RU" sz="2500" dirty="0">
                <a:latin typeface="Times New Roman" panose="02020603050405020304" pitchFamily="18" charset="0"/>
                <a:cs typeface="Times New Roman" panose="02020603050405020304" pitchFamily="18" charset="0"/>
              </a:rPr>
              <a:t>Почти с любой точки Красноярска (1) </a:t>
            </a:r>
            <a:r>
              <a:rPr lang="ru-RU" sz="2500" u="dbl" dirty="0">
                <a:latin typeface="Times New Roman" panose="02020603050405020304" pitchFamily="18" charset="0"/>
                <a:cs typeface="Times New Roman" panose="02020603050405020304" pitchFamily="18" charset="0"/>
              </a:rPr>
              <a:t>видна</a:t>
            </a:r>
            <a:r>
              <a:rPr lang="ru-RU" sz="2500" dirty="0">
                <a:latin typeface="Times New Roman" panose="02020603050405020304" pitchFamily="18" charset="0"/>
                <a:cs typeface="Times New Roman" panose="02020603050405020304" pitchFamily="18" charset="0"/>
              </a:rPr>
              <a:t> старинная каменная </a:t>
            </a:r>
            <a:r>
              <a:rPr lang="ru-RU" sz="2500" u="sng" dirty="0">
                <a:latin typeface="Times New Roman" panose="02020603050405020304" pitchFamily="18" charset="0"/>
                <a:cs typeface="Times New Roman" panose="02020603050405020304" pitchFamily="18" charset="0"/>
              </a:rPr>
              <a:t>часовня</a:t>
            </a:r>
            <a:br>
              <a:rPr lang="ru-RU" sz="2500" dirty="0">
                <a:latin typeface="Times New Roman" panose="02020603050405020304" pitchFamily="18" charset="0"/>
                <a:cs typeface="Times New Roman" panose="02020603050405020304" pitchFamily="18" charset="0"/>
              </a:rPr>
            </a:br>
            <a:r>
              <a:rPr lang="ru-RU" sz="2500" dirty="0">
                <a:latin typeface="Times New Roman" panose="02020603050405020304" pitchFamily="18" charset="0"/>
                <a:cs typeface="Times New Roman" panose="02020603050405020304" pitchFamily="18" charset="0"/>
              </a:rPr>
              <a:t>на вершине Караульной горы. Основатели города держали там караул.</a:t>
            </a:r>
            <a:br>
              <a:rPr lang="ru-RU" sz="2500" dirty="0">
                <a:latin typeface="Times New Roman" panose="02020603050405020304" pitchFamily="18" charset="0"/>
                <a:cs typeface="Times New Roman" panose="02020603050405020304" pitchFamily="18" charset="0"/>
              </a:rPr>
            </a:br>
            <a:r>
              <a:rPr lang="ru-RU" sz="2500" dirty="0">
                <a:latin typeface="Times New Roman" panose="02020603050405020304" pitchFamily="18" charset="0"/>
                <a:cs typeface="Times New Roman" panose="02020603050405020304" pitchFamily="18" charset="0"/>
              </a:rPr>
              <a:t>[На вершине </a:t>
            </a:r>
            <a:r>
              <a:rPr lang="ru-RU" sz="2500" u="dbl" dirty="0">
                <a:latin typeface="Times New Roman" panose="02020603050405020304" pitchFamily="18" charset="0"/>
                <a:cs typeface="Times New Roman" panose="02020603050405020304" pitchFamily="18" charset="0"/>
              </a:rPr>
              <a:t>стояла</a:t>
            </a:r>
            <a:r>
              <a:rPr lang="ru-RU" sz="2500" dirty="0">
                <a:latin typeface="Times New Roman" panose="02020603050405020304" pitchFamily="18" charset="0"/>
                <a:cs typeface="Times New Roman" panose="02020603050405020304" pitchFamily="18" charset="0"/>
              </a:rPr>
              <a:t> сторожевая </a:t>
            </a:r>
            <a:r>
              <a:rPr lang="ru-RU" sz="2500" u="sng" dirty="0">
                <a:latin typeface="Times New Roman" panose="02020603050405020304" pitchFamily="18" charset="0"/>
                <a:cs typeface="Times New Roman" panose="02020603050405020304" pitchFamily="18" charset="0"/>
              </a:rPr>
              <a:t>вышка</a:t>
            </a:r>
            <a:r>
              <a:rPr lang="ru-RU" sz="2500" dirty="0">
                <a:latin typeface="Times New Roman" panose="02020603050405020304" pitchFamily="18" charset="0"/>
                <a:cs typeface="Times New Roman" panose="02020603050405020304" pitchFamily="18" charset="0"/>
              </a:rPr>
              <a:t> ],(2) </a:t>
            </a:r>
            <a:r>
              <a:rPr lang="ru-RU" sz="2500" dirty="0">
                <a:solidFill>
                  <a:srgbClr val="00B050"/>
                </a:solidFill>
                <a:latin typeface="Times New Roman" panose="02020603050405020304" pitchFamily="18" charset="0"/>
                <a:cs typeface="Times New Roman" panose="02020603050405020304" pitchFamily="18" charset="0"/>
              </a:rPr>
              <a:t>и</a:t>
            </a:r>
            <a:r>
              <a:rPr lang="ru-RU" sz="2500" dirty="0">
                <a:latin typeface="Times New Roman" panose="02020603050405020304" pitchFamily="18" charset="0"/>
                <a:cs typeface="Times New Roman" panose="02020603050405020304" pitchFamily="18" charset="0"/>
              </a:rPr>
              <a:t> [с неё </a:t>
            </a:r>
            <a:r>
              <a:rPr lang="ru-RU" sz="2500" u="dbl" dirty="0">
                <a:latin typeface="Times New Roman" panose="02020603050405020304" pitchFamily="18" charset="0"/>
                <a:cs typeface="Times New Roman" panose="02020603050405020304" pitchFamily="18" charset="0"/>
              </a:rPr>
              <a:t>можно было </a:t>
            </a:r>
            <a:r>
              <a:rPr lang="ru-RU" sz="2500" dirty="0">
                <a:latin typeface="Times New Roman" panose="02020603050405020304" pitchFamily="18" charset="0"/>
                <a:cs typeface="Times New Roman" panose="02020603050405020304" pitchFamily="18" charset="0"/>
              </a:rPr>
              <a:t>издалека </a:t>
            </a:r>
            <a:r>
              <a:rPr lang="ru-RU" sz="2500" u="dbl" dirty="0">
                <a:latin typeface="Times New Roman" panose="02020603050405020304" pitchFamily="18" charset="0"/>
                <a:cs typeface="Times New Roman" panose="02020603050405020304" pitchFamily="18" charset="0"/>
              </a:rPr>
              <a:t>видеть</a:t>
            </a:r>
            <a:r>
              <a:rPr lang="ru-RU" sz="2500" dirty="0">
                <a:latin typeface="Times New Roman" panose="02020603050405020304" pitchFamily="18" charset="0"/>
                <a:cs typeface="Times New Roman" panose="02020603050405020304" pitchFamily="18" charset="0"/>
              </a:rPr>
              <a:t> приближение неприятеля].( </a:t>
            </a:r>
            <a:r>
              <a:rPr lang="ru-RU" sz="2500" dirty="0">
                <a:solidFill>
                  <a:srgbClr val="00B050"/>
                </a:solidFill>
                <a:latin typeface="Times New Roman" panose="02020603050405020304" pitchFamily="18" charset="0"/>
                <a:cs typeface="Times New Roman" panose="02020603050405020304" pitchFamily="18" charset="0"/>
              </a:rPr>
              <a:t>Когда</a:t>
            </a:r>
            <a:r>
              <a:rPr lang="ru-RU" sz="2500" dirty="0">
                <a:latin typeface="Times New Roman" panose="02020603050405020304" pitchFamily="18" charset="0"/>
                <a:cs typeface="Times New Roman" panose="02020603050405020304" pitchFamily="18" charset="0"/>
              </a:rPr>
              <a:t> </a:t>
            </a:r>
            <a:r>
              <a:rPr lang="ru-RU" sz="2500" u="sng" dirty="0">
                <a:latin typeface="Times New Roman" panose="02020603050405020304" pitchFamily="18" charset="0"/>
                <a:cs typeface="Times New Roman" panose="02020603050405020304" pitchFamily="18" charset="0"/>
              </a:rPr>
              <a:t>такое</a:t>
            </a:r>
            <a:r>
              <a:rPr lang="ru-RU" sz="2500" dirty="0">
                <a:latin typeface="Times New Roman" panose="02020603050405020304" pitchFamily="18" charset="0"/>
                <a:cs typeface="Times New Roman" panose="02020603050405020304" pitchFamily="18" charset="0"/>
              </a:rPr>
              <a:t> </a:t>
            </a:r>
            <a:r>
              <a:rPr lang="ru-RU" sz="2500" u="dbl" dirty="0">
                <a:latin typeface="Times New Roman" panose="02020603050405020304" pitchFamily="18" charset="0"/>
                <a:cs typeface="Times New Roman" panose="02020603050405020304" pitchFamily="18" charset="0"/>
              </a:rPr>
              <a:t>случалось</a:t>
            </a:r>
            <a:r>
              <a:rPr lang="ru-RU" sz="2500" dirty="0">
                <a:latin typeface="Times New Roman" panose="02020603050405020304" pitchFamily="18" charset="0"/>
                <a:cs typeface="Times New Roman" panose="02020603050405020304" pitchFamily="18" charset="0"/>
              </a:rPr>
              <a:t>) ,(3)[ </a:t>
            </a:r>
            <a:r>
              <a:rPr lang="ru-RU" sz="2500" u="sng" dirty="0">
                <a:latin typeface="Times New Roman" panose="02020603050405020304" pitchFamily="18" charset="0"/>
                <a:cs typeface="Times New Roman" panose="02020603050405020304" pitchFamily="18" charset="0"/>
              </a:rPr>
              <a:t>караульные</a:t>
            </a:r>
            <a:r>
              <a:rPr lang="ru-RU" sz="2500" dirty="0">
                <a:latin typeface="Times New Roman" panose="02020603050405020304" pitchFamily="18" charset="0"/>
                <a:cs typeface="Times New Roman" panose="02020603050405020304" pitchFamily="18" charset="0"/>
              </a:rPr>
              <a:t> </a:t>
            </a:r>
            <a:r>
              <a:rPr lang="ru-RU" sz="2500" u="dbl" dirty="0">
                <a:latin typeface="Times New Roman" panose="02020603050405020304" pitchFamily="18" charset="0"/>
                <a:cs typeface="Times New Roman" panose="02020603050405020304" pitchFamily="18" charset="0"/>
              </a:rPr>
              <a:t>зажигали </a:t>
            </a:r>
            <a:r>
              <a:rPr lang="ru-RU" sz="2500" dirty="0">
                <a:latin typeface="Times New Roman" panose="02020603050405020304" pitchFamily="18" charset="0"/>
                <a:cs typeface="Times New Roman" panose="02020603050405020304" pitchFamily="18" charset="0"/>
              </a:rPr>
              <a:t>костёр, (4) </a:t>
            </a:r>
            <a:r>
              <a:rPr lang="ru-RU" sz="2500" u="dotDashHeavy" dirty="0">
                <a:solidFill>
                  <a:srgbClr val="0070C0"/>
                </a:solidFill>
                <a:latin typeface="Times New Roman" panose="02020603050405020304" pitchFamily="18" charset="0"/>
                <a:cs typeface="Times New Roman" panose="02020603050405020304" pitchFamily="18" charset="0"/>
              </a:rPr>
              <a:t>подавая знак</a:t>
            </a:r>
            <a:r>
              <a:rPr lang="ru-RU" sz="2500" dirty="0">
                <a:latin typeface="Times New Roman" panose="02020603050405020304" pitchFamily="18" charset="0"/>
                <a:cs typeface="Times New Roman" panose="02020603050405020304" pitchFamily="18" charset="0"/>
              </a:rPr>
              <a:t> ]</a:t>
            </a:r>
            <a:r>
              <a:rPr lang="ru-RU" sz="2500" b="1" dirty="0">
                <a:latin typeface="Times New Roman" panose="02020603050405020304" pitchFamily="18" charset="0"/>
                <a:cs typeface="Times New Roman" panose="02020603050405020304" pitchFamily="18" charset="0"/>
              </a:rPr>
              <a:t>,</a:t>
            </a:r>
            <a:r>
              <a:rPr lang="ru-RU" sz="2500" dirty="0">
                <a:latin typeface="Times New Roman" panose="02020603050405020304" pitchFamily="18" charset="0"/>
                <a:cs typeface="Times New Roman" panose="02020603050405020304" pitchFamily="18" charset="0"/>
              </a:rPr>
              <a:t>(5) (</a:t>
            </a:r>
            <a:r>
              <a:rPr lang="ru-RU" sz="2500" dirty="0">
                <a:solidFill>
                  <a:srgbClr val="00B050"/>
                </a:solidFill>
                <a:latin typeface="Times New Roman" panose="02020603050405020304" pitchFamily="18" charset="0"/>
                <a:cs typeface="Times New Roman" panose="02020603050405020304" pitchFamily="18" charset="0"/>
              </a:rPr>
              <a:t>чтобы</a:t>
            </a:r>
            <a:r>
              <a:rPr lang="ru-RU" sz="2500" dirty="0">
                <a:latin typeface="Times New Roman" panose="02020603050405020304" pitchFamily="18" charset="0"/>
                <a:cs typeface="Times New Roman" panose="02020603050405020304" pitchFamily="18" charset="0"/>
              </a:rPr>
              <a:t> </a:t>
            </a:r>
            <a:r>
              <a:rPr lang="ru-RU" sz="2500" u="sng" dirty="0">
                <a:latin typeface="Times New Roman" panose="02020603050405020304" pitchFamily="18" charset="0"/>
                <a:cs typeface="Times New Roman" panose="02020603050405020304" pitchFamily="18" charset="0"/>
              </a:rPr>
              <a:t>острог</a:t>
            </a:r>
            <a:r>
              <a:rPr lang="ru-RU" sz="2500" dirty="0">
                <a:latin typeface="Times New Roman" panose="02020603050405020304" pitchFamily="18" charset="0"/>
                <a:cs typeface="Times New Roman" panose="02020603050405020304" pitchFamily="18" charset="0"/>
              </a:rPr>
              <a:t> </a:t>
            </a:r>
            <a:r>
              <a:rPr lang="ru-RU" sz="2500" u="dbl" dirty="0">
                <a:latin typeface="Times New Roman" panose="02020603050405020304" pitchFamily="18" charset="0"/>
                <a:cs typeface="Times New Roman" panose="02020603050405020304" pitchFamily="18" charset="0"/>
              </a:rPr>
              <a:t>готовился</a:t>
            </a:r>
            <a:r>
              <a:rPr lang="ru-RU" sz="2500" dirty="0">
                <a:latin typeface="Times New Roman" panose="02020603050405020304" pitchFamily="18" charset="0"/>
                <a:cs typeface="Times New Roman" panose="02020603050405020304" pitchFamily="18" charset="0"/>
              </a:rPr>
              <a:t> к осаде).</a:t>
            </a:r>
            <a:br>
              <a:rPr lang="ru-RU" sz="2500" dirty="0">
                <a:latin typeface="Times New Roman" panose="02020603050405020304" pitchFamily="18" charset="0"/>
                <a:cs typeface="Times New Roman" panose="02020603050405020304" pitchFamily="18" charset="0"/>
              </a:rPr>
            </a:br>
            <a:r>
              <a:rPr lang="ru-RU" sz="2500" dirty="0">
                <a:latin typeface="Times New Roman" panose="02020603050405020304" pitchFamily="18" charset="0"/>
                <a:cs typeface="Times New Roman" panose="02020603050405020304" pitchFamily="18" charset="0"/>
              </a:rPr>
              <a:t>В память об этих мужественных людях (6) </a:t>
            </a:r>
            <a:r>
              <a:rPr lang="ru-RU" sz="2500" u="sng" dirty="0">
                <a:latin typeface="Times New Roman" panose="02020603050405020304" pitchFamily="18" charset="0"/>
                <a:cs typeface="Times New Roman" panose="02020603050405020304" pitchFamily="18" charset="0"/>
              </a:rPr>
              <a:t>красноярцы</a:t>
            </a:r>
            <a:r>
              <a:rPr lang="ru-RU" sz="2500" dirty="0">
                <a:latin typeface="Times New Roman" panose="02020603050405020304" pitchFamily="18" charset="0"/>
                <a:cs typeface="Times New Roman" panose="02020603050405020304" pitchFamily="18" charset="0"/>
              </a:rPr>
              <a:t> на месте сторожевой вышки (7) </a:t>
            </a:r>
            <a:r>
              <a:rPr lang="ru-RU" sz="2500" u="dbl" dirty="0">
                <a:solidFill>
                  <a:schemeClr val="accent4">
                    <a:lumMod val="75000"/>
                  </a:schemeClr>
                </a:solidFill>
                <a:latin typeface="Times New Roman" panose="02020603050405020304" pitchFamily="18" charset="0"/>
                <a:cs typeface="Times New Roman" panose="02020603050405020304" pitchFamily="18" charset="0"/>
              </a:rPr>
              <a:t>поставили</a:t>
            </a:r>
            <a:r>
              <a:rPr lang="ru-RU" sz="2500" dirty="0">
                <a:latin typeface="Times New Roman" panose="02020603050405020304" pitchFamily="18" charset="0"/>
                <a:cs typeface="Times New Roman" panose="02020603050405020304" pitchFamily="18" charset="0"/>
              </a:rPr>
              <a:t> деревянную часовню (8) ,</a:t>
            </a:r>
            <a:r>
              <a:rPr lang="ru-RU" sz="2500" dirty="0">
                <a:solidFill>
                  <a:srgbClr val="00B050"/>
                </a:solidFill>
                <a:latin typeface="Times New Roman" panose="02020603050405020304" pitchFamily="18" charset="0"/>
                <a:cs typeface="Times New Roman" panose="02020603050405020304" pitchFamily="18" charset="0"/>
              </a:rPr>
              <a:t>а </a:t>
            </a:r>
            <a:r>
              <a:rPr lang="ru-RU" sz="2500" dirty="0">
                <a:latin typeface="Times New Roman" panose="02020603050405020304" pitchFamily="18" charset="0"/>
                <a:cs typeface="Times New Roman" panose="02020603050405020304" pitchFamily="18" charset="0"/>
              </a:rPr>
              <a:t>позднее </a:t>
            </a:r>
            <a:r>
              <a:rPr lang="ru-RU" sz="2500" u="dbl" dirty="0">
                <a:solidFill>
                  <a:schemeClr val="accent4">
                    <a:lumMod val="75000"/>
                  </a:schemeClr>
                </a:solidFill>
                <a:latin typeface="Times New Roman" panose="02020603050405020304" pitchFamily="18" charset="0"/>
                <a:cs typeface="Times New Roman" panose="02020603050405020304" pitchFamily="18" charset="0"/>
              </a:rPr>
              <a:t>заменили</a:t>
            </a:r>
            <a:r>
              <a:rPr lang="ru-RU" sz="2500" dirty="0">
                <a:solidFill>
                  <a:schemeClr val="accent4">
                    <a:lumMod val="75000"/>
                  </a:schemeClr>
                </a:solidFill>
                <a:latin typeface="Times New Roman" panose="02020603050405020304" pitchFamily="18" charset="0"/>
                <a:cs typeface="Times New Roman" panose="02020603050405020304" pitchFamily="18" charset="0"/>
              </a:rPr>
              <a:t> </a:t>
            </a:r>
            <a:r>
              <a:rPr lang="ru-RU" sz="2500" dirty="0">
                <a:latin typeface="Times New Roman" panose="02020603050405020304" pitchFamily="18" charset="0"/>
                <a:cs typeface="Times New Roman" panose="02020603050405020304" pitchFamily="18" charset="0"/>
              </a:rPr>
              <a:t>её каменной.</a:t>
            </a:r>
          </a:p>
          <a:p>
            <a:r>
              <a:rPr lang="ru-RU" dirty="0"/>
              <a:t> </a:t>
            </a:r>
            <a:r>
              <a:rPr lang="ru-RU" sz="2400" b="1" u="sng" dirty="0">
                <a:latin typeface="Times New Roman" panose="02020603050405020304" pitchFamily="18" charset="0"/>
                <a:cs typeface="Times New Roman" panose="02020603050405020304" pitchFamily="18" charset="0"/>
              </a:rPr>
              <a:t>Ответ 23458</a:t>
            </a:r>
          </a:p>
        </p:txBody>
      </p:sp>
    </p:spTree>
    <p:extLst>
      <p:ext uri="{BB962C8B-B14F-4D97-AF65-F5344CB8AC3E}">
        <p14:creationId xmlns:p14="http://schemas.microsoft.com/office/powerpoint/2010/main" val="825367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2580" y="463639"/>
            <a:ext cx="10882648" cy="5539978"/>
          </a:xfrm>
          <a:prstGeom prst="rect">
            <a:avLst/>
          </a:prstGeom>
          <a:noFill/>
        </p:spPr>
        <p:txBody>
          <a:bodyPr wrap="square" rtlCol="0">
            <a:spAutoFit/>
          </a:bodyPr>
          <a:lstStyle/>
          <a:p>
            <a:r>
              <a:rPr lang="ru-RU" sz="2800" b="1" i="1" dirty="0">
                <a:latin typeface="Times New Roman" panose="02020603050405020304" pitchFamily="18" charset="0"/>
                <a:cs typeface="Times New Roman" panose="02020603050405020304" pitchFamily="18" charset="0"/>
              </a:rPr>
              <a:t>Пунктуационный анализ</a:t>
            </a:r>
            <a:r>
              <a:rPr lang="ru-RU"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r>
              <a:rPr lang="ru-RU" sz="2800" b="1" dirty="0">
                <a:latin typeface="Times New Roman" panose="02020603050405020304" pitchFamily="18" charset="0"/>
                <a:cs typeface="Times New Roman" panose="02020603050405020304" pitchFamily="18" charset="0"/>
              </a:rPr>
              <a:t>Расставьте знаки препинания. </a:t>
            </a:r>
            <a:r>
              <a:rPr lang="ru-RU" sz="2800" dirty="0">
                <a:latin typeface="Times New Roman" panose="02020603050405020304" pitchFamily="18" charset="0"/>
                <a:cs typeface="Times New Roman" panose="02020603050405020304" pitchFamily="18" charset="0"/>
              </a:rPr>
              <a:t>Укажите цифры, на месте которых должны стоять </a:t>
            </a:r>
            <a:r>
              <a:rPr lang="ru-RU" sz="2800" b="1" dirty="0">
                <a:latin typeface="Times New Roman" panose="02020603050405020304" pitchFamily="18" charset="0"/>
                <a:cs typeface="Times New Roman" panose="02020603050405020304" pitchFamily="18" charset="0"/>
              </a:rPr>
              <a:t>кавычки</a:t>
            </a:r>
            <a:r>
              <a:rPr lang="ru-RU" sz="2800" dirty="0">
                <a:latin typeface="Times New Roman" panose="02020603050405020304" pitchFamily="18" charset="0"/>
                <a:cs typeface="Times New Roman" panose="02020603050405020304" pitchFamily="18" charset="0"/>
              </a:rPr>
              <a:t>.</a:t>
            </a:r>
          </a:p>
          <a:p>
            <a:r>
              <a:rPr lang="ru-RU" sz="2800" i="1"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p>
            <a:r>
              <a:rPr lang="ru-RU" sz="2800" i="1" dirty="0">
                <a:latin typeface="Times New Roman" panose="02020603050405020304" pitchFamily="18" charset="0"/>
                <a:cs typeface="Times New Roman" panose="02020603050405020304" pitchFamily="18" charset="0"/>
              </a:rPr>
              <a:t>Единственный музей в России, где по древним чертежам воссоздают копии старинных русских судов и совершают на них дальние морские путешествия, моделируя по примеру Тура Хейердала старинные маршруты, называется (1) Полярный Одиссей (2) и находится в (3) Петрозаводске (4). Об этом уникальном месте говорят: (5) Это музей без границ (6). Главные экспонаты музея – это действующие копии исторических деревянных парусных кораблей, которые представляют на различных морских фестивалях (7) Россию (8).</a:t>
            </a:r>
            <a:endParaRPr lang="ru-RU" sz="28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8937011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875764" y="283335"/>
            <a:ext cx="10315977" cy="5262979"/>
          </a:xfrm>
          <a:prstGeom prst="rect">
            <a:avLst/>
          </a:prstGeom>
          <a:noFill/>
        </p:spPr>
        <p:txBody>
          <a:bodyPr wrap="square" rtlCol="0">
            <a:spAutoFit/>
          </a:bodyPr>
          <a:lstStyle/>
          <a:p>
            <a:r>
              <a:rPr lang="ru-RU" sz="2800" b="1" i="1" dirty="0">
                <a:latin typeface="Times New Roman" panose="02020603050405020304" pitchFamily="18" charset="0"/>
                <a:cs typeface="Times New Roman" panose="02020603050405020304" pitchFamily="18" charset="0"/>
              </a:rPr>
              <a:t>Пояснение</a:t>
            </a:r>
          </a:p>
          <a:p>
            <a:r>
              <a:rPr lang="ru-RU" sz="2800" dirty="0">
                <a:latin typeface="Times New Roman" panose="02020603050405020304" pitchFamily="18" charset="0"/>
                <a:cs typeface="Times New Roman" panose="02020603050405020304" pitchFamily="18" charset="0"/>
              </a:rPr>
              <a:t>[Единственный </a:t>
            </a:r>
            <a:r>
              <a:rPr lang="ru-RU" sz="2800" u="sng" dirty="0">
                <a:latin typeface="Times New Roman" panose="02020603050405020304" pitchFamily="18" charset="0"/>
                <a:cs typeface="Times New Roman" panose="02020603050405020304" pitchFamily="18" charset="0"/>
              </a:rPr>
              <a:t>музей</a:t>
            </a:r>
            <a:r>
              <a:rPr lang="ru-RU" sz="2800" dirty="0">
                <a:latin typeface="Times New Roman" panose="02020603050405020304" pitchFamily="18" charset="0"/>
                <a:cs typeface="Times New Roman" panose="02020603050405020304" pitchFamily="18" charset="0"/>
              </a:rPr>
              <a:t> в России, (</a:t>
            </a:r>
            <a:r>
              <a:rPr lang="ru-RU" sz="2800" dirty="0">
                <a:solidFill>
                  <a:srgbClr val="00B050"/>
                </a:solidFill>
                <a:latin typeface="Times New Roman" panose="02020603050405020304" pitchFamily="18" charset="0"/>
                <a:cs typeface="Times New Roman" panose="02020603050405020304" pitchFamily="18" charset="0"/>
              </a:rPr>
              <a:t>где </a:t>
            </a:r>
            <a:r>
              <a:rPr lang="ru-RU" sz="2800" dirty="0">
                <a:latin typeface="Times New Roman" panose="02020603050405020304" pitchFamily="18" charset="0"/>
                <a:cs typeface="Times New Roman" panose="02020603050405020304" pitchFamily="18" charset="0"/>
              </a:rPr>
              <a:t>по древним чертежам </a:t>
            </a:r>
            <a:r>
              <a:rPr lang="ru-RU" sz="2800" u="dbl" dirty="0">
                <a:latin typeface="Times New Roman" panose="02020603050405020304" pitchFamily="18" charset="0"/>
                <a:cs typeface="Times New Roman" panose="02020603050405020304" pitchFamily="18" charset="0"/>
              </a:rPr>
              <a:t>воссоздают</a:t>
            </a:r>
            <a:r>
              <a:rPr lang="ru-RU" sz="2800" dirty="0">
                <a:latin typeface="Times New Roman" panose="02020603050405020304" pitchFamily="18" charset="0"/>
                <a:cs typeface="Times New Roman" panose="02020603050405020304" pitchFamily="18" charset="0"/>
              </a:rPr>
              <a:t> копии старинных русских судов </a:t>
            </a:r>
            <a:r>
              <a:rPr lang="ru-RU" sz="2800" dirty="0">
                <a:solidFill>
                  <a:srgbClr val="00B050"/>
                </a:solidFill>
                <a:latin typeface="Times New Roman" panose="02020603050405020304" pitchFamily="18" charset="0"/>
                <a:cs typeface="Times New Roman" panose="02020603050405020304" pitchFamily="18" charset="0"/>
              </a:rPr>
              <a:t>и</a:t>
            </a:r>
            <a:r>
              <a:rPr lang="ru-RU" sz="2800" dirty="0">
                <a:latin typeface="Times New Roman" panose="02020603050405020304" pitchFamily="18" charset="0"/>
                <a:cs typeface="Times New Roman" panose="02020603050405020304" pitchFamily="18" charset="0"/>
              </a:rPr>
              <a:t> </a:t>
            </a:r>
            <a:r>
              <a:rPr lang="ru-RU" sz="2800" u="dbl" dirty="0">
                <a:latin typeface="Times New Roman" panose="02020603050405020304" pitchFamily="18" charset="0"/>
                <a:cs typeface="Times New Roman" panose="02020603050405020304" pitchFamily="18" charset="0"/>
              </a:rPr>
              <a:t>совершают</a:t>
            </a:r>
            <a:r>
              <a:rPr lang="ru-RU" sz="2800" dirty="0">
                <a:latin typeface="Times New Roman" panose="02020603050405020304" pitchFamily="18" charset="0"/>
                <a:cs typeface="Times New Roman" panose="02020603050405020304" pitchFamily="18" charset="0"/>
              </a:rPr>
              <a:t> на них дальние морские путешествия, </a:t>
            </a:r>
            <a:r>
              <a:rPr lang="ru-RU" sz="2800" u="dotDash" dirty="0">
                <a:solidFill>
                  <a:srgbClr val="FF0000"/>
                </a:solidFill>
                <a:latin typeface="Times New Roman" panose="02020603050405020304" pitchFamily="18" charset="0"/>
                <a:cs typeface="Times New Roman" panose="02020603050405020304" pitchFamily="18" charset="0"/>
              </a:rPr>
              <a:t>моделируя по примеру Тура Хейердала старинные маршруты</a:t>
            </a:r>
            <a:r>
              <a:rPr lang="ru-RU" sz="2800" u="dotDash"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 </a:t>
            </a:r>
            <a:r>
              <a:rPr lang="ru-RU" sz="2800" u="dbl" dirty="0">
                <a:latin typeface="Times New Roman" panose="02020603050405020304" pitchFamily="18" charset="0"/>
                <a:cs typeface="Times New Roman" panose="02020603050405020304" pitchFamily="18" charset="0"/>
              </a:rPr>
              <a:t>называется </a:t>
            </a:r>
            <a:r>
              <a:rPr lang="ru-RU" sz="2800" dirty="0">
                <a:latin typeface="Times New Roman" panose="02020603050405020304" pitchFamily="18" charset="0"/>
                <a:cs typeface="Times New Roman" panose="02020603050405020304" pitchFamily="18" charset="0"/>
              </a:rPr>
              <a:t>(1) </a:t>
            </a:r>
            <a:r>
              <a:rPr lang="ru-RU" sz="2800" dirty="0">
                <a:solidFill>
                  <a:srgbClr val="0070C0"/>
                </a:solidFill>
                <a:latin typeface="Times New Roman" panose="02020603050405020304" pitchFamily="18" charset="0"/>
                <a:cs typeface="Times New Roman" panose="02020603050405020304" pitchFamily="18" charset="0"/>
              </a:rPr>
              <a:t>« Полярный Одиссей»</a:t>
            </a:r>
            <a:r>
              <a:rPr lang="ru-RU" sz="2800" dirty="0">
                <a:latin typeface="Times New Roman" panose="02020603050405020304" pitchFamily="18" charset="0"/>
                <a:cs typeface="Times New Roman" panose="02020603050405020304" pitchFamily="18" charset="0"/>
              </a:rPr>
              <a:t>(2) </a:t>
            </a:r>
            <a:r>
              <a:rPr lang="ru-RU" sz="2800" dirty="0">
                <a:solidFill>
                  <a:srgbClr val="00B050"/>
                </a:solidFill>
                <a:latin typeface="Times New Roman" panose="02020603050405020304" pitchFamily="18" charset="0"/>
                <a:cs typeface="Times New Roman" panose="02020603050405020304" pitchFamily="18" charset="0"/>
              </a:rPr>
              <a:t>и </a:t>
            </a:r>
            <a:r>
              <a:rPr lang="ru-RU" sz="2800" u="dbl" dirty="0">
                <a:latin typeface="Times New Roman" panose="02020603050405020304" pitchFamily="18" charset="0"/>
                <a:cs typeface="Times New Roman" panose="02020603050405020304" pitchFamily="18" charset="0"/>
              </a:rPr>
              <a:t>находится</a:t>
            </a:r>
            <a:r>
              <a:rPr lang="ru-RU" sz="2800" dirty="0">
                <a:latin typeface="Times New Roman" panose="02020603050405020304" pitchFamily="18" charset="0"/>
                <a:cs typeface="Times New Roman" panose="02020603050405020304" pitchFamily="18" charset="0"/>
              </a:rPr>
              <a:t> </a:t>
            </a:r>
            <a:r>
              <a:rPr lang="ru-RU" sz="2800" u="dottedHeavy" dirty="0">
                <a:latin typeface="Times New Roman" panose="02020603050405020304" pitchFamily="18" charset="0"/>
                <a:cs typeface="Times New Roman" panose="02020603050405020304" pitchFamily="18" charset="0"/>
              </a:rPr>
              <a:t>в </a:t>
            </a:r>
            <a:r>
              <a:rPr lang="ru-RU" sz="2800" dirty="0">
                <a:latin typeface="Times New Roman" panose="02020603050405020304" pitchFamily="18" charset="0"/>
                <a:cs typeface="Times New Roman" panose="02020603050405020304" pitchFamily="18" charset="0"/>
              </a:rPr>
              <a:t>(3) </a:t>
            </a:r>
            <a:r>
              <a:rPr lang="ru-RU" sz="2800" u="dottedHeavy" dirty="0">
                <a:latin typeface="Times New Roman" panose="02020603050405020304" pitchFamily="18" charset="0"/>
                <a:cs typeface="Times New Roman" panose="02020603050405020304" pitchFamily="18" charset="0"/>
              </a:rPr>
              <a:t>Петрозаводске</a:t>
            </a:r>
            <a:r>
              <a:rPr lang="ru-RU" sz="2800" dirty="0">
                <a:latin typeface="Times New Roman" panose="02020603050405020304" pitchFamily="18" charset="0"/>
                <a:cs typeface="Times New Roman" panose="02020603050405020304" pitchFamily="18" charset="0"/>
              </a:rPr>
              <a:t> (4)]. </a:t>
            </a:r>
            <a:r>
              <a:rPr lang="ru-RU" sz="2800" dirty="0">
                <a:solidFill>
                  <a:schemeClr val="accent4">
                    <a:lumMod val="75000"/>
                  </a:schemeClr>
                </a:solidFill>
                <a:latin typeface="Times New Roman" panose="02020603050405020304" pitchFamily="18" charset="0"/>
                <a:cs typeface="Times New Roman" panose="02020603050405020304" pitchFamily="18" charset="0"/>
              </a:rPr>
              <a:t>Об этом уникальном месте говорят</a:t>
            </a:r>
            <a:r>
              <a:rPr lang="ru-RU" sz="2800" dirty="0">
                <a:latin typeface="Times New Roman" panose="02020603050405020304" pitchFamily="18" charset="0"/>
                <a:cs typeface="Times New Roman" panose="02020603050405020304" pitchFamily="18" charset="0"/>
              </a:rPr>
              <a:t>: </a:t>
            </a:r>
            <a:r>
              <a:rPr lang="ru-RU" sz="2800" dirty="0">
                <a:solidFill>
                  <a:schemeClr val="accent4">
                    <a:lumMod val="50000"/>
                  </a:schemeClr>
                </a:solidFill>
                <a:latin typeface="Times New Roman" panose="02020603050405020304" pitchFamily="18" charset="0"/>
                <a:cs typeface="Times New Roman" panose="02020603050405020304" pitchFamily="18" charset="0"/>
              </a:rPr>
              <a:t>«(5) Это музей без границ (6)»</a:t>
            </a:r>
            <a:r>
              <a:rPr lang="ru-RU" sz="2800" dirty="0">
                <a:latin typeface="Times New Roman" panose="02020603050405020304" pitchFamily="18" charset="0"/>
                <a:cs typeface="Times New Roman" panose="02020603050405020304" pitchFamily="18" charset="0"/>
              </a:rPr>
              <a:t>. Главные </a:t>
            </a:r>
            <a:r>
              <a:rPr lang="ru-RU" sz="2800" u="sng" dirty="0">
                <a:latin typeface="Times New Roman" panose="02020603050405020304" pitchFamily="18" charset="0"/>
                <a:cs typeface="Times New Roman" panose="02020603050405020304" pitchFamily="18" charset="0"/>
              </a:rPr>
              <a:t>экспонаты</a:t>
            </a:r>
            <a:r>
              <a:rPr lang="ru-RU" sz="2800" dirty="0">
                <a:latin typeface="Times New Roman" panose="02020603050405020304" pitchFamily="18" charset="0"/>
                <a:cs typeface="Times New Roman" panose="02020603050405020304" pitchFamily="18" charset="0"/>
              </a:rPr>
              <a:t> музея – это действующие </a:t>
            </a:r>
            <a:r>
              <a:rPr lang="ru-RU" sz="2800" u="dbl" dirty="0">
                <a:latin typeface="Times New Roman" panose="02020603050405020304" pitchFamily="18" charset="0"/>
                <a:cs typeface="Times New Roman" panose="02020603050405020304" pitchFamily="18" charset="0"/>
              </a:rPr>
              <a:t>копии</a:t>
            </a:r>
            <a:r>
              <a:rPr lang="ru-RU" sz="2800" dirty="0">
                <a:latin typeface="Times New Roman" panose="02020603050405020304" pitchFamily="18" charset="0"/>
                <a:cs typeface="Times New Roman" panose="02020603050405020304" pitchFamily="18" charset="0"/>
              </a:rPr>
              <a:t> исторических деревянных парусных кораблей, </a:t>
            </a:r>
            <a:r>
              <a:rPr lang="ru-RU" sz="2800" u="sng" dirty="0">
                <a:latin typeface="Times New Roman" panose="02020603050405020304" pitchFamily="18" charset="0"/>
                <a:cs typeface="Times New Roman" panose="02020603050405020304" pitchFamily="18" charset="0"/>
              </a:rPr>
              <a:t>которые</a:t>
            </a:r>
            <a:r>
              <a:rPr lang="ru-RU" sz="2800" dirty="0">
                <a:latin typeface="Times New Roman" panose="02020603050405020304" pitchFamily="18" charset="0"/>
                <a:cs typeface="Times New Roman" panose="02020603050405020304" pitchFamily="18" charset="0"/>
              </a:rPr>
              <a:t> </a:t>
            </a:r>
            <a:r>
              <a:rPr lang="ru-RU" sz="2800" u="dbl" dirty="0">
                <a:latin typeface="Times New Roman" panose="02020603050405020304" pitchFamily="18" charset="0"/>
                <a:cs typeface="Times New Roman" panose="02020603050405020304" pitchFamily="18" charset="0"/>
              </a:rPr>
              <a:t>представляют</a:t>
            </a:r>
            <a:r>
              <a:rPr lang="ru-RU" sz="2800" dirty="0">
                <a:latin typeface="Times New Roman" panose="02020603050405020304" pitchFamily="18" charset="0"/>
                <a:cs typeface="Times New Roman" panose="02020603050405020304" pitchFamily="18" charset="0"/>
              </a:rPr>
              <a:t> на различных морских фестивалях (7) </a:t>
            </a:r>
            <a:r>
              <a:rPr lang="ru-RU" sz="2800" u="dottedHeavy" dirty="0">
                <a:latin typeface="Times New Roman" panose="02020603050405020304" pitchFamily="18" charset="0"/>
                <a:cs typeface="Times New Roman" panose="02020603050405020304" pitchFamily="18" charset="0"/>
              </a:rPr>
              <a:t>Россию </a:t>
            </a:r>
            <a:r>
              <a:rPr lang="ru-RU" sz="2800" dirty="0">
                <a:latin typeface="Times New Roman" panose="02020603050405020304" pitchFamily="18" charset="0"/>
                <a:cs typeface="Times New Roman" panose="02020603050405020304" pitchFamily="18" charset="0"/>
              </a:rPr>
              <a:t>(8).</a:t>
            </a:r>
          </a:p>
          <a:p>
            <a:r>
              <a:rPr lang="ru-RU" sz="2800" dirty="0">
                <a:latin typeface="Times New Roman" panose="02020603050405020304" pitchFamily="18" charset="0"/>
                <a:cs typeface="Times New Roman" panose="02020603050405020304" pitchFamily="18" charset="0"/>
              </a:rPr>
              <a:t> </a:t>
            </a:r>
            <a:r>
              <a:rPr lang="ru-RU" sz="2800" b="1" dirty="0">
                <a:latin typeface="Times New Roman" panose="02020603050405020304" pitchFamily="18" charset="0"/>
                <a:cs typeface="Times New Roman" panose="02020603050405020304" pitchFamily="18" charset="0"/>
              </a:rPr>
              <a:t>Ответ</a:t>
            </a:r>
            <a:r>
              <a:rPr lang="ru-RU" sz="2800" dirty="0">
                <a:latin typeface="Times New Roman" panose="02020603050405020304" pitchFamily="18" charset="0"/>
                <a:cs typeface="Times New Roman" panose="02020603050405020304" pitchFamily="18" charset="0"/>
              </a:rPr>
              <a:t>  </a:t>
            </a:r>
            <a:r>
              <a:rPr lang="ru-RU" sz="2800" u="sng" dirty="0">
                <a:latin typeface="Times New Roman" panose="02020603050405020304" pitchFamily="18" charset="0"/>
                <a:cs typeface="Times New Roman" panose="02020603050405020304" pitchFamily="18" charset="0"/>
              </a:rPr>
              <a:t>1256</a:t>
            </a:r>
          </a:p>
          <a:p>
            <a:endParaRPr lang="ru-RU" sz="2800" dirty="0"/>
          </a:p>
        </p:txBody>
      </p:sp>
    </p:spTree>
    <p:extLst>
      <p:ext uri="{BB962C8B-B14F-4D97-AF65-F5344CB8AC3E}">
        <p14:creationId xmlns:p14="http://schemas.microsoft.com/office/powerpoint/2010/main" val="1403459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2" end="2"/>
                                            </p:txEl>
                                          </p:spTgt>
                                        </p:tgtEl>
                                        <p:attrNameLst>
                                          <p:attrName>style.visibility</p:attrName>
                                        </p:attrNameLst>
                                      </p:cBhvr>
                                      <p:to>
                                        <p:strVal val="visible"/>
                                      </p:to>
                                    </p:set>
                                    <p:anim calcmode="lin" valueType="num">
                                      <p:cBhvr additive="base">
                                        <p:cTn id="7"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18186" y="579549"/>
            <a:ext cx="11037194" cy="4154984"/>
          </a:xfrm>
          <a:prstGeom prst="rect">
            <a:avLst/>
          </a:prstGeom>
          <a:noFill/>
        </p:spPr>
        <p:txBody>
          <a:bodyPr wrap="square" rtlCol="0">
            <a:spAutoFit/>
          </a:bodyPr>
          <a:lstStyle/>
          <a:p>
            <a:r>
              <a:rPr lang="ru-RU" sz="2400" b="1" i="1" dirty="0">
                <a:latin typeface="Times New Roman" panose="02020603050405020304" pitchFamily="18" charset="0"/>
                <a:cs typeface="Times New Roman" panose="02020603050405020304" pitchFamily="18" charset="0"/>
              </a:rPr>
              <a:t>Выполните пунктуационный анализ.</a:t>
            </a:r>
            <a:br>
              <a:rPr lang="ru-RU" sz="2400" dirty="0">
                <a:latin typeface="Times New Roman" panose="02020603050405020304" pitchFamily="18" charset="0"/>
                <a:cs typeface="Times New Roman" panose="02020603050405020304" pitchFamily="18" charset="0"/>
              </a:rPr>
            </a:br>
            <a:r>
              <a:rPr lang="ru-RU" sz="2400" b="1" dirty="0">
                <a:latin typeface="Times New Roman" panose="02020603050405020304" pitchFamily="18" charset="0"/>
                <a:cs typeface="Times New Roman" panose="02020603050405020304" pitchFamily="18" charset="0"/>
              </a:rPr>
              <a:t>Расставьте знаки препинания.</a:t>
            </a:r>
            <a:r>
              <a:rPr lang="ru-RU" sz="2400" dirty="0">
                <a:latin typeface="Times New Roman" panose="02020603050405020304" pitchFamily="18" charset="0"/>
                <a:cs typeface="Times New Roman" panose="02020603050405020304" pitchFamily="18" charset="0"/>
              </a:rPr>
              <a:t> Укажите цифры, на месте которых должно стоять </a:t>
            </a:r>
            <a:r>
              <a:rPr lang="ru-RU" sz="2400" b="1" dirty="0">
                <a:latin typeface="Times New Roman" panose="02020603050405020304" pitchFamily="18" charset="0"/>
                <a:cs typeface="Times New Roman" panose="02020603050405020304" pitchFamily="18" charset="0"/>
              </a:rPr>
              <a:t>тире</a:t>
            </a:r>
            <a:r>
              <a:rPr lang="ru-RU" sz="2400" dirty="0">
                <a:latin typeface="Times New Roman" panose="02020603050405020304" pitchFamily="18" charset="0"/>
                <a:cs typeface="Times New Roman" panose="02020603050405020304" pitchFamily="18" charset="0"/>
              </a:rPr>
              <a:t>.</a:t>
            </a:r>
          </a:p>
          <a:p>
            <a:r>
              <a:rPr lang="ru-RU" sz="2400" i="1" dirty="0">
                <a:latin typeface="Times New Roman" panose="02020603050405020304" pitchFamily="18" charset="0"/>
                <a:cs typeface="Times New Roman" panose="02020603050405020304" pitchFamily="18" charset="0"/>
              </a:rPr>
              <a:t>    Суздальский музей деревянного зодчества (1) настоящий городок (2) построенный без единого гвоздя. Из дерева здесь всё (3) ложки, и лавки в избе, и даже крытая лемехом церковная маковка. Мельницы (4) церковь (5) домá (6) амбары и бани (7) всё привезено сюда из разных сёл Владимирской области и поставлено на территории не сохранившегося Дмитриевского монастыря. Автор проекта создания музея В.М. Анисимов писал (8) Забыть свои корни можно и через три поколения. И потому ещё более дорогой нам становится историческая память.</a:t>
            </a:r>
          </a:p>
        </p:txBody>
      </p:sp>
    </p:spTree>
    <p:extLst>
      <p:ext uri="{BB962C8B-B14F-4D97-AF65-F5344CB8AC3E}">
        <p14:creationId xmlns:p14="http://schemas.microsoft.com/office/powerpoint/2010/main" val="15448753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9701" y="296214"/>
            <a:ext cx="10728102" cy="5940088"/>
          </a:xfrm>
          <a:prstGeom prst="rect">
            <a:avLst/>
          </a:prstGeom>
          <a:noFill/>
        </p:spPr>
        <p:txBody>
          <a:bodyPr wrap="square" rtlCol="0">
            <a:spAutoFit/>
          </a:bodyPr>
          <a:lstStyle/>
          <a:p>
            <a:r>
              <a:rPr lang="ru-RU" sz="2400" b="1" dirty="0">
                <a:latin typeface="Times New Roman" panose="02020603050405020304" pitchFamily="18" charset="0"/>
                <a:cs typeface="Times New Roman" panose="02020603050405020304" pitchFamily="18" charset="0"/>
              </a:rPr>
              <a:t>Пояснение</a:t>
            </a:r>
          </a:p>
          <a:p>
            <a:r>
              <a:rPr lang="ru-RU" sz="2400" dirty="0">
                <a:latin typeface="Times New Roman" panose="02020603050405020304" pitchFamily="18" charset="0"/>
                <a:cs typeface="Times New Roman" panose="02020603050405020304" pitchFamily="18" charset="0"/>
              </a:rPr>
              <a:t>Суздальский </a:t>
            </a:r>
            <a:r>
              <a:rPr lang="ru-RU" sz="2400" u="sng" dirty="0">
                <a:latin typeface="Times New Roman" panose="02020603050405020304" pitchFamily="18" charset="0"/>
                <a:cs typeface="Times New Roman" panose="02020603050405020304" pitchFamily="18" charset="0"/>
              </a:rPr>
              <a:t>музей</a:t>
            </a:r>
            <a:r>
              <a:rPr lang="ru-RU" sz="2400" dirty="0">
                <a:latin typeface="Times New Roman" panose="02020603050405020304" pitchFamily="18" charset="0"/>
                <a:cs typeface="Times New Roman" panose="02020603050405020304" pitchFamily="18" charset="0"/>
              </a:rPr>
              <a:t> деревянного зодчества –</a:t>
            </a:r>
            <a:r>
              <a:rPr lang="ru-RU" sz="2400" baseline="30000" dirty="0">
                <a:latin typeface="Times New Roman" panose="02020603050405020304" pitchFamily="18" charset="0"/>
                <a:cs typeface="Times New Roman" panose="02020603050405020304" pitchFamily="18" charset="0"/>
              </a:rPr>
              <a:t>(1)</a:t>
            </a:r>
            <a:r>
              <a:rPr lang="ru-RU" sz="2400" dirty="0">
                <a:latin typeface="Times New Roman" panose="02020603050405020304" pitchFamily="18" charset="0"/>
                <a:cs typeface="Times New Roman" panose="02020603050405020304" pitchFamily="18" charset="0"/>
              </a:rPr>
              <a:t> настоящий </a:t>
            </a:r>
            <a:r>
              <a:rPr lang="ru-RU" sz="2400" u="dbl" dirty="0">
                <a:latin typeface="Times New Roman" panose="02020603050405020304" pitchFamily="18" charset="0"/>
                <a:cs typeface="Times New Roman" panose="02020603050405020304" pitchFamily="18" charset="0"/>
              </a:rPr>
              <a:t>городок</a:t>
            </a:r>
            <a:r>
              <a:rPr lang="ru-RU" sz="2400" dirty="0">
                <a:latin typeface="Times New Roman" panose="02020603050405020304" pitchFamily="18" charset="0"/>
                <a:cs typeface="Times New Roman" panose="02020603050405020304" pitchFamily="18" charset="0"/>
              </a:rPr>
              <a:t>,</a:t>
            </a:r>
            <a:r>
              <a:rPr lang="ru-RU" sz="2400" baseline="30000" dirty="0">
                <a:latin typeface="Times New Roman" panose="02020603050405020304" pitchFamily="18" charset="0"/>
                <a:cs typeface="Times New Roman" panose="02020603050405020304" pitchFamily="18" charset="0"/>
              </a:rPr>
              <a:t>(2)</a:t>
            </a:r>
            <a:r>
              <a:rPr lang="ru-RU" sz="2400" dirty="0">
                <a:latin typeface="Times New Roman" panose="02020603050405020304" pitchFamily="18" charset="0"/>
                <a:cs typeface="Times New Roman" panose="02020603050405020304" pitchFamily="18" charset="0"/>
              </a:rPr>
              <a:t> </a:t>
            </a:r>
            <a:r>
              <a:rPr lang="ru-RU" sz="2400" u="wavy" dirty="0">
                <a:solidFill>
                  <a:srgbClr val="FF0000"/>
                </a:solidFill>
                <a:latin typeface="Times New Roman" panose="02020603050405020304" pitchFamily="18" charset="0"/>
                <a:cs typeface="Times New Roman" panose="02020603050405020304" pitchFamily="18" charset="0"/>
              </a:rPr>
              <a:t>построенный без единого гвоздя</a:t>
            </a:r>
            <a:r>
              <a:rPr lang="ru-RU" sz="2400" dirty="0">
                <a:latin typeface="Times New Roman" panose="02020603050405020304" pitchFamily="18" charset="0"/>
                <a:cs typeface="Times New Roman" panose="02020603050405020304" pitchFamily="18" charset="0"/>
              </a:rPr>
              <a:t>. Из дерева здесь </a:t>
            </a:r>
            <a:r>
              <a:rPr lang="ru-RU" sz="2400" u="sng" dirty="0">
                <a:solidFill>
                  <a:srgbClr val="7030A0"/>
                </a:solidFill>
                <a:latin typeface="Times New Roman" panose="02020603050405020304" pitchFamily="18" charset="0"/>
                <a:cs typeface="Times New Roman" panose="02020603050405020304" pitchFamily="18" charset="0"/>
              </a:rPr>
              <a:t>всё</a:t>
            </a:r>
            <a:r>
              <a:rPr lang="ru-RU" sz="2400" dirty="0">
                <a:latin typeface="Times New Roman" panose="02020603050405020304" pitchFamily="18" charset="0"/>
                <a:cs typeface="Times New Roman" panose="02020603050405020304" pitchFamily="18" charset="0"/>
              </a:rPr>
              <a:t>:</a:t>
            </a:r>
            <a:r>
              <a:rPr lang="ru-RU" sz="2400" baseline="30000" dirty="0">
                <a:latin typeface="Times New Roman" panose="02020603050405020304" pitchFamily="18" charset="0"/>
                <a:cs typeface="Times New Roman" panose="02020603050405020304" pitchFamily="18" charset="0"/>
              </a:rPr>
              <a:t>(3)</a:t>
            </a:r>
            <a:r>
              <a:rPr lang="ru-RU" sz="2400" dirty="0">
                <a:latin typeface="Times New Roman" panose="02020603050405020304" pitchFamily="18" charset="0"/>
                <a:cs typeface="Times New Roman" panose="02020603050405020304" pitchFamily="18" charset="0"/>
              </a:rPr>
              <a:t> </a:t>
            </a:r>
            <a:r>
              <a:rPr lang="ru-RU" sz="2400" u="sng" dirty="0">
                <a:latin typeface="Times New Roman" panose="02020603050405020304" pitchFamily="18" charset="0"/>
                <a:cs typeface="Times New Roman" panose="02020603050405020304" pitchFamily="18" charset="0"/>
              </a:rPr>
              <a:t>ложки</a:t>
            </a:r>
            <a:r>
              <a:rPr lang="ru-RU" sz="2400" dirty="0">
                <a:latin typeface="Times New Roman" panose="02020603050405020304" pitchFamily="18" charset="0"/>
                <a:cs typeface="Times New Roman" panose="02020603050405020304" pitchFamily="18" charset="0"/>
              </a:rPr>
              <a:t>, </a:t>
            </a:r>
            <a:r>
              <a:rPr lang="ru-RU" sz="2400" dirty="0">
                <a:solidFill>
                  <a:srgbClr val="00B050"/>
                </a:solidFill>
                <a:latin typeface="Times New Roman" panose="02020603050405020304" pitchFamily="18" charset="0"/>
                <a:cs typeface="Times New Roman" panose="02020603050405020304" pitchFamily="18" charset="0"/>
              </a:rPr>
              <a:t>и </a:t>
            </a:r>
            <a:r>
              <a:rPr lang="ru-RU" sz="2400" u="sng" dirty="0">
                <a:latin typeface="Times New Roman" panose="02020603050405020304" pitchFamily="18" charset="0"/>
                <a:cs typeface="Times New Roman" panose="02020603050405020304" pitchFamily="18" charset="0"/>
              </a:rPr>
              <a:t>лавки</a:t>
            </a:r>
            <a:r>
              <a:rPr lang="ru-RU" sz="2400" dirty="0">
                <a:latin typeface="Times New Roman" panose="02020603050405020304" pitchFamily="18" charset="0"/>
                <a:cs typeface="Times New Roman" panose="02020603050405020304" pitchFamily="18" charset="0"/>
              </a:rPr>
              <a:t> в избе, и даже крытая лемехом церковная </a:t>
            </a:r>
            <a:r>
              <a:rPr lang="ru-RU" sz="2400" u="sng" dirty="0">
                <a:latin typeface="Times New Roman" panose="02020603050405020304" pitchFamily="18" charset="0"/>
                <a:cs typeface="Times New Roman" panose="02020603050405020304" pitchFamily="18" charset="0"/>
              </a:rPr>
              <a:t>маковка</a:t>
            </a:r>
            <a:r>
              <a:rPr lang="ru-RU" sz="2400" dirty="0">
                <a:latin typeface="Times New Roman" panose="02020603050405020304" pitchFamily="18" charset="0"/>
                <a:cs typeface="Times New Roman" panose="02020603050405020304" pitchFamily="18" charset="0"/>
              </a:rPr>
              <a:t>. </a:t>
            </a:r>
            <a:r>
              <a:rPr lang="ru-RU" sz="2400" u="sng" dirty="0">
                <a:latin typeface="Times New Roman" panose="02020603050405020304" pitchFamily="18" charset="0"/>
                <a:cs typeface="Times New Roman" panose="02020603050405020304" pitchFamily="18" charset="0"/>
              </a:rPr>
              <a:t>Мельницы</a:t>
            </a:r>
            <a:r>
              <a:rPr lang="ru-RU" sz="2400" dirty="0">
                <a:latin typeface="Times New Roman" panose="02020603050405020304" pitchFamily="18" charset="0"/>
                <a:cs typeface="Times New Roman" panose="02020603050405020304" pitchFamily="18" charset="0"/>
              </a:rPr>
              <a:t>,</a:t>
            </a:r>
            <a:r>
              <a:rPr lang="ru-RU" sz="2400" baseline="30000" dirty="0">
                <a:latin typeface="Times New Roman" panose="02020603050405020304" pitchFamily="18" charset="0"/>
                <a:cs typeface="Times New Roman" panose="02020603050405020304" pitchFamily="18" charset="0"/>
              </a:rPr>
              <a:t>(4)</a:t>
            </a:r>
            <a:r>
              <a:rPr lang="ru-RU" sz="2400" dirty="0">
                <a:latin typeface="Times New Roman" panose="02020603050405020304" pitchFamily="18" charset="0"/>
                <a:cs typeface="Times New Roman" panose="02020603050405020304" pitchFamily="18" charset="0"/>
              </a:rPr>
              <a:t> </a:t>
            </a:r>
            <a:r>
              <a:rPr lang="ru-RU" sz="2400" u="sng" dirty="0">
                <a:latin typeface="Times New Roman" panose="02020603050405020304" pitchFamily="18" charset="0"/>
                <a:cs typeface="Times New Roman" panose="02020603050405020304" pitchFamily="18" charset="0"/>
              </a:rPr>
              <a:t>церковь</a:t>
            </a:r>
            <a:r>
              <a:rPr lang="ru-RU" sz="2400" dirty="0">
                <a:latin typeface="Times New Roman" panose="02020603050405020304" pitchFamily="18" charset="0"/>
                <a:cs typeface="Times New Roman" panose="02020603050405020304" pitchFamily="18" charset="0"/>
              </a:rPr>
              <a:t>,</a:t>
            </a:r>
            <a:r>
              <a:rPr lang="ru-RU" sz="2400" baseline="30000" dirty="0">
                <a:latin typeface="Times New Roman" panose="02020603050405020304" pitchFamily="18" charset="0"/>
                <a:cs typeface="Times New Roman" panose="02020603050405020304" pitchFamily="18" charset="0"/>
              </a:rPr>
              <a:t>(5)</a:t>
            </a:r>
            <a:r>
              <a:rPr lang="ru-RU" sz="2400" dirty="0">
                <a:latin typeface="Times New Roman" panose="02020603050405020304" pitchFamily="18" charset="0"/>
                <a:cs typeface="Times New Roman" panose="02020603050405020304" pitchFamily="18" charset="0"/>
              </a:rPr>
              <a:t> </a:t>
            </a:r>
            <a:r>
              <a:rPr lang="ru-RU" sz="2400" u="sng" dirty="0">
                <a:latin typeface="Times New Roman" panose="02020603050405020304" pitchFamily="18" charset="0"/>
                <a:cs typeface="Times New Roman" panose="02020603050405020304" pitchFamily="18" charset="0"/>
              </a:rPr>
              <a:t>домá</a:t>
            </a:r>
            <a:r>
              <a:rPr lang="ru-RU" sz="2400" dirty="0">
                <a:latin typeface="Times New Roman" panose="02020603050405020304" pitchFamily="18" charset="0"/>
                <a:cs typeface="Times New Roman" panose="02020603050405020304" pitchFamily="18" charset="0"/>
              </a:rPr>
              <a:t>,</a:t>
            </a:r>
            <a:r>
              <a:rPr lang="ru-RU" sz="2400" baseline="30000" dirty="0">
                <a:latin typeface="Times New Roman" panose="02020603050405020304" pitchFamily="18" charset="0"/>
                <a:cs typeface="Times New Roman" panose="02020603050405020304" pitchFamily="18" charset="0"/>
              </a:rPr>
              <a:t>(6)</a:t>
            </a:r>
            <a:r>
              <a:rPr lang="ru-RU" sz="2400" dirty="0">
                <a:latin typeface="Times New Roman" panose="02020603050405020304" pitchFamily="18" charset="0"/>
                <a:cs typeface="Times New Roman" panose="02020603050405020304" pitchFamily="18" charset="0"/>
              </a:rPr>
              <a:t> </a:t>
            </a:r>
            <a:r>
              <a:rPr lang="ru-RU" sz="2400" u="sng" dirty="0">
                <a:latin typeface="Times New Roman" panose="02020603050405020304" pitchFamily="18" charset="0"/>
                <a:cs typeface="Times New Roman" panose="02020603050405020304" pitchFamily="18" charset="0"/>
              </a:rPr>
              <a:t>амбары</a:t>
            </a:r>
            <a:r>
              <a:rPr lang="ru-RU" sz="2400" dirty="0">
                <a:latin typeface="Times New Roman" panose="02020603050405020304" pitchFamily="18" charset="0"/>
                <a:cs typeface="Times New Roman" panose="02020603050405020304" pitchFamily="18" charset="0"/>
              </a:rPr>
              <a:t> </a:t>
            </a:r>
            <a:r>
              <a:rPr lang="ru-RU" sz="2400" dirty="0">
                <a:solidFill>
                  <a:srgbClr val="00B050"/>
                </a:solidFill>
                <a:latin typeface="Times New Roman" panose="02020603050405020304" pitchFamily="18" charset="0"/>
                <a:cs typeface="Times New Roman" panose="02020603050405020304" pitchFamily="18" charset="0"/>
              </a:rPr>
              <a:t>и</a:t>
            </a:r>
            <a:r>
              <a:rPr lang="ru-RU" sz="2400" dirty="0">
                <a:latin typeface="Times New Roman" panose="02020603050405020304" pitchFamily="18" charset="0"/>
                <a:cs typeface="Times New Roman" panose="02020603050405020304" pitchFamily="18" charset="0"/>
              </a:rPr>
              <a:t> </a:t>
            </a:r>
            <a:r>
              <a:rPr lang="ru-RU" sz="2400" u="sng" dirty="0">
                <a:latin typeface="Times New Roman" panose="02020603050405020304" pitchFamily="18" charset="0"/>
                <a:cs typeface="Times New Roman" panose="02020603050405020304" pitchFamily="18" charset="0"/>
              </a:rPr>
              <a:t>бани</a:t>
            </a:r>
            <a:r>
              <a:rPr lang="ru-RU" sz="2400" dirty="0">
                <a:latin typeface="Times New Roman" panose="02020603050405020304" pitchFamily="18" charset="0"/>
                <a:cs typeface="Times New Roman" panose="02020603050405020304" pitchFamily="18" charset="0"/>
              </a:rPr>
              <a:t> –</a:t>
            </a:r>
            <a:r>
              <a:rPr lang="ru-RU" sz="2400" baseline="30000" dirty="0">
                <a:latin typeface="Times New Roman" panose="02020603050405020304" pitchFamily="18" charset="0"/>
                <a:cs typeface="Times New Roman" panose="02020603050405020304" pitchFamily="18" charset="0"/>
              </a:rPr>
              <a:t>(7)</a:t>
            </a:r>
            <a:r>
              <a:rPr lang="ru-RU" sz="2400" dirty="0">
                <a:latin typeface="Times New Roman" panose="02020603050405020304" pitchFamily="18" charset="0"/>
                <a:cs typeface="Times New Roman" panose="02020603050405020304" pitchFamily="18" charset="0"/>
              </a:rPr>
              <a:t> </a:t>
            </a:r>
            <a:r>
              <a:rPr lang="ru-RU" sz="2400" u="sng" dirty="0">
                <a:solidFill>
                  <a:srgbClr val="7030A0"/>
                </a:solidFill>
                <a:latin typeface="Times New Roman" panose="02020603050405020304" pitchFamily="18" charset="0"/>
                <a:cs typeface="Times New Roman" panose="02020603050405020304" pitchFamily="18" charset="0"/>
              </a:rPr>
              <a:t>всё</a:t>
            </a:r>
            <a:r>
              <a:rPr lang="ru-RU" sz="2400" dirty="0">
                <a:solidFill>
                  <a:srgbClr val="7030A0"/>
                </a:solidFill>
                <a:latin typeface="Times New Roman" panose="02020603050405020304" pitchFamily="18" charset="0"/>
                <a:cs typeface="Times New Roman" panose="02020603050405020304" pitchFamily="18" charset="0"/>
              </a:rPr>
              <a:t> </a:t>
            </a:r>
            <a:r>
              <a:rPr lang="ru-RU" sz="2400" u="dbl" dirty="0">
                <a:latin typeface="Times New Roman" panose="02020603050405020304" pitchFamily="18" charset="0"/>
                <a:cs typeface="Times New Roman" panose="02020603050405020304" pitchFamily="18" charset="0"/>
              </a:rPr>
              <a:t>привезено</a:t>
            </a:r>
            <a:r>
              <a:rPr lang="ru-RU" sz="2400" dirty="0">
                <a:latin typeface="Times New Roman" panose="02020603050405020304" pitchFamily="18" charset="0"/>
                <a:cs typeface="Times New Roman" panose="02020603050405020304" pitchFamily="18" charset="0"/>
              </a:rPr>
              <a:t> сюда из разных сёл Владимирской области </a:t>
            </a:r>
            <a:r>
              <a:rPr lang="ru-RU" sz="2400" dirty="0">
                <a:solidFill>
                  <a:srgbClr val="00B050"/>
                </a:solidFill>
                <a:latin typeface="Times New Roman" panose="02020603050405020304" pitchFamily="18" charset="0"/>
                <a:cs typeface="Times New Roman" panose="02020603050405020304" pitchFamily="18" charset="0"/>
              </a:rPr>
              <a:t>и</a:t>
            </a:r>
            <a:r>
              <a:rPr lang="ru-RU" sz="2400" dirty="0">
                <a:latin typeface="Times New Roman" panose="02020603050405020304" pitchFamily="18" charset="0"/>
                <a:cs typeface="Times New Roman" panose="02020603050405020304" pitchFamily="18" charset="0"/>
              </a:rPr>
              <a:t> </a:t>
            </a:r>
            <a:r>
              <a:rPr lang="ru-RU" sz="2400" u="dbl" dirty="0">
                <a:latin typeface="Times New Roman" panose="02020603050405020304" pitchFamily="18" charset="0"/>
                <a:cs typeface="Times New Roman" panose="02020603050405020304" pitchFamily="18" charset="0"/>
              </a:rPr>
              <a:t>поставлено</a:t>
            </a:r>
            <a:r>
              <a:rPr lang="ru-RU" sz="2400" dirty="0">
                <a:latin typeface="Times New Roman" panose="02020603050405020304" pitchFamily="18" charset="0"/>
                <a:cs typeface="Times New Roman" panose="02020603050405020304" pitchFamily="18" charset="0"/>
              </a:rPr>
              <a:t> на территории не сохранившегося Дмитриевского монастыря. </a:t>
            </a:r>
            <a:r>
              <a:rPr lang="ru-RU" sz="2400" dirty="0">
                <a:solidFill>
                  <a:schemeClr val="accent2">
                    <a:lumMod val="50000"/>
                  </a:schemeClr>
                </a:solidFill>
                <a:latin typeface="Times New Roman" panose="02020603050405020304" pitchFamily="18" charset="0"/>
                <a:cs typeface="Times New Roman" panose="02020603050405020304" pitchFamily="18" charset="0"/>
              </a:rPr>
              <a:t>Автор проекта создания музея В.М. Анисимов писал</a:t>
            </a:r>
            <a:r>
              <a:rPr lang="ru-RU" sz="2400" dirty="0">
                <a:latin typeface="Times New Roman" panose="02020603050405020304" pitchFamily="18" charset="0"/>
                <a:cs typeface="Times New Roman" panose="02020603050405020304" pitchFamily="18" charset="0"/>
              </a:rPr>
              <a:t>:</a:t>
            </a:r>
            <a:r>
              <a:rPr lang="ru-RU" sz="2400" baseline="30000" dirty="0">
                <a:latin typeface="Times New Roman" panose="02020603050405020304" pitchFamily="18" charset="0"/>
                <a:cs typeface="Times New Roman" panose="02020603050405020304" pitchFamily="18" charset="0"/>
              </a:rPr>
              <a:t>(8)</a:t>
            </a:r>
            <a:r>
              <a:rPr lang="ru-RU" sz="2400" dirty="0">
                <a:latin typeface="Times New Roman" panose="02020603050405020304" pitchFamily="18" charset="0"/>
                <a:cs typeface="Times New Roman" panose="02020603050405020304" pitchFamily="18" charset="0"/>
              </a:rPr>
              <a:t> </a:t>
            </a:r>
            <a:r>
              <a:rPr lang="ru-RU" sz="2400" dirty="0">
                <a:solidFill>
                  <a:schemeClr val="accent6">
                    <a:lumMod val="50000"/>
                  </a:schemeClr>
                </a:solidFill>
                <a:latin typeface="Times New Roman" panose="02020603050405020304" pitchFamily="18" charset="0"/>
                <a:cs typeface="Times New Roman" panose="02020603050405020304" pitchFamily="18" charset="0"/>
              </a:rPr>
              <a:t>«Забыть свои корни можно и через три поколения. И потому ещё более дорогой нам становится историческая память». </a:t>
            </a:r>
            <a:r>
              <a:rPr lang="ru-RU" sz="2400" dirty="0">
                <a:solidFill>
                  <a:schemeClr val="accent1">
                    <a:lumMod val="75000"/>
                  </a:schemeClr>
                </a:solidFill>
                <a:latin typeface="Times New Roman" panose="02020603050405020304" pitchFamily="18" charset="0"/>
                <a:cs typeface="Times New Roman" panose="02020603050405020304" pitchFamily="18" charset="0"/>
              </a:rPr>
              <a:t>А : «П».</a:t>
            </a:r>
          </a:p>
          <a:p>
            <a:r>
              <a:rPr lang="ru-RU" sz="2000" b="1" dirty="0">
                <a:latin typeface="Times New Roman" panose="02020603050405020304" pitchFamily="18" charset="0"/>
                <a:cs typeface="Times New Roman" panose="02020603050405020304" pitchFamily="18" charset="0"/>
              </a:rPr>
              <a:t>Тире 1 между подлежащим и сказуемым, выраженными именами существительным в именительном падеже.</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Запятая 2 выделяет причастный оборот, стоящий после определяемого слова.</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Двоеточие 3 стоит после обобщающего слова перед однородными членами предложения.</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Запятые 4,5,6 стоят между однородными членами предложения.</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Тире 7 стоит после однородных членов предложения перед обобщающим словом.</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Двоеточие 8 стоит после слов автора перед прямой речью.</a:t>
            </a:r>
          </a:p>
          <a:p>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33360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6670" y="489397"/>
            <a:ext cx="11062953" cy="4247317"/>
          </a:xfrm>
          <a:prstGeom prst="rect">
            <a:avLst/>
          </a:prstGeom>
          <a:noFill/>
        </p:spPr>
        <p:txBody>
          <a:bodyPr wrap="square" rtlCol="0">
            <a:spAutoFit/>
          </a:bodyPr>
          <a:lstStyle/>
          <a:p>
            <a:r>
              <a:rPr lang="ru-RU" sz="2800" b="1" i="1" dirty="0">
                <a:latin typeface="Times New Roman" panose="02020603050405020304" pitchFamily="18" charset="0"/>
                <a:cs typeface="Times New Roman" panose="02020603050405020304" pitchFamily="18" charset="0"/>
              </a:rPr>
              <a:t>Пунктуационный анализ</a:t>
            </a:r>
            <a:r>
              <a:rPr lang="ru-RU"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r>
              <a:rPr lang="ru-RU" sz="2800" b="1" dirty="0">
                <a:latin typeface="Times New Roman" panose="02020603050405020304" pitchFamily="18" charset="0"/>
                <a:cs typeface="Times New Roman" panose="02020603050405020304" pitchFamily="18" charset="0"/>
              </a:rPr>
              <a:t>Расставьте знаки препинания. </a:t>
            </a:r>
            <a:r>
              <a:rPr lang="ru-RU" sz="2800" dirty="0">
                <a:latin typeface="Times New Roman" panose="02020603050405020304" pitchFamily="18" charset="0"/>
                <a:cs typeface="Times New Roman" panose="02020603050405020304" pitchFamily="18" charset="0"/>
              </a:rPr>
              <a:t>Укажите цифры, на месте которых должны стоять </a:t>
            </a:r>
            <a:r>
              <a:rPr lang="ru-RU" sz="2800" b="1" dirty="0">
                <a:latin typeface="Times New Roman" panose="02020603050405020304" pitchFamily="18" charset="0"/>
                <a:cs typeface="Times New Roman" panose="02020603050405020304" pitchFamily="18" charset="0"/>
              </a:rPr>
              <a:t>запятые</a:t>
            </a:r>
            <a:r>
              <a:rPr lang="ru-RU" sz="2800" dirty="0">
                <a:latin typeface="Times New Roman" panose="02020603050405020304" pitchFamily="18" charset="0"/>
                <a:cs typeface="Times New Roman" panose="02020603050405020304" pitchFamily="18" charset="0"/>
              </a:rPr>
              <a:t>.</a:t>
            </a:r>
          </a:p>
          <a:p>
            <a:r>
              <a:rPr lang="ru-RU" sz="2800" dirty="0">
                <a:latin typeface="Times New Roman" panose="02020603050405020304" pitchFamily="18" charset="0"/>
                <a:cs typeface="Times New Roman" panose="02020603050405020304" pitchFamily="18" charset="0"/>
              </a:rPr>
              <a:t> </a:t>
            </a:r>
          </a:p>
          <a:p>
            <a:r>
              <a:rPr lang="ru-RU" sz="2800" i="1" dirty="0">
                <a:latin typeface="Times New Roman" panose="02020603050405020304" pitchFamily="18" charset="0"/>
                <a:cs typeface="Times New Roman" panose="02020603050405020304" pitchFamily="18" charset="0"/>
              </a:rPr>
              <a:t>Осень делала дали нежно-голубыми и глубокими (1) а небо чистым и кротким. Она убирала и берёзу в золотой убор. Берёза радовалась (2) и не замечала (3) как недолговечен этот убор (4) как листок за листком осыпается он (5) пока наконец не оставалась вся раздетая на золотистом ковре. Она (6) очарованная осенью (7) вся сияла.</a:t>
            </a:r>
            <a:endParaRPr lang="ru-RU" sz="28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2217533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262129" y="707195"/>
            <a:ext cx="2653047" cy="369332"/>
          </a:xfrm>
          <a:prstGeom prst="rect">
            <a:avLst/>
          </a:prstGeom>
        </p:spPr>
        <p:txBody>
          <a:bodyPr wrap="square">
            <a:spAutoFit/>
          </a:bodyPr>
          <a:lstStyle/>
          <a:p>
            <a:r>
              <a:rPr lang="ru-RU" b="0" i="0" dirty="0">
                <a:solidFill>
                  <a:srgbClr val="000000"/>
                </a:solidFill>
                <a:effectLst/>
                <a:latin typeface="Times New Roman" panose="02020603050405020304" pitchFamily="18" charset="0"/>
                <a:cs typeface="Times New Roman" panose="02020603050405020304" pitchFamily="18" charset="0"/>
              </a:rPr>
              <a:t>134567</a:t>
            </a:r>
            <a:endParaRPr lang="ru-RU" dirty="0">
              <a:latin typeface="Times New Roman" panose="02020603050405020304" pitchFamily="18" charset="0"/>
              <a:cs typeface="Times New Roman" panose="02020603050405020304" pitchFamily="18" charset="0"/>
            </a:endParaRPr>
          </a:p>
        </p:txBody>
      </p:sp>
      <p:sp>
        <p:nvSpPr>
          <p:cNvPr id="3" name="TextBox 2"/>
          <p:cNvSpPr txBox="1"/>
          <p:nvPr/>
        </p:nvSpPr>
        <p:spPr>
          <a:xfrm>
            <a:off x="1262129" y="1416676"/>
            <a:ext cx="9839460" cy="4278094"/>
          </a:xfrm>
          <a:prstGeom prst="rect">
            <a:avLst/>
          </a:prstGeom>
          <a:noFill/>
        </p:spPr>
        <p:txBody>
          <a:bodyPr wrap="square" rtlCol="0">
            <a:spAutoFit/>
          </a:bodyPr>
          <a:lstStyle/>
          <a:p>
            <a:r>
              <a:rPr lang="ru-RU" sz="2400" b="1" dirty="0">
                <a:latin typeface="Times New Roman" panose="02020603050405020304" pitchFamily="18" charset="0"/>
                <a:cs typeface="Times New Roman" panose="02020603050405020304" pitchFamily="18" charset="0"/>
              </a:rPr>
              <a:t>Пояснение.</a:t>
            </a:r>
          </a:p>
          <a:p>
            <a:r>
              <a:rPr lang="ru-RU" sz="2800" i="1" u="sng" dirty="0">
                <a:latin typeface="Times New Roman" panose="02020603050405020304" pitchFamily="18" charset="0"/>
                <a:cs typeface="Times New Roman" panose="02020603050405020304" pitchFamily="18" charset="0"/>
              </a:rPr>
              <a:t>Осень</a:t>
            </a:r>
            <a:r>
              <a:rPr lang="ru-RU" sz="2800" i="1" dirty="0">
                <a:latin typeface="Times New Roman" panose="02020603050405020304" pitchFamily="18" charset="0"/>
                <a:cs typeface="Times New Roman" panose="02020603050405020304" pitchFamily="18" charset="0"/>
              </a:rPr>
              <a:t> </a:t>
            </a:r>
            <a:r>
              <a:rPr lang="ru-RU" sz="2800" i="1" u="dbl" dirty="0">
                <a:latin typeface="Times New Roman" panose="02020603050405020304" pitchFamily="18" charset="0"/>
                <a:cs typeface="Times New Roman" panose="02020603050405020304" pitchFamily="18" charset="0"/>
              </a:rPr>
              <a:t>делала</a:t>
            </a:r>
            <a:r>
              <a:rPr lang="ru-RU" sz="2800" i="1" dirty="0">
                <a:latin typeface="Times New Roman" panose="02020603050405020304" pitchFamily="18" charset="0"/>
                <a:cs typeface="Times New Roman" panose="02020603050405020304" pitchFamily="18" charset="0"/>
              </a:rPr>
              <a:t> </a:t>
            </a:r>
            <a:r>
              <a:rPr lang="ru-RU" sz="2800" i="1" u="dottedHeavy" dirty="0">
                <a:solidFill>
                  <a:srgbClr val="0070C0"/>
                </a:solidFill>
                <a:latin typeface="Times New Roman" panose="02020603050405020304" pitchFamily="18" charset="0"/>
                <a:cs typeface="Times New Roman" panose="02020603050405020304" pitchFamily="18" charset="0"/>
              </a:rPr>
              <a:t>дали</a:t>
            </a:r>
            <a:r>
              <a:rPr lang="ru-RU" sz="2800" i="1" dirty="0">
                <a:latin typeface="Times New Roman" panose="02020603050405020304" pitchFamily="18" charset="0"/>
                <a:cs typeface="Times New Roman" panose="02020603050405020304" pitchFamily="18" charset="0"/>
              </a:rPr>
              <a:t> </a:t>
            </a:r>
            <a:r>
              <a:rPr lang="ru-RU" sz="2800" i="1" u="wavy" dirty="0">
                <a:solidFill>
                  <a:srgbClr val="00B0F0"/>
                </a:solidFill>
                <a:latin typeface="Times New Roman" panose="02020603050405020304" pitchFamily="18" charset="0"/>
                <a:cs typeface="Times New Roman" panose="02020603050405020304" pitchFamily="18" charset="0"/>
              </a:rPr>
              <a:t>нежно-голубыми</a:t>
            </a:r>
            <a:r>
              <a:rPr lang="ru-RU" sz="2800" i="1" dirty="0">
                <a:latin typeface="Times New Roman" panose="02020603050405020304" pitchFamily="18" charset="0"/>
                <a:cs typeface="Times New Roman" panose="02020603050405020304" pitchFamily="18" charset="0"/>
              </a:rPr>
              <a:t> </a:t>
            </a:r>
            <a:r>
              <a:rPr lang="ru-RU" sz="2800" i="1" dirty="0">
                <a:solidFill>
                  <a:srgbClr val="00B050"/>
                </a:solidFill>
                <a:latin typeface="Times New Roman" panose="02020603050405020304" pitchFamily="18" charset="0"/>
                <a:cs typeface="Times New Roman" panose="02020603050405020304" pitchFamily="18" charset="0"/>
              </a:rPr>
              <a:t>и</a:t>
            </a:r>
            <a:r>
              <a:rPr lang="ru-RU" sz="2800" i="1" dirty="0">
                <a:latin typeface="Times New Roman" panose="02020603050405020304" pitchFamily="18" charset="0"/>
                <a:cs typeface="Times New Roman" panose="02020603050405020304" pitchFamily="18" charset="0"/>
              </a:rPr>
              <a:t> </a:t>
            </a:r>
            <a:r>
              <a:rPr lang="ru-RU" sz="2800" i="1" u="wavy" dirty="0">
                <a:solidFill>
                  <a:srgbClr val="00B0F0"/>
                </a:solidFill>
                <a:latin typeface="Times New Roman" panose="02020603050405020304" pitchFamily="18" charset="0"/>
                <a:cs typeface="Times New Roman" panose="02020603050405020304" pitchFamily="18" charset="0"/>
              </a:rPr>
              <a:t>глубокими</a:t>
            </a:r>
            <a:r>
              <a:rPr lang="ru-RU" sz="2800" i="1" dirty="0">
                <a:latin typeface="Times New Roman" panose="02020603050405020304" pitchFamily="18" charset="0"/>
                <a:cs typeface="Times New Roman" panose="02020603050405020304" pitchFamily="18" charset="0"/>
              </a:rPr>
              <a:t> (1) ,</a:t>
            </a:r>
            <a:r>
              <a:rPr lang="ru-RU" sz="2800" i="1" dirty="0">
                <a:solidFill>
                  <a:srgbClr val="00B050"/>
                </a:solidFill>
                <a:latin typeface="Times New Roman" panose="02020603050405020304" pitchFamily="18" charset="0"/>
                <a:cs typeface="Times New Roman" panose="02020603050405020304" pitchFamily="18" charset="0"/>
              </a:rPr>
              <a:t>а</a:t>
            </a:r>
            <a:r>
              <a:rPr lang="ru-RU" sz="2800" i="1" dirty="0">
                <a:latin typeface="Times New Roman" panose="02020603050405020304" pitchFamily="18" charset="0"/>
                <a:cs typeface="Times New Roman" panose="02020603050405020304" pitchFamily="18" charset="0"/>
              </a:rPr>
              <a:t> </a:t>
            </a:r>
            <a:r>
              <a:rPr lang="ru-RU" sz="2800" i="1" u="dottedHeavy" dirty="0">
                <a:solidFill>
                  <a:srgbClr val="0070C0"/>
                </a:solidFill>
                <a:latin typeface="Times New Roman" panose="02020603050405020304" pitchFamily="18" charset="0"/>
                <a:cs typeface="Times New Roman" panose="02020603050405020304" pitchFamily="18" charset="0"/>
              </a:rPr>
              <a:t>небо</a:t>
            </a:r>
            <a:r>
              <a:rPr lang="ru-RU" sz="2800" i="1" dirty="0">
                <a:latin typeface="Times New Roman" panose="02020603050405020304" pitchFamily="18" charset="0"/>
                <a:cs typeface="Times New Roman" panose="02020603050405020304" pitchFamily="18" charset="0"/>
              </a:rPr>
              <a:t> </a:t>
            </a:r>
            <a:r>
              <a:rPr lang="ru-RU" sz="2800" i="1" u="wavy" dirty="0">
                <a:solidFill>
                  <a:srgbClr val="00B0F0"/>
                </a:solidFill>
                <a:latin typeface="Times New Roman" panose="02020603050405020304" pitchFamily="18" charset="0"/>
                <a:cs typeface="Times New Roman" panose="02020603050405020304" pitchFamily="18" charset="0"/>
              </a:rPr>
              <a:t>чистым</a:t>
            </a:r>
            <a:r>
              <a:rPr lang="ru-RU" sz="2800" i="1" dirty="0">
                <a:latin typeface="Times New Roman" panose="02020603050405020304" pitchFamily="18" charset="0"/>
                <a:cs typeface="Times New Roman" panose="02020603050405020304" pitchFamily="18" charset="0"/>
              </a:rPr>
              <a:t> </a:t>
            </a:r>
            <a:r>
              <a:rPr lang="ru-RU" sz="2800" i="1" dirty="0">
                <a:solidFill>
                  <a:srgbClr val="00B050"/>
                </a:solidFill>
                <a:latin typeface="Times New Roman" panose="02020603050405020304" pitchFamily="18" charset="0"/>
                <a:cs typeface="Times New Roman" panose="02020603050405020304" pitchFamily="18" charset="0"/>
              </a:rPr>
              <a:t>и</a:t>
            </a:r>
            <a:r>
              <a:rPr lang="ru-RU" sz="2800" i="1" dirty="0">
                <a:latin typeface="Times New Roman" panose="02020603050405020304" pitchFamily="18" charset="0"/>
                <a:cs typeface="Times New Roman" panose="02020603050405020304" pitchFamily="18" charset="0"/>
              </a:rPr>
              <a:t> </a:t>
            </a:r>
            <a:r>
              <a:rPr lang="ru-RU" sz="2800" i="1" u="wavy" dirty="0">
                <a:solidFill>
                  <a:srgbClr val="00B0F0"/>
                </a:solidFill>
                <a:latin typeface="Times New Roman" panose="02020603050405020304" pitchFamily="18" charset="0"/>
                <a:cs typeface="Times New Roman" panose="02020603050405020304" pitchFamily="18" charset="0"/>
              </a:rPr>
              <a:t>кротким</a:t>
            </a:r>
            <a:r>
              <a:rPr lang="ru-RU" sz="2800" i="1" dirty="0">
                <a:latin typeface="Times New Roman" panose="02020603050405020304" pitchFamily="18" charset="0"/>
                <a:cs typeface="Times New Roman" panose="02020603050405020304" pitchFamily="18" charset="0"/>
              </a:rPr>
              <a:t>. Она убирала и берёзу в золотой убор. </a:t>
            </a:r>
            <a:r>
              <a:rPr lang="ru-RU" sz="2800" i="1" u="sng" dirty="0">
                <a:latin typeface="Times New Roman" panose="02020603050405020304" pitchFamily="18" charset="0"/>
                <a:cs typeface="Times New Roman" panose="02020603050405020304" pitchFamily="18" charset="0"/>
              </a:rPr>
              <a:t>Берёза</a:t>
            </a:r>
            <a:r>
              <a:rPr lang="ru-RU" sz="2800" i="1" dirty="0">
                <a:latin typeface="Times New Roman" panose="02020603050405020304" pitchFamily="18" charset="0"/>
                <a:cs typeface="Times New Roman" panose="02020603050405020304" pitchFamily="18" charset="0"/>
              </a:rPr>
              <a:t> </a:t>
            </a:r>
            <a:r>
              <a:rPr lang="ru-RU" sz="2800" i="1" u="dbl" dirty="0">
                <a:solidFill>
                  <a:srgbClr val="0070C0"/>
                </a:solidFill>
                <a:latin typeface="Times New Roman" panose="02020603050405020304" pitchFamily="18" charset="0"/>
                <a:cs typeface="Times New Roman" panose="02020603050405020304" pitchFamily="18" charset="0"/>
              </a:rPr>
              <a:t>радовалась</a:t>
            </a:r>
            <a:r>
              <a:rPr lang="ru-RU" sz="2800" i="1" dirty="0">
                <a:solidFill>
                  <a:srgbClr val="0070C0"/>
                </a:solidFill>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(2) </a:t>
            </a:r>
            <a:r>
              <a:rPr lang="ru-RU" sz="2800" i="1" dirty="0">
                <a:solidFill>
                  <a:srgbClr val="00B050"/>
                </a:solidFill>
                <a:latin typeface="Times New Roman" panose="02020603050405020304" pitchFamily="18" charset="0"/>
                <a:cs typeface="Times New Roman" panose="02020603050405020304" pitchFamily="18" charset="0"/>
              </a:rPr>
              <a:t>и</a:t>
            </a:r>
            <a:r>
              <a:rPr lang="ru-RU" sz="2800" i="1" dirty="0">
                <a:latin typeface="Times New Roman" panose="02020603050405020304" pitchFamily="18" charset="0"/>
                <a:cs typeface="Times New Roman" panose="02020603050405020304" pitchFamily="18" charset="0"/>
              </a:rPr>
              <a:t> </a:t>
            </a:r>
            <a:r>
              <a:rPr lang="ru-RU" sz="2800" i="1" u="dbl" dirty="0">
                <a:solidFill>
                  <a:srgbClr val="0070C0"/>
                </a:solidFill>
                <a:latin typeface="Times New Roman" panose="02020603050405020304" pitchFamily="18" charset="0"/>
                <a:cs typeface="Times New Roman" panose="02020603050405020304" pitchFamily="18" charset="0"/>
              </a:rPr>
              <a:t>не замечала </a:t>
            </a:r>
            <a:r>
              <a:rPr lang="ru-RU" sz="2800" i="1" dirty="0">
                <a:latin typeface="Times New Roman" panose="02020603050405020304" pitchFamily="18" charset="0"/>
                <a:cs typeface="Times New Roman" panose="02020603050405020304" pitchFamily="18" charset="0"/>
              </a:rPr>
              <a:t>(3), </a:t>
            </a:r>
            <a:r>
              <a:rPr lang="ru-RU" sz="2800" i="1" dirty="0">
                <a:solidFill>
                  <a:srgbClr val="00B050"/>
                </a:solidFill>
                <a:latin typeface="Times New Roman" panose="02020603050405020304" pitchFamily="18" charset="0"/>
                <a:cs typeface="Times New Roman" panose="02020603050405020304" pitchFamily="18" charset="0"/>
              </a:rPr>
              <a:t>как</a:t>
            </a:r>
            <a:r>
              <a:rPr lang="ru-RU" sz="2800" i="1" dirty="0">
                <a:latin typeface="Times New Roman" panose="02020603050405020304" pitchFamily="18" charset="0"/>
                <a:cs typeface="Times New Roman" panose="02020603050405020304" pitchFamily="18" charset="0"/>
              </a:rPr>
              <a:t> </a:t>
            </a:r>
            <a:r>
              <a:rPr lang="ru-RU" sz="2800" i="1" u="dbl" dirty="0">
                <a:latin typeface="Times New Roman" panose="02020603050405020304" pitchFamily="18" charset="0"/>
                <a:cs typeface="Times New Roman" panose="02020603050405020304" pitchFamily="18" charset="0"/>
              </a:rPr>
              <a:t>недолговечен</a:t>
            </a:r>
            <a:r>
              <a:rPr lang="ru-RU" sz="2800" i="1" dirty="0">
                <a:latin typeface="Times New Roman" panose="02020603050405020304" pitchFamily="18" charset="0"/>
                <a:cs typeface="Times New Roman" panose="02020603050405020304" pitchFamily="18" charset="0"/>
              </a:rPr>
              <a:t> этот </a:t>
            </a:r>
            <a:r>
              <a:rPr lang="ru-RU" sz="2800" i="1" u="sng" dirty="0">
                <a:latin typeface="Times New Roman" panose="02020603050405020304" pitchFamily="18" charset="0"/>
                <a:cs typeface="Times New Roman" panose="02020603050405020304" pitchFamily="18" charset="0"/>
              </a:rPr>
              <a:t>убор</a:t>
            </a:r>
            <a:r>
              <a:rPr lang="ru-RU" sz="2800" i="1" dirty="0">
                <a:latin typeface="Times New Roman" panose="02020603050405020304" pitchFamily="18" charset="0"/>
                <a:cs typeface="Times New Roman" panose="02020603050405020304" pitchFamily="18" charset="0"/>
              </a:rPr>
              <a:t> (4), </a:t>
            </a:r>
            <a:r>
              <a:rPr lang="ru-RU" sz="2800" i="1" dirty="0">
                <a:solidFill>
                  <a:srgbClr val="00B050"/>
                </a:solidFill>
                <a:latin typeface="Times New Roman" panose="02020603050405020304" pitchFamily="18" charset="0"/>
                <a:cs typeface="Times New Roman" panose="02020603050405020304" pitchFamily="18" charset="0"/>
              </a:rPr>
              <a:t>как </a:t>
            </a:r>
            <a:r>
              <a:rPr lang="ru-RU" sz="2800" i="1" dirty="0">
                <a:latin typeface="Times New Roman" panose="02020603050405020304" pitchFamily="18" charset="0"/>
                <a:cs typeface="Times New Roman" panose="02020603050405020304" pitchFamily="18" charset="0"/>
              </a:rPr>
              <a:t>листок за листком </a:t>
            </a:r>
            <a:r>
              <a:rPr lang="ru-RU" sz="2800" i="1" u="dbl" dirty="0">
                <a:latin typeface="Times New Roman" panose="02020603050405020304" pitchFamily="18" charset="0"/>
                <a:cs typeface="Times New Roman" panose="02020603050405020304" pitchFamily="18" charset="0"/>
              </a:rPr>
              <a:t>осыпается</a:t>
            </a:r>
            <a:r>
              <a:rPr lang="ru-RU" sz="2800" i="1" dirty="0">
                <a:latin typeface="Times New Roman" panose="02020603050405020304" pitchFamily="18" charset="0"/>
                <a:cs typeface="Times New Roman" panose="02020603050405020304" pitchFamily="18" charset="0"/>
              </a:rPr>
              <a:t> </a:t>
            </a:r>
            <a:r>
              <a:rPr lang="ru-RU" sz="2800" i="1" u="sng" dirty="0">
                <a:latin typeface="Times New Roman" panose="02020603050405020304" pitchFamily="18" charset="0"/>
                <a:cs typeface="Times New Roman" panose="02020603050405020304" pitchFamily="18" charset="0"/>
              </a:rPr>
              <a:t>он</a:t>
            </a:r>
            <a:r>
              <a:rPr lang="ru-RU" sz="2800" i="1" dirty="0">
                <a:latin typeface="Times New Roman" panose="02020603050405020304" pitchFamily="18" charset="0"/>
                <a:cs typeface="Times New Roman" panose="02020603050405020304" pitchFamily="18" charset="0"/>
              </a:rPr>
              <a:t> (5), </a:t>
            </a:r>
            <a:r>
              <a:rPr lang="ru-RU" sz="2800" i="1" dirty="0">
                <a:solidFill>
                  <a:srgbClr val="00B050"/>
                </a:solidFill>
                <a:latin typeface="Times New Roman" panose="02020603050405020304" pitchFamily="18" charset="0"/>
                <a:cs typeface="Times New Roman" panose="02020603050405020304" pitchFamily="18" charset="0"/>
              </a:rPr>
              <a:t>пока </a:t>
            </a:r>
            <a:r>
              <a:rPr lang="ru-RU" sz="2800" i="1" dirty="0">
                <a:latin typeface="Times New Roman" panose="02020603050405020304" pitchFamily="18" charset="0"/>
                <a:cs typeface="Times New Roman" panose="02020603050405020304" pitchFamily="18" charset="0"/>
              </a:rPr>
              <a:t>наконец </a:t>
            </a:r>
            <a:r>
              <a:rPr lang="ru-RU" sz="2800" i="1" u="dbl" dirty="0">
                <a:latin typeface="Times New Roman" panose="02020603050405020304" pitchFamily="18" charset="0"/>
                <a:cs typeface="Times New Roman" panose="02020603050405020304" pitchFamily="18" charset="0"/>
              </a:rPr>
              <a:t>не оставалась</a:t>
            </a:r>
            <a:r>
              <a:rPr lang="ru-RU" sz="2800" i="1" dirty="0">
                <a:latin typeface="Times New Roman" panose="02020603050405020304" pitchFamily="18" charset="0"/>
                <a:cs typeface="Times New Roman" panose="02020603050405020304" pitchFamily="18" charset="0"/>
              </a:rPr>
              <a:t>  </a:t>
            </a:r>
            <a:r>
              <a:rPr lang="ru-RU" sz="2800" i="1" u="sng" dirty="0">
                <a:latin typeface="Times New Roman" panose="02020603050405020304" pitchFamily="18" charset="0"/>
                <a:cs typeface="Times New Roman" panose="02020603050405020304" pitchFamily="18" charset="0"/>
              </a:rPr>
              <a:t>вся </a:t>
            </a:r>
            <a:r>
              <a:rPr lang="ru-RU" sz="2800" i="1" dirty="0">
                <a:latin typeface="Times New Roman" panose="02020603050405020304" pitchFamily="18" charset="0"/>
                <a:cs typeface="Times New Roman" panose="02020603050405020304" pitchFamily="18" charset="0"/>
              </a:rPr>
              <a:t>раздетая на золотистом ковре. </a:t>
            </a:r>
            <a:r>
              <a:rPr lang="ru-RU" sz="2800" i="1" u="sng" dirty="0">
                <a:latin typeface="Times New Roman" panose="02020603050405020304" pitchFamily="18" charset="0"/>
                <a:cs typeface="Times New Roman" panose="02020603050405020304" pitchFamily="18" charset="0"/>
              </a:rPr>
              <a:t>Она</a:t>
            </a:r>
            <a:r>
              <a:rPr lang="ru-RU" sz="2800" i="1" dirty="0">
                <a:latin typeface="Times New Roman" panose="02020603050405020304" pitchFamily="18" charset="0"/>
                <a:cs typeface="Times New Roman" panose="02020603050405020304" pitchFamily="18" charset="0"/>
              </a:rPr>
              <a:t> (6) ,</a:t>
            </a:r>
            <a:r>
              <a:rPr lang="ru-RU" sz="2800" i="1" u="wavy" dirty="0">
                <a:solidFill>
                  <a:srgbClr val="FF0000"/>
                </a:solidFill>
                <a:latin typeface="Times New Roman" panose="02020603050405020304" pitchFamily="18" charset="0"/>
                <a:cs typeface="Times New Roman" panose="02020603050405020304" pitchFamily="18" charset="0"/>
              </a:rPr>
              <a:t>очарованная осенью</a:t>
            </a:r>
            <a:r>
              <a:rPr lang="ru-RU" sz="2800" i="1" dirty="0">
                <a:solidFill>
                  <a:srgbClr val="FF0000"/>
                </a:solidFill>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(7) вся </a:t>
            </a:r>
            <a:r>
              <a:rPr lang="ru-RU" sz="2800" i="1" u="dbl" dirty="0">
                <a:latin typeface="Times New Roman" panose="02020603050405020304" pitchFamily="18" charset="0"/>
                <a:cs typeface="Times New Roman" panose="02020603050405020304" pitchFamily="18" charset="0"/>
              </a:rPr>
              <a:t>сияла</a:t>
            </a:r>
            <a:r>
              <a:rPr lang="ru-RU" sz="2800" i="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r>
              <a:rPr lang="ru-RU" sz="2800" dirty="0"/>
              <a:t> </a:t>
            </a:r>
          </a:p>
          <a:p>
            <a:r>
              <a:rPr lang="ru-RU" sz="2800" b="1" dirty="0">
                <a:latin typeface="Times New Roman" panose="02020603050405020304" pitchFamily="18" charset="0"/>
                <a:cs typeface="Times New Roman" panose="02020603050405020304" pitchFamily="18" charset="0"/>
              </a:rPr>
              <a:t>Ответ 124567</a:t>
            </a:r>
          </a:p>
          <a:p>
            <a:endParaRPr lang="ru-RU"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1867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37127" y="708338"/>
            <a:ext cx="10547797" cy="4893647"/>
          </a:xfrm>
          <a:prstGeom prst="rect">
            <a:avLst/>
          </a:prstGeom>
          <a:noFill/>
        </p:spPr>
        <p:txBody>
          <a:bodyPr wrap="square" rtlCol="0">
            <a:spAutoFit/>
          </a:bodyPr>
          <a:lstStyle/>
          <a:p>
            <a:r>
              <a:rPr lang="ru-RU" sz="2000" b="1" i="1" dirty="0">
                <a:latin typeface="Times New Roman" panose="02020603050405020304" pitchFamily="18" charset="0"/>
                <a:cs typeface="Times New Roman" panose="02020603050405020304" pitchFamily="18" charset="0"/>
              </a:rPr>
              <a:t>Пунктуационный анализ.</a:t>
            </a:r>
            <a:endParaRPr lang="ru-RU" sz="2000" dirty="0">
              <a:latin typeface="Times New Roman" panose="02020603050405020304" pitchFamily="18" charset="0"/>
              <a:cs typeface="Times New Roman" panose="02020603050405020304" pitchFamily="18" charset="0"/>
            </a:endParaRPr>
          </a:p>
          <a:p>
            <a:r>
              <a:rPr lang="ru-RU" sz="2000" b="1" dirty="0">
                <a:latin typeface="Times New Roman" panose="02020603050405020304" pitchFamily="18" charset="0"/>
                <a:cs typeface="Times New Roman" panose="02020603050405020304" pitchFamily="18" charset="0"/>
              </a:rPr>
              <a:t>Расставьте знаки препинания.</a:t>
            </a:r>
            <a:r>
              <a:rPr lang="ru-RU" sz="2000" dirty="0">
                <a:latin typeface="Times New Roman" panose="02020603050405020304" pitchFamily="18" charset="0"/>
                <a:cs typeface="Times New Roman" panose="02020603050405020304" pitchFamily="18" charset="0"/>
              </a:rPr>
              <a:t> Укажите цифры, на месте которых должны стоять </a:t>
            </a:r>
            <a:r>
              <a:rPr lang="ru-RU" sz="2000" b="1" dirty="0">
                <a:latin typeface="Times New Roman" panose="02020603050405020304" pitchFamily="18" charset="0"/>
                <a:cs typeface="Times New Roman" panose="02020603050405020304" pitchFamily="18" charset="0"/>
              </a:rPr>
              <a:t>запятые</a:t>
            </a:r>
            <a:r>
              <a:rPr lang="ru-RU" sz="2000" dirty="0">
                <a:latin typeface="Times New Roman" panose="02020603050405020304" pitchFamily="18" charset="0"/>
                <a:cs typeface="Times New Roman" panose="02020603050405020304" pitchFamily="18" charset="0"/>
              </a:rPr>
              <a:t>.</a:t>
            </a:r>
          </a:p>
          <a:p>
            <a:r>
              <a:rPr lang="ru-RU" sz="2000" i="1" dirty="0">
                <a:latin typeface="Times New Roman" panose="02020603050405020304" pitchFamily="18" charset="0"/>
                <a:cs typeface="Times New Roman" panose="02020603050405020304" pitchFamily="18" charset="0"/>
              </a:rPr>
              <a:t> </a:t>
            </a:r>
            <a:endParaRPr lang="ru-RU" sz="2000" dirty="0">
              <a:latin typeface="Times New Roman" panose="02020603050405020304" pitchFamily="18" charset="0"/>
              <a:cs typeface="Times New Roman" panose="02020603050405020304" pitchFamily="18" charset="0"/>
            </a:endParaRPr>
          </a:p>
          <a:p>
            <a:r>
              <a:rPr lang="ru-RU" sz="2800" i="1" dirty="0">
                <a:latin typeface="Times New Roman" panose="02020603050405020304" pitchFamily="18" charset="0"/>
                <a:cs typeface="Times New Roman" panose="02020603050405020304" pitchFamily="18" charset="0"/>
              </a:rPr>
              <a:t>Дом-музей Петра I в Вологде (1) именуемый «Петровским домиком» (2) служил резиденцией императора во время визитов в город. На фасаде здания сохранилась старинная каменная доска (3) на которой изображена рука (4) с зажатой секирой. До сих пор в музее хранятся камзолы Петра I (5) старинные стулья с голландским гербом на спинках (6) походные солдатские фляги с гравировкой. Всего (7) около 100 экспонатов (8) отражающих быт (9)</a:t>
            </a:r>
            <a:r>
              <a:rPr lang="en-US" sz="2800" i="1"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и реалии того времени.</a:t>
            </a:r>
            <a:endParaRPr lang="ru-RU" sz="2800" dirty="0">
              <a:latin typeface="Times New Roman" panose="02020603050405020304" pitchFamily="18" charset="0"/>
              <a:cs typeface="Times New Roman" panose="02020603050405020304" pitchFamily="18" charset="0"/>
            </a:endParaRPr>
          </a:p>
          <a:p>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049795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17431" y="721217"/>
            <a:ext cx="10406130" cy="5909310"/>
          </a:xfrm>
          <a:prstGeom prst="rect">
            <a:avLst/>
          </a:prstGeom>
          <a:noFill/>
        </p:spPr>
        <p:txBody>
          <a:bodyPr wrap="square" rtlCol="0">
            <a:spAutoFit/>
          </a:bodyPr>
          <a:lstStyle/>
          <a:p>
            <a:r>
              <a:rPr lang="ru-RU" sz="2400" b="1" i="1" dirty="0">
                <a:latin typeface="Times New Roman" panose="02020603050405020304" pitchFamily="18" charset="0"/>
                <a:cs typeface="Times New Roman" panose="02020603050405020304" pitchFamily="18" charset="0"/>
              </a:rPr>
              <a:t>Пояснение: </a:t>
            </a:r>
          </a:p>
          <a:p>
            <a:r>
              <a:rPr lang="ru-RU" sz="2400" u="sng" dirty="0">
                <a:latin typeface="Times New Roman" panose="02020603050405020304" pitchFamily="18" charset="0"/>
                <a:cs typeface="Times New Roman" panose="02020603050405020304" pitchFamily="18" charset="0"/>
              </a:rPr>
              <a:t>Дом-музей</a:t>
            </a:r>
            <a:r>
              <a:rPr lang="ru-RU" sz="2400" dirty="0">
                <a:latin typeface="Times New Roman" panose="02020603050405020304" pitchFamily="18" charset="0"/>
                <a:cs typeface="Times New Roman" panose="02020603050405020304" pitchFamily="18" charset="0"/>
              </a:rPr>
              <a:t> Петра I в Вологде,</a:t>
            </a:r>
            <a:r>
              <a:rPr lang="ru-RU" sz="2400" baseline="30000" dirty="0">
                <a:latin typeface="Times New Roman" panose="02020603050405020304" pitchFamily="18" charset="0"/>
                <a:cs typeface="Times New Roman" panose="02020603050405020304" pitchFamily="18" charset="0"/>
              </a:rPr>
              <a:t>(1)</a:t>
            </a:r>
            <a:r>
              <a:rPr lang="ru-RU" sz="2400" dirty="0">
                <a:latin typeface="Times New Roman" panose="02020603050405020304" pitchFamily="18" charset="0"/>
                <a:cs typeface="Times New Roman" panose="02020603050405020304" pitchFamily="18" charset="0"/>
              </a:rPr>
              <a:t> </a:t>
            </a:r>
            <a:r>
              <a:rPr lang="ru-RU" sz="2400" u="wavy" dirty="0">
                <a:solidFill>
                  <a:srgbClr val="FF0000"/>
                </a:solidFill>
                <a:latin typeface="Times New Roman" panose="02020603050405020304" pitchFamily="18" charset="0"/>
                <a:cs typeface="Times New Roman" panose="02020603050405020304" pitchFamily="18" charset="0"/>
              </a:rPr>
              <a:t>именуемый «Петровским домиком»</a:t>
            </a:r>
            <a:r>
              <a:rPr lang="ru-RU" sz="2400" dirty="0">
                <a:solidFill>
                  <a:srgbClr val="FF0000"/>
                </a:solidFill>
                <a:latin typeface="Times New Roman" panose="02020603050405020304" pitchFamily="18" charset="0"/>
                <a:cs typeface="Times New Roman" panose="02020603050405020304" pitchFamily="18" charset="0"/>
              </a:rPr>
              <a:t>,</a:t>
            </a:r>
            <a:r>
              <a:rPr lang="ru-RU" sz="2400" baseline="30000" dirty="0">
                <a:latin typeface="Times New Roman" panose="02020603050405020304" pitchFamily="18" charset="0"/>
                <a:cs typeface="Times New Roman" panose="02020603050405020304" pitchFamily="18" charset="0"/>
              </a:rPr>
              <a:t>(2)</a:t>
            </a:r>
            <a:r>
              <a:rPr lang="ru-RU" sz="2400" dirty="0">
                <a:latin typeface="Times New Roman" panose="02020603050405020304" pitchFamily="18" charset="0"/>
                <a:cs typeface="Times New Roman" panose="02020603050405020304" pitchFamily="18" charset="0"/>
              </a:rPr>
              <a:t> </a:t>
            </a:r>
            <a:r>
              <a:rPr lang="ru-RU" sz="2400" u="dbl" dirty="0">
                <a:latin typeface="Times New Roman" panose="02020603050405020304" pitchFamily="18" charset="0"/>
                <a:cs typeface="Times New Roman" panose="02020603050405020304" pitchFamily="18" charset="0"/>
              </a:rPr>
              <a:t>служил</a:t>
            </a:r>
            <a:r>
              <a:rPr lang="ru-RU" sz="2400" dirty="0">
                <a:latin typeface="Times New Roman" panose="02020603050405020304" pitchFamily="18" charset="0"/>
                <a:cs typeface="Times New Roman" panose="02020603050405020304" pitchFamily="18" charset="0"/>
              </a:rPr>
              <a:t> резиденцией императора во время визитов в город. [На фасаде здания </a:t>
            </a:r>
            <a:r>
              <a:rPr lang="ru-RU" sz="2400" u="dbl" dirty="0">
                <a:latin typeface="Times New Roman" panose="02020603050405020304" pitchFamily="18" charset="0"/>
                <a:cs typeface="Times New Roman" panose="02020603050405020304" pitchFamily="18" charset="0"/>
              </a:rPr>
              <a:t>сохранилась</a:t>
            </a:r>
            <a:r>
              <a:rPr lang="ru-RU" sz="2400" dirty="0">
                <a:latin typeface="Times New Roman" panose="02020603050405020304" pitchFamily="18" charset="0"/>
                <a:cs typeface="Times New Roman" panose="02020603050405020304" pitchFamily="18" charset="0"/>
              </a:rPr>
              <a:t> старинная каменная </a:t>
            </a:r>
            <a:r>
              <a:rPr lang="ru-RU" sz="2400" u="sng" dirty="0">
                <a:latin typeface="Times New Roman" panose="02020603050405020304" pitchFamily="18" charset="0"/>
                <a:cs typeface="Times New Roman" panose="02020603050405020304" pitchFamily="18" charset="0"/>
              </a:rPr>
              <a:t>доска</a:t>
            </a:r>
            <a:r>
              <a:rPr lang="ru-RU" sz="2400" dirty="0">
                <a:latin typeface="Times New Roman" panose="02020603050405020304" pitchFamily="18" charset="0"/>
                <a:cs typeface="Times New Roman" panose="02020603050405020304" pitchFamily="18" charset="0"/>
              </a:rPr>
              <a:t>],</a:t>
            </a:r>
            <a:r>
              <a:rPr lang="ru-RU" sz="2400" baseline="30000" dirty="0">
                <a:latin typeface="Times New Roman" panose="02020603050405020304" pitchFamily="18" charset="0"/>
                <a:cs typeface="Times New Roman" panose="02020603050405020304" pitchFamily="18" charset="0"/>
              </a:rPr>
              <a:t>(3)</a:t>
            </a:r>
            <a:r>
              <a:rPr lang="ru-RU" sz="2400" dirty="0">
                <a:latin typeface="Times New Roman" panose="02020603050405020304" pitchFamily="18" charset="0"/>
                <a:cs typeface="Times New Roman" panose="02020603050405020304" pitchFamily="18" charset="0"/>
              </a:rPr>
              <a:t> (</a:t>
            </a:r>
            <a:r>
              <a:rPr lang="ru-RU" sz="2400" dirty="0">
                <a:solidFill>
                  <a:srgbClr val="00B050"/>
                </a:solidFill>
                <a:latin typeface="Times New Roman" panose="02020603050405020304" pitchFamily="18" charset="0"/>
                <a:cs typeface="Times New Roman" panose="02020603050405020304" pitchFamily="18" charset="0"/>
              </a:rPr>
              <a:t>на которой </a:t>
            </a:r>
            <a:r>
              <a:rPr lang="ru-RU" sz="2400" u="dbl" dirty="0">
                <a:latin typeface="Times New Roman" panose="02020603050405020304" pitchFamily="18" charset="0"/>
                <a:cs typeface="Times New Roman" panose="02020603050405020304" pitchFamily="18" charset="0"/>
              </a:rPr>
              <a:t>изображена</a:t>
            </a:r>
            <a:r>
              <a:rPr lang="ru-RU" sz="2400" dirty="0">
                <a:latin typeface="Times New Roman" panose="02020603050405020304" pitchFamily="18" charset="0"/>
                <a:cs typeface="Times New Roman" panose="02020603050405020304" pitchFamily="18" charset="0"/>
              </a:rPr>
              <a:t> </a:t>
            </a:r>
            <a:r>
              <a:rPr lang="ru-RU" sz="2400" u="sng" dirty="0">
                <a:latin typeface="Times New Roman" panose="02020603050405020304" pitchFamily="18" charset="0"/>
                <a:cs typeface="Times New Roman" panose="02020603050405020304" pitchFamily="18" charset="0"/>
              </a:rPr>
              <a:t>рука </a:t>
            </a:r>
            <a:r>
              <a:rPr lang="ru-RU" sz="2400" baseline="30000" dirty="0">
                <a:latin typeface="Times New Roman" panose="02020603050405020304" pitchFamily="18" charset="0"/>
                <a:cs typeface="Times New Roman" panose="02020603050405020304" pitchFamily="18" charset="0"/>
              </a:rPr>
              <a:t>(4)</a:t>
            </a:r>
            <a:r>
              <a:rPr lang="ru-RU" sz="2400" dirty="0">
                <a:latin typeface="Times New Roman" panose="02020603050405020304" pitchFamily="18" charset="0"/>
                <a:cs typeface="Times New Roman" panose="02020603050405020304" pitchFamily="18" charset="0"/>
              </a:rPr>
              <a:t> с зажатой секирой). До сих пор в музее </a:t>
            </a:r>
            <a:r>
              <a:rPr lang="ru-RU" sz="2400" u="dbl" dirty="0">
                <a:latin typeface="Times New Roman" panose="02020603050405020304" pitchFamily="18" charset="0"/>
                <a:cs typeface="Times New Roman" panose="02020603050405020304" pitchFamily="18" charset="0"/>
              </a:rPr>
              <a:t>хранятся</a:t>
            </a:r>
            <a:r>
              <a:rPr lang="ru-RU" sz="2400" dirty="0">
                <a:latin typeface="Times New Roman" panose="02020603050405020304" pitchFamily="18" charset="0"/>
                <a:cs typeface="Times New Roman" panose="02020603050405020304" pitchFamily="18" charset="0"/>
              </a:rPr>
              <a:t> </a:t>
            </a:r>
            <a:r>
              <a:rPr lang="ru-RU" sz="2400" u="sng" dirty="0">
                <a:solidFill>
                  <a:srgbClr val="0070C0"/>
                </a:solidFill>
                <a:latin typeface="Times New Roman" panose="02020603050405020304" pitchFamily="18" charset="0"/>
                <a:cs typeface="Times New Roman" panose="02020603050405020304" pitchFamily="18" charset="0"/>
              </a:rPr>
              <a:t>камзолы</a:t>
            </a:r>
            <a:r>
              <a:rPr lang="ru-RU" sz="2400" dirty="0">
                <a:latin typeface="Times New Roman" panose="02020603050405020304" pitchFamily="18" charset="0"/>
                <a:cs typeface="Times New Roman" panose="02020603050405020304" pitchFamily="18" charset="0"/>
              </a:rPr>
              <a:t> Петра I,</a:t>
            </a:r>
            <a:r>
              <a:rPr lang="ru-RU" sz="2400" baseline="30000" dirty="0">
                <a:latin typeface="Times New Roman" panose="02020603050405020304" pitchFamily="18" charset="0"/>
                <a:cs typeface="Times New Roman" panose="02020603050405020304" pitchFamily="18" charset="0"/>
              </a:rPr>
              <a:t>(5)</a:t>
            </a:r>
            <a:r>
              <a:rPr lang="ru-RU" sz="2400" dirty="0">
                <a:latin typeface="Times New Roman" panose="02020603050405020304" pitchFamily="18" charset="0"/>
                <a:cs typeface="Times New Roman" panose="02020603050405020304" pitchFamily="18" charset="0"/>
              </a:rPr>
              <a:t> старинные </a:t>
            </a:r>
            <a:r>
              <a:rPr lang="ru-RU" sz="2400" u="sng" dirty="0">
                <a:solidFill>
                  <a:srgbClr val="0070C0"/>
                </a:solidFill>
                <a:latin typeface="Times New Roman" panose="02020603050405020304" pitchFamily="18" charset="0"/>
                <a:cs typeface="Times New Roman" panose="02020603050405020304" pitchFamily="18" charset="0"/>
              </a:rPr>
              <a:t>стулья</a:t>
            </a:r>
            <a:r>
              <a:rPr lang="ru-RU" sz="2400" dirty="0">
                <a:solidFill>
                  <a:srgbClr val="0070C0"/>
                </a:solidFill>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с голландским гербом на спинках,</a:t>
            </a:r>
            <a:r>
              <a:rPr lang="ru-RU" sz="2400" baseline="30000" dirty="0">
                <a:latin typeface="Times New Roman" panose="02020603050405020304" pitchFamily="18" charset="0"/>
                <a:cs typeface="Times New Roman" panose="02020603050405020304" pitchFamily="18" charset="0"/>
              </a:rPr>
              <a:t>(6)</a:t>
            </a:r>
            <a:r>
              <a:rPr lang="ru-RU" sz="2400" dirty="0">
                <a:latin typeface="Times New Roman" panose="02020603050405020304" pitchFamily="18" charset="0"/>
                <a:cs typeface="Times New Roman" panose="02020603050405020304" pitchFamily="18" charset="0"/>
              </a:rPr>
              <a:t> походные солдатские </a:t>
            </a:r>
            <a:r>
              <a:rPr lang="ru-RU" sz="2400" u="sng" dirty="0">
                <a:solidFill>
                  <a:srgbClr val="0070C0"/>
                </a:solidFill>
                <a:latin typeface="Times New Roman" panose="02020603050405020304" pitchFamily="18" charset="0"/>
                <a:cs typeface="Times New Roman" panose="02020603050405020304" pitchFamily="18" charset="0"/>
              </a:rPr>
              <a:t>фляги</a:t>
            </a:r>
            <a:r>
              <a:rPr lang="ru-RU" sz="2400" dirty="0">
                <a:solidFill>
                  <a:srgbClr val="0070C0"/>
                </a:solidFill>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с гравировкой. Всего </a:t>
            </a:r>
            <a:r>
              <a:rPr lang="ru-RU" sz="2400" baseline="30000" dirty="0">
                <a:latin typeface="Times New Roman" panose="02020603050405020304" pitchFamily="18" charset="0"/>
                <a:cs typeface="Times New Roman" panose="02020603050405020304" pitchFamily="18" charset="0"/>
              </a:rPr>
              <a:t>(7)</a:t>
            </a:r>
            <a:r>
              <a:rPr lang="ru-RU" sz="2400" dirty="0">
                <a:latin typeface="Times New Roman" panose="02020603050405020304" pitchFamily="18" charset="0"/>
                <a:cs typeface="Times New Roman" panose="02020603050405020304" pitchFamily="18" charset="0"/>
              </a:rPr>
              <a:t> около 100 экспонатов,</a:t>
            </a:r>
            <a:r>
              <a:rPr lang="ru-RU" sz="2400" baseline="30000" dirty="0">
                <a:latin typeface="Times New Roman" panose="02020603050405020304" pitchFamily="18" charset="0"/>
                <a:cs typeface="Times New Roman" panose="02020603050405020304" pitchFamily="18" charset="0"/>
              </a:rPr>
              <a:t>(8)</a:t>
            </a:r>
            <a:r>
              <a:rPr lang="ru-RU" sz="2400" dirty="0">
                <a:latin typeface="Times New Roman" panose="02020603050405020304" pitchFamily="18" charset="0"/>
                <a:cs typeface="Times New Roman" panose="02020603050405020304" pitchFamily="18" charset="0"/>
              </a:rPr>
              <a:t> </a:t>
            </a:r>
            <a:r>
              <a:rPr lang="ru-RU" sz="2400" u="wavy" dirty="0">
                <a:solidFill>
                  <a:srgbClr val="FF0000"/>
                </a:solidFill>
                <a:latin typeface="Times New Roman" panose="02020603050405020304" pitchFamily="18" charset="0"/>
                <a:cs typeface="Times New Roman" panose="02020603050405020304" pitchFamily="18" charset="0"/>
              </a:rPr>
              <a:t>отражающих быт </a:t>
            </a:r>
            <a:r>
              <a:rPr lang="ru-RU" sz="2400" u="wavy" baseline="30000" dirty="0">
                <a:solidFill>
                  <a:srgbClr val="FF0000"/>
                </a:solidFill>
                <a:latin typeface="Times New Roman" panose="02020603050405020304" pitchFamily="18" charset="0"/>
                <a:cs typeface="Times New Roman" panose="02020603050405020304" pitchFamily="18" charset="0"/>
              </a:rPr>
              <a:t>(9)</a:t>
            </a:r>
            <a:r>
              <a:rPr lang="ru-RU" sz="2400" u="wavy" dirty="0">
                <a:solidFill>
                  <a:srgbClr val="FF0000"/>
                </a:solidFill>
                <a:latin typeface="Times New Roman" panose="02020603050405020304" pitchFamily="18" charset="0"/>
                <a:cs typeface="Times New Roman" panose="02020603050405020304" pitchFamily="18" charset="0"/>
              </a:rPr>
              <a:t> и реалии того времени</a:t>
            </a:r>
            <a:r>
              <a:rPr lang="ru-RU" sz="2400" dirty="0">
                <a:latin typeface="Times New Roman" panose="02020603050405020304" pitchFamily="18" charset="0"/>
                <a:cs typeface="Times New Roman" panose="02020603050405020304" pitchFamily="18" charset="0"/>
              </a:rPr>
              <a:t>.</a:t>
            </a:r>
          </a:p>
          <a:p>
            <a:r>
              <a:rPr lang="ru-RU" sz="2400" b="1" dirty="0">
                <a:latin typeface="Times New Roman" panose="02020603050405020304" pitchFamily="18" charset="0"/>
                <a:cs typeface="Times New Roman" panose="02020603050405020304" pitchFamily="18" charset="0"/>
              </a:rPr>
              <a:t>Запятые 1,2 выделяют причастный оборот, стоящий после определяемого слова.</a:t>
            </a:r>
            <a:br>
              <a:rPr lang="ru-RU" sz="2400" b="1" dirty="0">
                <a:latin typeface="Times New Roman" panose="02020603050405020304" pitchFamily="18" charset="0"/>
                <a:cs typeface="Times New Roman" panose="02020603050405020304" pitchFamily="18" charset="0"/>
              </a:rPr>
            </a:br>
            <a:r>
              <a:rPr lang="ru-RU" sz="2400" b="1" dirty="0">
                <a:latin typeface="Times New Roman" panose="02020603050405020304" pitchFamily="18" charset="0"/>
                <a:cs typeface="Times New Roman" panose="02020603050405020304" pitchFamily="18" charset="0"/>
              </a:rPr>
              <a:t>Запятая 3 отделяет придаточное от главного в сложноподчиненном предложении.</a:t>
            </a:r>
            <a:br>
              <a:rPr lang="ru-RU" sz="2400" b="1" dirty="0">
                <a:latin typeface="Times New Roman" panose="02020603050405020304" pitchFamily="18" charset="0"/>
                <a:cs typeface="Times New Roman" panose="02020603050405020304" pitchFamily="18" charset="0"/>
              </a:rPr>
            </a:br>
            <a:r>
              <a:rPr lang="ru-RU" sz="2400" b="1" dirty="0">
                <a:latin typeface="Times New Roman" panose="02020603050405020304" pitchFamily="18" charset="0"/>
                <a:cs typeface="Times New Roman" panose="02020603050405020304" pitchFamily="18" charset="0"/>
              </a:rPr>
              <a:t>Запятые 5,6 разделяют однородные подлежащие.</a:t>
            </a:r>
            <a:br>
              <a:rPr lang="ru-RU" sz="2400" b="1" dirty="0">
                <a:latin typeface="Times New Roman" panose="02020603050405020304" pitchFamily="18" charset="0"/>
                <a:cs typeface="Times New Roman" panose="02020603050405020304" pitchFamily="18" charset="0"/>
              </a:rPr>
            </a:br>
            <a:r>
              <a:rPr lang="ru-RU" sz="2400" b="1" dirty="0">
                <a:latin typeface="Times New Roman" panose="02020603050405020304" pitchFamily="18" charset="0"/>
                <a:cs typeface="Times New Roman" panose="02020603050405020304" pitchFamily="18" charset="0"/>
              </a:rPr>
              <a:t>Запятая 8 выделяет причастный оборот, стоящий после определяемого слова.</a:t>
            </a:r>
          </a:p>
          <a:p>
            <a:endParaRPr lang="ru-RU" b="1" dirty="0"/>
          </a:p>
        </p:txBody>
      </p:sp>
    </p:spTree>
    <p:extLst>
      <p:ext uri="{BB962C8B-B14F-4D97-AF65-F5344CB8AC3E}">
        <p14:creationId xmlns:p14="http://schemas.microsoft.com/office/powerpoint/2010/main" val="32087987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76518" y="489397"/>
            <a:ext cx="11075831" cy="4678204"/>
          </a:xfrm>
          <a:prstGeom prst="rect">
            <a:avLst/>
          </a:prstGeom>
          <a:noFill/>
        </p:spPr>
        <p:txBody>
          <a:bodyPr wrap="square" rtlCol="0">
            <a:spAutoFit/>
          </a:bodyPr>
          <a:lstStyle/>
          <a:p>
            <a:r>
              <a:rPr lang="ru-RU" sz="2800" b="1" i="1" dirty="0">
                <a:latin typeface="Times New Roman" panose="02020603050405020304" pitchFamily="18" charset="0"/>
                <a:cs typeface="Times New Roman" panose="02020603050405020304" pitchFamily="18" charset="0"/>
              </a:rPr>
              <a:t>Пунктуационный анализ.</a:t>
            </a:r>
            <a:endParaRPr lang="ru-RU" sz="2800" dirty="0">
              <a:latin typeface="Times New Roman" panose="02020603050405020304" pitchFamily="18" charset="0"/>
              <a:cs typeface="Times New Roman" panose="02020603050405020304" pitchFamily="18" charset="0"/>
            </a:endParaRPr>
          </a:p>
          <a:p>
            <a:r>
              <a:rPr lang="ru-RU" sz="2800" b="1" dirty="0">
                <a:latin typeface="Times New Roman" panose="02020603050405020304" pitchFamily="18" charset="0"/>
                <a:cs typeface="Times New Roman" panose="02020603050405020304" pitchFamily="18" charset="0"/>
              </a:rPr>
              <a:t>Расставьте знаки препинания.</a:t>
            </a:r>
            <a:r>
              <a:rPr lang="ru-RU" sz="2800" dirty="0">
                <a:latin typeface="Times New Roman" panose="02020603050405020304" pitchFamily="18" charset="0"/>
                <a:cs typeface="Times New Roman" panose="02020603050405020304" pitchFamily="18" charset="0"/>
              </a:rPr>
              <a:t> Укажите цифры, на месте которых должно стоять </a:t>
            </a:r>
            <a:r>
              <a:rPr lang="ru-RU" sz="2800" b="1" dirty="0">
                <a:latin typeface="Times New Roman" panose="02020603050405020304" pitchFamily="18" charset="0"/>
                <a:cs typeface="Times New Roman" panose="02020603050405020304" pitchFamily="18" charset="0"/>
              </a:rPr>
              <a:t>тире</a:t>
            </a:r>
            <a:r>
              <a:rPr lang="ru-RU" sz="2800" dirty="0">
                <a:latin typeface="Times New Roman" panose="02020603050405020304" pitchFamily="18" charset="0"/>
                <a:cs typeface="Times New Roman" panose="02020603050405020304" pitchFamily="18" charset="0"/>
              </a:rPr>
              <a:t>.</a:t>
            </a:r>
          </a:p>
          <a:p>
            <a:r>
              <a:rPr lang="ru-RU" sz="2800" i="1" dirty="0">
                <a:latin typeface="Times New Roman" panose="02020603050405020304" pitchFamily="18" charset="0"/>
                <a:cs typeface="Times New Roman" panose="02020603050405020304" pitchFamily="18" charset="0"/>
              </a:rPr>
              <a:t> </a:t>
            </a:r>
            <a:endParaRPr lang="ru-RU" sz="2800" dirty="0">
              <a:latin typeface="Times New Roman" panose="02020603050405020304" pitchFamily="18" charset="0"/>
              <a:cs typeface="Times New Roman" panose="02020603050405020304" pitchFamily="18" charset="0"/>
            </a:endParaRPr>
          </a:p>
          <a:p>
            <a:r>
              <a:rPr lang="ru-RU" sz="2800" i="1" dirty="0">
                <a:latin typeface="Times New Roman" panose="02020603050405020304" pitchFamily="18" charset="0"/>
                <a:cs typeface="Times New Roman" panose="02020603050405020304" pitchFamily="18" charset="0"/>
              </a:rPr>
              <a:t>Домик Петра I (1) единственная постройка (2) сохранившаяся с первых дней основания Петербурга (3) которая была сооружена солдатами-плотниками</a:t>
            </a:r>
            <a:r>
              <a:rPr lang="en-US" sz="2800" i="1" dirty="0">
                <a:latin typeface="Times New Roman" panose="02020603050405020304" pitchFamily="18" charset="0"/>
                <a:cs typeface="Times New Roman" panose="02020603050405020304" pitchFamily="18" charset="0"/>
              </a:rPr>
              <a:t> </a:t>
            </a:r>
            <a:r>
              <a:rPr lang="ru-RU" sz="2800" i="1" dirty="0">
                <a:latin typeface="Times New Roman" panose="02020603050405020304" pitchFamily="18" charset="0"/>
                <a:cs typeface="Times New Roman" panose="02020603050405020304" pitchFamily="18" charset="0"/>
              </a:rPr>
              <a:t>за три дня (4) и служила первой резиденцией царя на берегах Невы. Внутри дома до сих пор на рабочем столе лежат царская табакерка (5) самшитовая курительная трубка (6) чертежи и деловые бумаги (7) вещи (8) принадлежавшие Петру I.</a:t>
            </a:r>
            <a:endParaRPr lang="ru-RU" sz="28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5709361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940158" y="476518"/>
            <a:ext cx="10740980" cy="5139869"/>
          </a:xfrm>
          <a:prstGeom prst="rect">
            <a:avLst/>
          </a:prstGeom>
          <a:noFill/>
        </p:spPr>
        <p:txBody>
          <a:bodyPr wrap="square" rtlCol="0">
            <a:spAutoFit/>
          </a:bodyPr>
          <a:lstStyle/>
          <a:p>
            <a:r>
              <a:rPr lang="ru-RU" sz="2400" b="1" i="1" dirty="0"/>
              <a:t>Пояснение: </a:t>
            </a:r>
          </a:p>
          <a:p>
            <a:r>
              <a:rPr lang="ru-RU" sz="2400" u="sng" dirty="0">
                <a:latin typeface="Times New Roman" panose="02020603050405020304" pitchFamily="18" charset="0"/>
                <a:cs typeface="Times New Roman" panose="02020603050405020304" pitchFamily="18" charset="0"/>
              </a:rPr>
              <a:t>[Домик</a:t>
            </a:r>
            <a:r>
              <a:rPr lang="ru-RU" sz="2400" dirty="0">
                <a:latin typeface="Times New Roman" panose="02020603050405020304" pitchFamily="18" charset="0"/>
                <a:cs typeface="Times New Roman" panose="02020603050405020304" pitchFamily="18" charset="0"/>
              </a:rPr>
              <a:t> Петра I –</a:t>
            </a:r>
            <a:r>
              <a:rPr lang="ru-RU" sz="2400" baseline="30000" dirty="0">
                <a:latin typeface="Times New Roman" panose="02020603050405020304" pitchFamily="18" charset="0"/>
                <a:cs typeface="Times New Roman" panose="02020603050405020304" pitchFamily="18" charset="0"/>
              </a:rPr>
              <a:t>(1)</a:t>
            </a:r>
            <a:r>
              <a:rPr lang="ru-RU" sz="2400" dirty="0">
                <a:latin typeface="Times New Roman" panose="02020603050405020304" pitchFamily="18" charset="0"/>
                <a:cs typeface="Times New Roman" panose="02020603050405020304" pitchFamily="18" charset="0"/>
              </a:rPr>
              <a:t> единственная </a:t>
            </a:r>
            <a:r>
              <a:rPr lang="ru-RU" sz="2400" u="dbl" dirty="0">
                <a:latin typeface="Times New Roman" panose="02020603050405020304" pitchFamily="18" charset="0"/>
                <a:cs typeface="Times New Roman" panose="02020603050405020304" pitchFamily="18" charset="0"/>
              </a:rPr>
              <a:t>постройка</a:t>
            </a:r>
            <a:r>
              <a:rPr lang="ru-RU" sz="2400" dirty="0">
                <a:latin typeface="Times New Roman" panose="02020603050405020304" pitchFamily="18" charset="0"/>
                <a:cs typeface="Times New Roman" panose="02020603050405020304" pitchFamily="18" charset="0"/>
              </a:rPr>
              <a:t>,</a:t>
            </a:r>
            <a:r>
              <a:rPr lang="ru-RU" sz="2400" baseline="30000" dirty="0">
                <a:latin typeface="Times New Roman" panose="02020603050405020304" pitchFamily="18" charset="0"/>
                <a:cs typeface="Times New Roman" panose="02020603050405020304" pitchFamily="18" charset="0"/>
              </a:rPr>
              <a:t>(2)</a:t>
            </a:r>
            <a:r>
              <a:rPr lang="ru-RU" sz="2400" dirty="0">
                <a:latin typeface="Times New Roman" panose="02020603050405020304" pitchFamily="18" charset="0"/>
                <a:cs typeface="Times New Roman" panose="02020603050405020304" pitchFamily="18" charset="0"/>
              </a:rPr>
              <a:t> </a:t>
            </a:r>
            <a:r>
              <a:rPr lang="ru-RU" sz="2400" u="wavy" dirty="0">
                <a:solidFill>
                  <a:srgbClr val="FF0000"/>
                </a:solidFill>
                <a:latin typeface="Times New Roman" panose="02020603050405020304" pitchFamily="18" charset="0"/>
                <a:cs typeface="Times New Roman" panose="02020603050405020304" pitchFamily="18" charset="0"/>
              </a:rPr>
              <a:t>сохранившаяся с первых дней основания Петербурга</a:t>
            </a:r>
            <a:r>
              <a:rPr lang="ru-RU" sz="2400" dirty="0">
                <a:latin typeface="Times New Roman" panose="02020603050405020304" pitchFamily="18" charset="0"/>
                <a:cs typeface="Times New Roman" panose="02020603050405020304" pitchFamily="18" charset="0"/>
              </a:rPr>
              <a:t>],</a:t>
            </a:r>
            <a:r>
              <a:rPr lang="ru-RU" sz="2400" baseline="30000" dirty="0">
                <a:latin typeface="Times New Roman" panose="02020603050405020304" pitchFamily="18" charset="0"/>
                <a:cs typeface="Times New Roman" panose="02020603050405020304" pitchFamily="18" charset="0"/>
              </a:rPr>
              <a:t>(3)</a:t>
            </a:r>
            <a:r>
              <a:rPr lang="ru-RU" sz="2400" dirty="0">
                <a:latin typeface="Times New Roman" panose="02020603050405020304" pitchFamily="18" charset="0"/>
                <a:cs typeface="Times New Roman" panose="02020603050405020304" pitchFamily="18" charset="0"/>
              </a:rPr>
              <a:t> (</a:t>
            </a:r>
            <a:r>
              <a:rPr lang="ru-RU" sz="2400" u="sng" dirty="0">
                <a:solidFill>
                  <a:srgbClr val="00B050"/>
                </a:solidFill>
                <a:latin typeface="Times New Roman" panose="02020603050405020304" pitchFamily="18" charset="0"/>
                <a:cs typeface="Times New Roman" panose="02020603050405020304" pitchFamily="18" charset="0"/>
              </a:rPr>
              <a:t>которая</a:t>
            </a:r>
            <a:r>
              <a:rPr lang="ru-RU" sz="2400" dirty="0">
                <a:latin typeface="Times New Roman" panose="02020603050405020304" pitchFamily="18" charset="0"/>
                <a:cs typeface="Times New Roman" panose="02020603050405020304" pitchFamily="18" charset="0"/>
              </a:rPr>
              <a:t> </a:t>
            </a:r>
            <a:r>
              <a:rPr lang="ru-RU" sz="2400" u="dbl" dirty="0">
                <a:latin typeface="Times New Roman" panose="02020603050405020304" pitchFamily="18" charset="0"/>
                <a:cs typeface="Times New Roman" panose="02020603050405020304" pitchFamily="18" charset="0"/>
              </a:rPr>
              <a:t>была сооружена </a:t>
            </a:r>
            <a:r>
              <a:rPr lang="ru-RU" sz="2400" dirty="0">
                <a:latin typeface="Times New Roman" panose="02020603050405020304" pitchFamily="18" charset="0"/>
                <a:cs typeface="Times New Roman" panose="02020603050405020304" pitchFamily="18" charset="0"/>
              </a:rPr>
              <a:t>солдатами-плотниками за три дня </a:t>
            </a:r>
            <a:r>
              <a:rPr lang="ru-RU" sz="2400" baseline="30000" dirty="0">
                <a:latin typeface="Times New Roman" panose="02020603050405020304" pitchFamily="18" charset="0"/>
                <a:cs typeface="Times New Roman" panose="02020603050405020304" pitchFamily="18" charset="0"/>
              </a:rPr>
              <a:t>(4)</a:t>
            </a:r>
            <a:r>
              <a:rPr lang="ru-RU" sz="2400" dirty="0">
                <a:latin typeface="Times New Roman" panose="02020603050405020304" pitchFamily="18" charset="0"/>
                <a:cs typeface="Times New Roman" panose="02020603050405020304" pitchFamily="18" charset="0"/>
              </a:rPr>
              <a:t> </a:t>
            </a:r>
            <a:r>
              <a:rPr lang="ru-RU" sz="2400" dirty="0">
                <a:solidFill>
                  <a:srgbClr val="00B050"/>
                </a:solidFill>
                <a:latin typeface="Times New Roman" panose="02020603050405020304" pitchFamily="18" charset="0"/>
                <a:cs typeface="Times New Roman" panose="02020603050405020304" pitchFamily="18" charset="0"/>
              </a:rPr>
              <a:t>и</a:t>
            </a:r>
            <a:r>
              <a:rPr lang="ru-RU" sz="2400" dirty="0">
                <a:latin typeface="Times New Roman" panose="02020603050405020304" pitchFamily="18" charset="0"/>
                <a:cs typeface="Times New Roman" panose="02020603050405020304" pitchFamily="18" charset="0"/>
              </a:rPr>
              <a:t> </a:t>
            </a:r>
            <a:r>
              <a:rPr lang="ru-RU" sz="2400" u="dbl" dirty="0">
                <a:latin typeface="Times New Roman" panose="02020603050405020304" pitchFamily="18" charset="0"/>
                <a:cs typeface="Times New Roman" panose="02020603050405020304" pitchFamily="18" charset="0"/>
              </a:rPr>
              <a:t>служила</a:t>
            </a:r>
            <a:r>
              <a:rPr lang="ru-RU" sz="2400" dirty="0">
                <a:latin typeface="Times New Roman" panose="02020603050405020304" pitchFamily="18" charset="0"/>
                <a:cs typeface="Times New Roman" panose="02020603050405020304" pitchFamily="18" charset="0"/>
              </a:rPr>
              <a:t> первой резиденцией царя на берегах Невы). Внутри дома до сих пор на рабочем столе лежат царская </a:t>
            </a:r>
            <a:r>
              <a:rPr lang="ru-RU" sz="2400" u="sng" dirty="0">
                <a:latin typeface="Times New Roman" panose="02020603050405020304" pitchFamily="18" charset="0"/>
                <a:cs typeface="Times New Roman" panose="02020603050405020304" pitchFamily="18" charset="0"/>
              </a:rPr>
              <a:t>табакерка</a:t>
            </a:r>
            <a:r>
              <a:rPr lang="ru-RU" sz="2400" dirty="0">
                <a:latin typeface="Times New Roman" panose="02020603050405020304" pitchFamily="18" charset="0"/>
                <a:cs typeface="Times New Roman" panose="02020603050405020304" pitchFamily="18" charset="0"/>
              </a:rPr>
              <a:t>,</a:t>
            </a:r>
            <a:r>
              <a:rPr lang="ru-RU" sz="2400" baseline="30000" dirty="0">
                <a:latin typeface="Times New Roman" panose="02020603050405020304" pitchFamily="18" charset="0"/>
                <a:cs typeface="Times New Roman" panose="02020603050405020304" pitchFamily="18" charset="0"/>
              </a:rPr>
              <a:t>(5)</a:t>
            </a:r>
            <a:r>
              <a:rPr lang="ru-RU" sz="2400" dirty="0">
                <a:latin typeface="Times New Roman" panose="02020603050405020304" pitchFamily="18" charset="0"/>
                <a:cs typeface="Times New Roman" panose="02020603050405020304" pitchFamily="18" charset="0"/>
              </a:rPr>
              <a:t> самшитовая курительная </a:t>
            </a:r>
            <a:r>
              <a:rPr lang="ru-RU" sz="2400" u="sng" dirty="0">
                <a:latin typeface="Times New Roman" panose="02020603050405020304" pitchFamily="18" charset="0"/>
                <a:cs typeface="Times New Roman" panose="02020603050405020304" pitchFamily="18" charset="0"/>
              </a:rPr>
              <a:t>трубка</a:t>
            </a:r>
            <a:r>
              <a:rPr lang="ru-RU" sz="2400" dirty="0">
                <a:latin typeface="Times New Roman" panose="02020603050405020304" pitchFamily="18" charset="0"/>
                <a:cs typeface="Times New Roman" panose="02020603050405020304" pitchFamily="18" charset="0"/>
              </a:rPr>
              <a:t>,</a:t>
            </a:r>
            <a:r>
              <a:rPr lang="ru-RU" sz="2400" baseline="30000" dirty="0">
                <a:latin typeface="Times New Roman" panose="02020603050405020304" pitchFamily="18" charset="0"/>
                <a:cs typeface="Times New Roman" panose="02020603050405020304" pitchFamily="18" charset="0"/>
              </a:rPr>
              <a:t>(6)</a:t>
            </a:r>
            <a:r>
              <a:rPr lang="ru-RU" sz="2400" dirty="0">
                <a:latin typeface="Times New Roman" panose="02020603050405020304" pitchFamily="18" charset="0"/>
                <a:cs typeface="Times New Roman" panose="02020603050405020304" pitchFamily="18" charset="0"/>
              </a:rPr>
              <a:t> </a:t>
            </a:r>
            <a:r>
              <a:rPr lang="ru-RU" sz="2400" u="sng" dirty="0">
                <a:latin typeface="Times New Roman" panose="02020603050405020304" pitchFamily="18" charset="0"/>
                <a:cs typeface="Times New Roman" panose="02020603050405020304" pitchFamily="18" charset="0"/>
              </a:rPr>
              <a:t>чертежи</a:t>
            </a:r>
            <a:r>
              <a:rPr lang="ru-RU" sz="2400" dirty="0">
                <a:latin typeface="Times New Roman" panose="02020603050405020304" pitchFamily="18" charset="0"/>
                <a:cs typeface="Times New Roman" panose="02020603050405020304" pitchFamily="18" charset="0"/>
              </a:rPr>
              <a:t> </a:t>
            </a:r>
            <a:r>
              <a:rPr lang="ru-RU" sz="2400" dirty="0">
                <a:solidFill>
                  <a:srgbClr val="00B050"/>
                </a:solidFill>
                <a:latin typeface="Times New Roman" panose="02020603050405020304" pitchFamily="18" charset="0"/>
                <a:cs typeface="Times New Roman" panose="02020603050405020304" pitchFamily="18" charset="0"/>
              </a:rPr>
              <a:t>и </a:t>
            </a:r>
            <a:r>
              <a:rPr lang="ru-RU" sz="2400" dirty="0">
                <a:latin typeface="Times New Roman" panose="02020603050405020304" pitchFamily="18" charset="0"/>
                <a:cs typeface="Times New Roman" panose="02020603050405020304" pitchFamily="18" charset="0"/>
              </a:rPr>
              <a:t>деловые </a:t>
            </a:r>
            <a:r>
              <a:rPr lang="ru-RU" sz="2400" u="sng" dirty="0">
                <a:latin typeface="Times New Roman" panose="02020603050405020304" pitchFamily="18" charset="0"/>
                <a:cs typeface="Times New Roman" panose="02020603050405020304" pitchFamily="18" charset="0"/>
              </a:rPr>
              <a:t>бумаги</a:t>
            </a:r>
            <a:r>
              <a:rPr lang="ru-RU" sz="2400" dirty="0">
                <a:latin typeface="Times New Roman" panose="02020603050405020304" pitchFamily="18" charset="0"/>
                <a:cs typeface="Times New Roman" panose="02020603050405020304" pitchFamily="18" charset="0"/>
              </a:rPr>
              <a:t>  –</a:t>
            </a:r>
            <a:r>
              <a:rPr lang="ru-RU" sz="2400" baseline="30000" dirty="0">
                <a:latin typeface="Times New Roman" panose="02020603050405020304" pitchFamily="18" charset="0"/>
                <a:cs typeface="Times New Roman" panose="02020603050405020304" pitchFamily="18" charset="0"/>
              </a:rPr>
              <a:t>(7)</a:t>
            </a:r>
            <a:r>
              <a:rPr lang="ru-RU" sz="2400" dirty="0">
                <a:latin typeface="Times New Roman" panose="02020603050405020304" pitchFamily="18" charset="0"/>
                <a:cs typeface="Times New Roman" panose="02020603050405020304" pitchFamily="18" charset="0"/>
              </a:rPr>
              <a:t> </a:t>
            </a:r>
            <a:r>
              <a:rPr lang="ru-RU" sz="2400" u="sng" dirty="0">
                <a:solidFill>
                  <a:srgbClr val="7030A0"/>
                </a:solidFill>
                <a:latin typeface="Times New Roman" panose="02020603050405020304" pitchFamily="18" charset="0"/>
                <a:cs typeface="Times New Roman" panose="02020603050405020304" pitchFamily="18" charset="0"/>
              </a:rPr>
              <a:t>вещи</a:t>
            </a:r>
            <a:r>
              <a:rPr lang="ru-RU" sz="2400" dirty="0">
                <a:latin typeface="Times New Roman" panose="02020603050405020304" pitchFamily="18" charset="0"/>
                <a:cs typeface="Times New Roman" panose="02020603050405020304" pitchFamily="18" charset="0"/>
              </a:rPr>
              <a:t>,</a:t>
            </a:r>
            <a:r>
              <a:rPr lang="ru-RU" sz="2400" baseline="30000" dirty="0">
                <a:latin typeface="Times New Roman" panose="02020603050405020304" pitchFamily="18" charset="0"/>
                <a:cs typeface="Times New Roman" panose="02020603050405020304" pitchFamily="18" charset="0"/>
              </a:rPr>
              <a:t>(8)</a:t>
            </a:r>
            <a:r>
              <a:rPr lang="ru-RU" sz="2400" dirty="0">
                <a:latin typeface="Times New Roman" panose="02020603050405020304" pitchFamily="18" charset="0"/>
                <a:cs typeface="Times New Roman" panose="02020603050405020304" pitchFamily="18" charset="0"/>
              </a:rPr>
              <a:t> </a:t>
            </a:r>
            <a:r>
              <a:rPr lang="ru-RU" sz="2400" u="wavy" dirty="0">
                <a:solidFill>
                  <a:srgbClr val="FF0000"/>
                </a:solidFill>
                <a:latin typeface="Times New Roman" panose="02020603050405020304" pitchFamily="18" charset="0"/>
                <a:cs typeface="Times New Roman" panose="02020603050405020304" pitchFamily="18" charset="0"/>
              </a:rPr>
              <a:t>принадлежавшие Петру I.</a:t>
            </a:r>
          </a:p>
          <a:p>
            <a:r>
              <a:rPr lang="ru-RU" sz="2000" b="1" dirty="0">
                <a:latin typeface="Times New Roman" panose="02020603050405020304" pitchFamily="18" charset="0"/>
                <a:cs typeface="Times New Roman" panose="02020603050405020304" pitchFamily="18" charset="0"/>
              </a:rPr>
              <a:t>Тире 1 между подлежащим и сказуемым, которые выражены существительными в именительном падеже.</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Запятые 2,3 выделяют причастный оборот, стоящий после определяемого слова.</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Запятая 3 отделяет </a:t>
            </a:r>
            <a:r>
              <a:rPr lang="ru-RU" sz="2000" b="1" dirty="0" err="1">
                <a:latin typeface="Times New Roman" panose="02020603050405020304" pitchFamily="18" charset="0"/>
                <a:cs typeface="Times New Roman" panose="02020603050405020304" pitchFamily="18" charset="0"/>
              </a:rPr>
              <a:t>придатояное</a:t>
            </a:r>
            <a:r>
              <a:rPr lang="ru-RU" sz="2000" b="1" dirty="0">
                <a:latin typeface="Times New Roman" panose="02020603050405020304" pitchFamily="18" charset="0"/>
                <a:cs typeface="Times New Roman" panose="02020603050405020304" pitchFamily="18" charset="0"/>
              </a:rPr>
              <a:t> от главного в сложноподчиненном предложении.</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Запятые 5,6 разделяют однородные подлежащие.</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Тире 7 после однородных членов перед обобщающим словом.</a:t>
            </a:r>
            <a:br>
              <a:rPr lang="ru-RU" sz="2000" b="1" dirty="0">
                <a:latin typeface="Times New Roman" panose="02020603050405020304" pitchFamily="18" charset="0"/>
                <a:cs typeface="Times New Roman" panose="02020603050405020304" pitchFamily="18" charset="0"/>
              </a:rPr>
            </a:br>
            <a:r>
              <a:rPr lang="ru-RU" sz="2000" b="1" dirty="0">
                <a:latin typeface="Times New Roman" panose="02020603050405020304" pitchFamily="18" charset="0"/>
                <a:cs typeface="Times New Roman" panose="02020603050405020304" pitchFamily="18" charset="0"/>
              </a:rPr>
              <a:t>Запятая 8 выделяет причастный оборот, стоящий после определяемого слова.</a:t>
            </a:r>
          </a:p>
          <a:p>
            <a:endParaRPr lang="ru-RU"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72209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69701" y="540913"/>
            <a:ext cx="10998558" cy="4001095"/>
          </a:xfrm>
          <a:prstGeom prst="rect">
            <a:avLst/>
          </a:prstGeom>
          <a:noFill/>
        </p:spPr>
        <p:txBody>
          <a:bodyPr wrap="square" rtlCol="0">
            <a:spAutoFit/>
          </a:bodyPr>
          <a:lstStyle/>
          <a:p>
            <a:r>
              <a:rPr lang="ru-RU" sz="2400" b="1" i="1" dirty="0">
                <a:latin typeface="Times New Roman" panose="02020603050405020304" pitchFamily="18" charset="0"/>
                <a:cs typeface="Times New Roman" panose="02020603050405020304" pitchFamily="18" charset="0"/>
              </a:rPr>
              <a:t>Пунктуационный анализ</a:t>
            </a:r>
            <a:r>
              <a:rPr lang="ru-RU" sz="2400" b="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r>
              <a:rPr lang="ru-RU" sz="2400" b="1" dirty="0">
                <a:latin typeface="Times New Roman" panose="02020603050405020304" pitchFamily="18" charset="0"/>
                <a:cs typeface="Times New Roman" panose="02020603050405020304" pitchFamily="18" charset="0"/>
              </a:rPr>
              <a:t>Расставьте знаки препинания. </a:t>
            </a:r>
            <a:r>
              <a:rPr lang="ru-RU" sz="2400" dirty="0">
                <a:latin typeface="Times New Roman" panose="02020603050405020304" pitchFamily="18" charset="0"/>
                <a:cs typeface="Times New Roman" panose="02020603050405020304" pitchFamily="18" charset="0"/>
              </a:rPr>
              <a:t>Укажите цифры, на месте которых должны стоять </a:t>
            </a:r>
            <a:r>
              <a:rPr lang="ru-RU" sz="2400" b="1" dirty="0">
                <a:latin typeface="Times New Roman" panose="02020603050405020304" pitchFamily="18" charset="0"/>
                <a:cs typeface="Times New Roman" panose="02020603050405020304" pitchFamily="18" charset="0"/>
              </a:rPr>
              <a:t>запятые</a:t>
            </a:r>
            <a:r>
              <a:rPr lang="ru-RU" sz="2400" dirty="0">
                <a:latin typeface="Times New Roman" panose="02020603050405020304" pitchFamily="18" charset="0"/>
                <a:cs typeface="Times New Roman" panose="02020603050405020304" pitchFamily="18" charset="0"/>
              </a:rPr>
              <a:t>.</a:t>
            </a:r>
          </a:p>
          <a:p>
            <a:r>
              <a:rPr lang="ru-RU" sz="2400" i="1"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r>
              <a:rPr lang="ru-RU" sz="2800" i="1" dirty="0">
                <a:latin typeface="Times New Roman" panose="02020603050405020304" pitchFamily="18" charset="0"/>
                <a:cs typeface="Times New Roman" panose="02020603050405020304" pitchFamily="18" charset="0"/>
              </a:rPr>
              <a:t>Ветер опять налетел неожиданно. Он сорвал листья с деревьев (1) и (2) подбросив их вверх (3) затих (4) любуясь разноцветным дождём: жёлтым (5) зелёным и красным. Листья (6) опускающиеся на землю (7) плавно покачивались (8) словно разноцветные рыбки в пруду. Так ветер (9) отмечал наступление осени.</a:t>
            </a:r>
            <a:endParaRPr lang="ru-RU" sz="28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3442387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66671" y="721217"/>
            <a:ext cx="11513712" cy="3970318"/>
          </a:xfrm>
          <a:prstGeom prst="rect">
            <a:avLst/>
          </a:prstGeom>
          <a:noFill/>
        </p:spPr>
        <p:txBody>
          <a:bodyPr wrap="square" rtlCol="0">
            <a:spAutoFit/>
          </a:bodyPr>
          <a:lstStyle/>
          <a:p>
            <a:r>
              <a:rPr lang="ru-RU" sz="2800" b="1" dirty="0">
                <a:latin typeface="Times New Roman" panose="02020603050405020304" pitchFamily="18" charset="0"/>
                <a:cs typeface="Times New Roman" panose="02020603050405020304" pitchFamily="18" charset="0"/>
              </a:rPr>
              <a:t>Пояснение.</a:t>
            </a:r>
          </a:p>
          <a:p>
            <a:r>
              <a:rPr lang="ru-RU" sz="3200" i="1" u="sng" dirty="0">
                <a:latin typeface="Times New Roman" panose="02020603050405020304" pitchFamily="18" charset="0"/>
                <a:cs typeface="Times New Roman" panose="02020603050405020304" pitchFamily="18" charset="0"/>
              </a:rPr>
              <a:t>Ветер</a:t>
            </a:r>
            <a:r>
              <a:rPr lang="ru-RU" sz="3200" i="1" dirty="0">
                <a:latin typeface="Times New Roman" panose="02020603050405020304" pitchFamily="18" charset="0"/>
                <a:cs typeface="Times New Roman" panose="02020603050405020304" pitchFamily="18" charset="0"/>
              </a:rPr>
              <a:t> опять </a:t>
            </a:r>
            <a:r>
              <a:rPr lang="ru-RU" sz="3200" i="1" u="dbl" dirty="0">
                <a:latin typeface="Times New Roman" panose="02020603050405020304" pitchFamily="18" charset="0"/>
                <a:cs typeface="Times New Roman" panose="02020603050405020304" pitchFamily="18" charset="0"/>
              </a:rPr>
              <a:t>налетел</a:t>
            </a:r>
            <a:r>
              <a:rPr lang="ru-RU" sz="3200" i="1" dirty="0">
                <a:latin typeface="Times New Roman" panose="02020603050405020304" pitchFamily="18" charset="0"/>
                <a:cs typeface="Times New Roman" panose="02020603050405020304" pitchFamily="18" charset="0"/>
              </a:rPr>
              <a:t> неожиданно. </a:t>
            </a:r>
            <a:r>
              <a:rPr lang="ru-RU" sz="3200" i="1" u="sng" dirty="0">
                <a:latin typeface="Times New Roman" panose="02020603050405020304" pitchFamily="18" charset="0"/>
                <a:cs typeface="Times New Roman" panose="02020603050405020304" pitchFamily="18" charset="0"/>
              </a:rPr>
              <a:t>Он</a:t>
            </a:r>
            <a:r>
              <a:rPr lang="ru-RU" sz="3200" i="1" dirty="0">
                <a:latin typeface="Times New Roman" panose="02020603050405020304" pitchFamily="18" charset="0"/>
                <a:cs typeface="Times New Roman" panose="02020603050405020304" pitchFamily="18" charset="0"/>
              </a:rPr>
              <a:t> </a:t>
            </a:r>
            <a:r>
              <a:rPr lang="ru-RU" sz="3200" i="1" u="dbl" dirty="0">
                <a:solidFill>
                  <a:srgbClr val="00B0F0"/>
                </a:solidFill>
                <a:latin typeface="Times New Roman" panose="02020603050405020304" pitchFamily="18" charset="0"/>
                <a:cs typeface="Times New Roman" panose="02020603050405020304" pitchFamily="18" charset="0"/>
              </a:rPr>
              <a:t>сорвал</a:t>
            </a:r>
            <a:r>
              <a:rPr lang="ru-RU" sz="3200" i="1" dirty="0">
                <a:latin typeface="Times New Roman" panose="02020603050405020304" pitchFamily="18" charset="0"/>
                <a:cs typeface="Times New Roman" panose="02020603050405020304" pitchFamily="18" charset="0"/>
              </a:rPr>
              <a:t> листья с деревьев (1) </a:t>
            </a:r>
            <a:r>
              <a:rPr lang="ru-RU" sz="3200" i="1" dirty="0">
                <a:solidFill>
                  <a:srgbClr val="00B050"/>
                </a:solidFill>
                <a:latin typeface="Times New Roman" panose="02020603050405020304" pitchFamily="18" charset="0"/>
                <a:cs typeface="Times New Roman" panose="02020603050405020304" pitchFamily="18" charset="0"/>
              </a:rPr>
              <a:t>и</a:t>
            </a:r>
            <a:r>
              <a:rPr lang="ru-RU" sz="3200" i="1" dirty="0">
                <a:latin typeface="Times New Roman" panose="02020603050405020304" pitchFamily="18" charset="0"/>
                <a:cs typeface="Times New Roman" panose="02020603050405020304" pitchFamily="18" charset="0"/>
              </a:rPr>
              <a:t> (2), </a:t>
            </a:r>
            <a:r>
              <a:rPr lang="ru-RU" sz="3200" i="1" u="dotDashHeavy" dirty="0">
                <a:solidFill>
                  <a:srgbClr val="0070C0"/>
                </a:solidFill>
                <a:latin typeface="Times New Roman" panose="02020603050405020304" pitchFamily="18" charset="0"/>
                <a:cs typeface="Times New Roman" panose="02020603050405020304" pitchFamily="18" charset="0"/>
              </a:rPr>
              <a:t>подбросив их вверх</a:t>
            </a:r>
            <a:r>
              <a:rPr lang="ru-RU" sz="3200" dirty="0">
                <a:solidFill>
                  <a:srgbClr val="0070C0"/>
                </a:solidFill>
                <a:latin typeface="Times New Roman" panose="02020603050405020304" pitchFamily="18" charset="0"/>
                <a:cs typeface="Times New Roman" panose="02020603050405020304" pitchFamily="18" charset="0"/>
              </a:rPr>
              <a:t> </a:t>
            </a:r>
            <a:r>
              <a:rPr lang="ru-RU" sz="3200" i="1" dirty="0">
                <a:latin typeface="Times New Roman" panose="02020603050405020304" pitchFamily="18" charset="0"/>
                <a:cs typeface="Times New Roman" panose="02020603050405020304" pitchFamily="18" charset="0"/>
              </a:rPr>
              <a:t>, (3) </a:t>
            </a:r>
            <a:r>
              <a:rPr lang="ru-RU" sz="3200" i="1" u="dbl" dirty="0">
                <a:solidFill>
                  <a:srgbClr val="00B0F0"/>
                </a:solidFill>
                <a:latin typeface="Times New Roman" panose="02020603050405020304" pitchFamily="18" charset="0"/>
                <a:cs typeface="Times New Roman" panose="02020603050405020304" pitchFamily="18" charset="0"/>
              </a:rPr>
              <a:t>затих</a:t>
            </a:r>
            <a:r>
              <a:rPr lang="ru-RU" sz="3200" i="1" dirty="0">
                <a:solidFill>
                  <a:srgbClr val="00B0F0"/>
                </a:solidFill>
                <a:latin typeface="Times New Roman" panose="02020603050405020304" pitchFamily="18" charset="0"/>
                <a:cs typeface="Times New Roman" panose="02020603050405020304" pitchFamily="18" charset="0"/>
              </a:rPr>
              <a:t> </a:t>
            </a:r>
            <a:r>
              <a:rPr lang="ru-RU" sz="3200" i="1" dirty="0">
                <a:latin typeface="Times New Roman" panose="02020603050405020304" pitchFamily="18" charset="0"/>
                <a:cs typeface="Times New Roman" panose="02020603050405020304" pitchFamily="18" charset="0"/>
              </a:rPr>
              <a:t>(4),</a:t>
            </a:r>
            <a:r>
              <a:rPr lang="ru-RU" sz="3200" i="1" u="dotDashHeavy" dirty="0">
                <a:solidFill>
                  <a:srgbClr val="0070C0"/>
                </a:solidFill>
                <a:latin typeface="Times New Roman" panose="02020603050405020304" pitchFamily="18" charset="0"/>
                <a:cs typeface="Times New Roman" panose="02020603050405020304" pitchFamily="18" charset="0"/>
              </a:rPr>
              <a:t>любуясь разноцветным дождём</a:t>
            </a:r>
            <a:r>
              <a:rPr lang="ru-RU" sz="3200" b="1" u="dotDashHeavy" dirty="0">
                <a:solidFill>
                  <a:srgbClr val="0070C0"/>
                </a:solidFill>
                <a:latin typeface="Times New Roman" panose="02020603050405020304" pitchFamily="18" charset="0"/>
                <a:cs typeface="Times New Roman" panose="02020603050405020304" pitchFamily="18" charset="0"/>
              </a:rPr>
              <a:t>:</a:t>
            </a:r>
            <a:r>
              <a:rPr lang="ru-RU" sz="3200" u="dotDashHeavy" dirty="0">
                <a:solidFill>
                  <a:srgbClr val="0070C0"/>
                </a:solidFill>
                <a:latin typeface="Times New Roman" panose="02020603050405020304" pitchFamily="18" charset="0"/>
                <a:cs typeface="Times New Roman" panose="02020603050405020304" pitchFamily="18" charset="0"/>
              </a:rPr>
              <a:t> </a:t>
            </a:r>
            <a:r>
              <a:rPr lang="ru-RU" sz="3200" i="1" u="dotDashHeavy" dirty="0">
                <a:solidFill>
                  <a:srgbClr val="0070C0"/>
                </a:solidFill>
                <a:latin typeface="Times New Roman" panose="02020603050405020304" pitchFamily="18" charset="0"/>
                <a:cs typeface="Times New Roman" panose="02020603050405020304" pitchFamily="18" charset="0"/>
              </a:rPr>
              <a:t>жёлтым</a:t>
            </a:r>
            <a:r>
              <a:rPr lang="ru-RU" sz="3200" u="dotDashHeavy" dirty="0">
                <a:solidFill>
                  <a:srgbClr val="0070C0"/>
                </a:solidFill>
                <a:latin typeface="Times New Roman" panose="02020603050405020304" pitchFamily="18" charset="0"/>
                <a:cs typeface="Times New Roman" panose="02020603050405020304" pitchFamily="18" charset="0"/>
              </a:rPr>
              <a:t> </a:t>
            </a:r>
            <a:r>
              <a:rPr lang="ru-RU" sz="3200" b="1" dirty="0">
                <a:latin typeface="Times New Roman" panose="02020603050405020304" pitchFamily="18" charset="0"/>
                <a:cs typeface="Times New Roman" panose="02020603050405020304" pitchFamily="18" charset="0"/>
              </a:rPr>
              <a:t>,</a:t>
            </a:r>
            <a:r>
              <a:rPr lang="ru-RU" sz="3200" dirty="0">
                <a:latin typeface="Times New Roman" panose="02020603050405020304" pitchFamily="18" charset="0"/>
                <a:cs typeface="Times New Roman" panose="02020603050405020304" pitchFamily="18" charset="0"/>
              </a:rPr>
              <a:t>(5)</a:t>
            </a:r>
            <a:r>
              <a:rPr lang="ru-RU" sz="3200" i="1" u="dotDashHeavy" dirty="0">
                <a:solidFill>
                  <a:srgbClr val="0070C0"/>
                </a:solidFill>
                <a:latin typeface="Times New Roman" panose="02020603050405020304" pitchFamily="18" charset="0"/>
                <a:cs typeface="Times New Roman" panose="02020603050405020304" pitchFamily="18" charset="0"/>
              </a:rPr>
              <a:t> зелёным </a:t>
            </a:r>
            <a:r>
              <a:rPr lang="ru-RU" sz="3200" u="dotDashHeavy" dirty="0">
                <a:solidFill>
                  <a:srgbClr val="0070C0"/>
                </a:solidFill>
                <a:latin typeface="Times New Roman" panose="02020603050405020304" pitchFamily="18" charset="0"/>
                <a:cs typeface="Times New Roman" panose="02020603050405020304" pitchFamily="18" charset="0"/>
              </a:rPr>
              <a:t>и</a:t>
            </a:r>
            <a:r>
              <a:rPr lang="ru-RU" sz="3200" i="1" u="dotDashHeavy" dirty="0">
                <a:solidFill>
                  <a:srgbClr val="0070C0"/>
                </a:solidFill>
                <a:latin typeface="Times New Roman" panose="02020603050405020304" pitchFamily="18" charset="0"/>
                <a:cs typeface="Times New Roman" panose="02020603050405020304" pitchFamily="18" charset="0"/>
              </a:rPr>
              <a:t> красным</a:t>
            </a:r>
            <a:r>
              <a:rPr lang="ru-RU" sz="3200" i="1" dirty="0">
                <a:latin typeface="Times New Roman" panose="02020603050405020304" pitchFamily="18" charset="0"/>
                <a:cs typeface="Times New Roman" panose="02020603050405020304" pitchFamily="18" charset="0"/>
              </a:rPr>
              <a:t>. </a:t>
            </a:r>
            <a:r>
              <a:rPr lang="ru-RU" sz="3200" i="1" u="sng" dirty="0">
                <a:latin typeface="Times New Roman" panose="02020603050405020304" pitchFamily="18" charset="0"/>
                <a:cs typeface="Times New Roman" panose="02020603050405020304" pitchFamily="18" charset="0"/>
              </a:rPr>
              <a:t>Листья</a:t>
            </a:r>
            <a:r>
              <a:rPr lang="ru-RU" sz="3200" i="1" dirty="0">
                <a:latin typeface="Times New Roman" panose="02020603050405020304" pitchFamily="18" charset="0"/>
                <a:cs typeface="Times New Roman" panose="02020603050405020304" pitchFamily="18" charset="0"/>
              </a:rPr>
              <a:t> ,(6) </a:t>
            </a:r>
            <a:r>
              <a:rPr lang="ru-RU" sz="3200" i="1" u="wavy" dirty="0">
                <a:solidFill>
                  <a:srgbClr val="FF0000"/>
                </a:solidFill>
                <a:latin typeface="Times New Roman" panose="02020603050405020304" pitchFamily="18" charset="0"/>
                <a:cs typeface="Times New Roman" panose="02020603050405020304" pitchFamily="18" charset="0"/>
              </a:rPr>
              <a:t>опускающиеся на землю </a:t>
            </a:r>
            <a:r>
              <a:rPr lang="ru-RU" sz="3200" i="1" dirty="0">
                <a:latin typeface="Times New Roman" panose="02020603050405020304" pitchFamily="18" charset="0"/>
                <a:cs typeface="Times New Roman" panose="02020603050405020304" pitchFamily="18" charset="0"/>
              </a:rPr>
              <a:t>,(7) плавно </a:t>
            </a:r>
            <a:r>
              <a:rPr lang="ru-RU" sz="3200" i="1" u="dbl" dirty="0">
                <a:latin typeface="Times New Roman" panose="02020603050405020304" pitchFamily="18" charset="0"/>
                <a:cs typeface="Times New Roman" panose="02020603050405020304" pitchFamily="18" charset="0"/>
              </a:rPr>
              <a:t>покачивались</a:t>
            </a:r>
            <a:r>
              <a:rPr lang="ru-RU" sz="3200" b="1" dirty="0">
                <a:latin typeface="Times New Roman" panose="02020603050405020304" pitchFamily="18" charset="0"/>
                <a:cs typeface="Times New Roman" panose="02020603050405020304" pitchFamily="18" charset="0"/>
              </a:rPr>
              <a:t>,</a:t>
            </a:r>
            <a:r>
              <a:rPr lang="ru-RU" sz="3200" i="1" dirty="0">
                <a:latin typeface="Times New Roman" panose="02020603050405020304" pitchFamily="18" charset="0"/>
                <a:cs typeface="Times New Roman" panose="02020603050405020304" pitchFamily="18" charset="0"/>
              </a:rPr>
              <a:t>(8) </a:t>
            </a:r>
            <a:r>
              <a:rPr lang="ru-RU" sz="3200" i="1" u="dotDashHeavy" dirty="0">
                <a:solidFill>
                  <a:srgbClr val="00B050"/>
                </a:solidFill>
                <a:latin typeface="Times New Roman" panose="02020603050405020304" pitchFamily="18" charset="0"/>
                <a:cs typeface="Times New Roman" panose="02020603050405020304" pitchFamily="18" charset="0"/>
              </a:rPr>
              <a:t>словно </a:t>
            </a:r>
            <a:r>
              <a:rPr lang="ru-RU" sz="3200" i="1" u="dotDashHeavy" dirty="0">
                <a:latin typeface="Times New Roman" panose="02020603050405020304" pitchFamily="18" charset="0"/>
                <a:cs typeface="Times New Roman" panose="02020603050405020304" pitchFamily="18" charset="0"/>
              </a:rPr>
              <a:t>разноцветные рыбки в пруду</a:t>
            </a:r>
            <a:r>
              <a:rPr lang="ru-RU" sz="3200" i="1" dirty="0">
                <a:latin typeface="Times New Roman" panose="02020603050405020304" pitchFamily="18" charset="0"/>
                <a:cs typeface="Times New Roman" panose="02020603050405020304" pitchFamily="18" charset="0"/>
              </a:rPr>
              <a:t>. Так </a:t>
            </a:r>
            <a:r>
              <a:rPr lang="ru-RU" sz="3200" i="1" u="sng" dirty="0">
                <a:latin typeface="Times New Roman" panose="02020603050405020304" pitchFamily="18" charset="0"/>
                <a:cs typeface="Times New Roman" panose="02020603050405020304" pitchFamily="18" charset="0"/>
              </a:rPr>
              <a:t>ветер</a:t>
            </a:r>
            <a:r>
              <a:rPr lang="ru-RU" sz="3200" i="1" dirty="0">
                <a:latin typeface="Times New Roman" panose="02020603050405020304" pitchFamily="18" charset="0"/>
                <a:cs typeface="Times New Roman" panose="02020603050405020304" pitchFamily="18" charset="0"/>
              </a:rPr>
              <a:t> (9) </a:t>
            </a:r>
            <a:r>
              <a:rPr lang="ru-RU" sz="3200" i="1" u="dbl" dirty="0">
                <a:latin typeface="Times New Roman" panose="02020603050405020304" pitchFamily="18" charset="0"/>
                <a:cs typeface="Times New Roman" panose="02020603050405020304" pitchFamily="18" charset="0"/>
              </a:rPr>
              <a:t>отмечал </a:t>
            </a:r>
            <a:r>
              <a:rPr lang="ru-RU" sz="3200" i="1" dirty="0">
                <a:latin typeface="Times New Roman" panose="02020603050405020304" pitchFamily="18" charset="0"/>
                <a:cs typeface="Times New Roman" panose="02020603050405020304" pitchFamily="18" charset="0"/>
              </a:rPr>
              <a:t>наступление осени.</a:t>
            </a:r>
            <a:endParaRPr lang="ru-RU" sz="3200" dirty="0">
              <a:latin typeface="Times New Roman" panose="02020603050405020304" pitchFamily="18" charset="0"/>
              <a:cs typeface="Times New Roman" panose="02020603050405020304" pitchFamily="18" charset="0"/>
            </a:endParaRPr>
          </a:p>
          <a:p>
            <a:r>
              <a:rPr lang="ru-RU" sz="3200" b="1" dirty="0">
                <a:latin typeface="Times New Roman" panose="02020603050405020304" pitchFamily="18" charset="0"/>
                <a:cs typeface="Times New Roman" panose="02020603050405020304" pitchFamily="18" charset="0"/>
              </a:rPr>
              <a:t>Ответ 2345678</a:t>
            </a:r>
          </a:p>
        </p:txBody>
      </p:sp>
    </p:spTree>
    <p:extLst>
      <p:ext uri="{BB962C8B-B14F-4D97-AF65-F5344CB8AC3E}">
        <p14:creationId xmlns:p14="http://schemas.microsoft.com/office/powerpoint/2010/main" val="42265086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50761" y="618186"/>
            <a:ext cx="11307649" cy="4431983"/>
          </a:xfrm>
          <a:prstGeom prst="rect">
            <a:avLst/>
          </a:prstGeom>
          <a:noFill/>
        </p:spPr>
        <p:txBody>
          <a:bodyPr wrap="square" rtlCol="0">
            <a:spAutoFit/>
          </a:bodyPr>
          <a:lstStyle/>
          <a:p>
            <a:r>
              <a:rPr lang="ru-RU" sz="2400" b="1" i="1" dirty="0">
                <a:latin typeface="Times New Roman" panose="02020603050405020304" pitchFamily="18" charset="0"/>
                <a:cs typeface="Times New Roman" panose="02020603050405020304" pitchFamily="18" charset="0"/>
              </a:rPr>
              <a:t>Пунктуационный анализ.</a:t>
            </a:r>
            <a:endParaRPr lang="ru-RU" sz="2400" dirty="0">
              <a:latin typeface="Times New Roman" panose="02020603050405020304" pitchFamily="18" charset="0"/>
              <a:cs typeface="Times New Roman" panose="02020603050405020304" pitchFamily="18" charset="0"/>
            </a:endParaRPr>
          </a:p>
          <a:p>
            <a:r>
              <a:rPr lang="ru-RU" sz="2400" b="1" dirty="0">
                <a:latin typeface="Times New Roman" panose="02020603050405020304" pitchFamily="18" charset="0"/>
                <a:cs typeface="Times New Roman" panose="02020603050405020304" pitchFamily="18" charset="0"/>
              </a:rPr>
              <a:t>Расставьте знаки препинания.</a:t>
            </a:r>
            <a:r>
              <a:rPr lang="ru-RU" sz="2400" dirty="0">
                <a:latin typeface="Times New Roman" panose="02020603050405020304" pitchFamily="18" charset="0"/>
                <a:cs typeface="Times New Roman" panose="02020603050405020304" pitchFamily="18" charset="0"/>
              </a:rPr>
              <a:t> Укажите цифры, на месте которых должно стоять </a:t>
            </a:r>
            <a:r>
              <a:rPr lang="ru-RU" sz="2400" b="1" dirty="0">
                <a:latin typeface="Times New Roman" panose="02020603050405020304" pitchFamily="18" charset="0"/>
                <a:cs typeface="Times New Roman" panose="02020603050405020304" pitchFamily="18" charset="0"/>
              </a:rPr>
              <a:t>двоеточие</a:t>
            </a:r>
            <a:r>
              <a:rPr lang="ru-RU" sz="2400" dirty="0">
                <a:latin typeface="Times New Roman" panose="02020603050405020304" pitchFamily="18" charset="0"/>
                <a:cs typeface="Times New Roman" panose="02020603050405020304" pitchFamily="18" charset="0"/>
              </a:rPr>
              <a:t>.</a:t>
            </a:r>
          </a:p>
          <a:p>
            <a:r>
              <a:rPr lang="ru-RU" sz="2400" i="1"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r>
              <a:rPr lang="ru-RU" sz="2400" i="1" dirty="0">
                <a:latin typeface="Times New Roman" panose="02020603050405020304" pitchFamily="18" charset="0"/>
                <a:cs typeface="Times New Roman" panose="02020603050405020304" pitchFamily="18" charset="0"/>
              </a:rPr>
              <a:t>Арбат уже давно стал главной туристической артерией Москвы (1) так как сюда стекаются гости </a:t>
            </a:r>
            <a:r>
              <a:rPr lang="ru-RU" sz="2400" i="1" dirty="0" err="1">
                <a:latin typeface="Times New Roman" panose="02020603050405020304" pitchFamily="18" charset="0"/>
                <a:cs typeface="Times New Roman" panose="02020603050405020304" pitchFamily="18" charset="0"/>
              </a:rPr>
              <a:t>гóрода</a:t>
            </a:r>
            <a:r>
              <a:rPr lang="ru-RU" sz="2400" i="1" dirty="0">
                <a:latin typeface="Times New Roman" panose="02020603050405020304" pitchFamily="18" charset="0"/>
                <a:cs typeface="Times New Roman" panose="02020603050405020304" pitchFamily="18" charset="0"/>
              </a:rPr>
              <a:t> со всех его концов. Пересекают Старый Арбат узкие переулки (2) Большой </a:t>
            </a:r>
            <a:r>
              <a:rPr lang="ru-RU" sz="2400" i="1" dirty="0" err="1">
                <a:latin typeface="Times New Roman" panose="02020603050405020304" pitchFamily="18" charset="0"/>
                <a:cs typeface="Times New Roman" panose="02020603050405020304" pitchFamily="18" charset="0"/>
              </a:rPr>
              <a:t>Афанасьевский</a:t>
            </a:r>
            <a:r>
              <a:rPr lang="ru-RU" sz="2400" i="1" dirty="0">
                <a:latin typeface="Times New Roman" panose="02020603050405020304" pitchFamily="18" charset="0"/>
                <a:cs typeface="Times New Roman" panose="02020603050405020304" pitchFamily="18" charset="0"/>
              </a:rPr>
              <a:t> (3) Староконюшенный (4) Калошин (5) Кривоарбатский (6) Денежный и т.д. Это своеобразное наследство от расположенных здесь мастерских ремесленников (7) а само название </a:t>
            </a:r>
            <a:r>
              <a:rPr lang="ru-RU" sz="2400" i="1" dirty="0" err="1">
                <a:latin typeface="Times New Roman" panose="02020603050405020304" pitchFamily="18" charset="0"/>
                <a:cs typeface="Times New Roman" panose="02020603050405020304" pitchFamily="18" charset="0"/>
              </a:rPr>
              <a:t>Орбат</a:t>
            </a:r>
            <a:r>
              <a:rPr lang="ru-RU" sz="2400" i="1" dirty="0">
                <a:latin typeface="Times New Roman" panose="02020603050405020304" pitchFamily="18" charset="0"/>
                <a:cs typeface="Times New Roman" panose="02020603050405020304" pitchFamily="18" charset="0"/>
              </a:rPr>
              <a:t> впервые упоминается в 1475 году (8) «Погорел совсем</a:t>
            </a:r>
            <a:br>
              <a:rPr lang="ru-RU" sz="2400" i="1" dirty="0">
                <a:latin typeface="Times New Roman" panose="02020603050405020304" pitchFamily="18" charset="0"/>
                <a:cs typeface="Times New Roman" panose="02020603050405020304" pitchFamily="18" charset="0"/>
              </a:rPr>
            </a:br>
            <a:r>
              <a:rPr lang="ru-RU" sz="2400" i="1" dirty="0">
                <a:latin typeface="Times New Roman" panose="02020603050405020304" pitchFamily="18" charset="0"/>
                <a:cs typeface="Times New Roman" panose="02020603050405020304" pitchFamily="18" charset="0"/>
              </a:rPr>
              <a:t>на </a:t>
            </a:r>
            <a:r>
              <a:rPr lang="ru-RU" sz="2400" i="1" dirty="0" err="1">
                <a:latin typeface="Times New Roman" panose="02020603050405020304" pitchFamily="18" charset="0"/>
                <a:cs typeface="Times New Roman" panose="02020603050405020304" pitchFamily="18" charset="0"/>
              </a:rPr>
              <a:t>Орбате</a:t>
            </a:r>
            <a:r>
              <a:rPr lang="ru-RU" sz="2400" i="1" dirty="0">
                <a:latin typeface="Times New Roman" panose="02020603050405020304" pitchFamily="18" charset="0"/>
                <a:cs typeface="Times New Roman" panose="02020603050405020304" pitchFamily="18" charset="0"/>
              </a:rPr>
              <a:t> Никифор Басенков».</a:t>
            </a:r>
            <a:endParaRPr lang="ru-RU" sz="24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35584783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746975"/>
            <a:ext cx="12191999" cy="4278094"/>
          </a:xfrm>
          <a:prstGeom prst="rect">
            <a:avLst/>
          </a:prstGeom>
          <a:noFill/>
        </p:spPr>
        <p:txBody>
          <a:bodyPr wrap="square" rtlCol="0">
            <a:spAutoFit/>
          </a:bodyPr>
          <a:lstStyle/>
          <a:p>
            <a:r>
              <a:rPr lang="ru-RU" sz="2400" b="1" dirty="0">
                <a:latin typeface="Times New Roman" panose="02020603050405020304" pitchFamily="18" charset="0"/>
                <a:cs typeface="Times New Roman" panose="02020603050405020304" pitchFamily="18" charset="0"/>
              </a:rPr>
              <a:t>Пояснение.</a:t>
            </a:r>
          </a:p>
          <a:p>
            <a:r>
              <a:rPr lang="ru-RU" sz="2800" u="sng" dirty="0">
                <a:latin typeface="Times New Roman" panose="02020603050405020304" pitchFamily="18" charset="0"/>
                <a:cs typeface="Times New Roman" panose="02020603050405020304" pitchFamily="18" charset="0"/>
              </a:rPr>
              <a:t>[Арбат</a:t>
            </a:r>
            <a:r>
              <a:rPr lang="ru-RU" sz="2800" dirty="0">
                <a:latin typeface="Times New Roman" panose="02020603050405020304" pitchFamily="18" charset="0"/>
                <a:cs typeface="Times New Roman" panose="02020603050405020304" pitchFamily="18" charset="0"/>
              </a:rPr>
              <a:t> уже давно </a:t>
            </a:r>
            <a:r>
              <a:rPr lang="ru-RU" sz="2800" u="dbl" dirty="0">
                <a:latin typeface="Times New Roman" panose="02020603050405020304" pitchFamily="18" charset="0"/>
                <a:cs typeface="Times New Roman" panose="02020603050405020304" pitchFamily="18" charset="0"/>
              </a:rPr>
              <a:t>стал</a:t>
            </a:r>
            <a:r>
              <a:rPr lang="ru-RU" sz="2800" dirty="0">
                <a:latin typeface="Times New Roman" panose="02020603050405020304" pitchFamily="18" charset="0"/>
                <a:cs typeface="Times New Roman" panose="02020603050405020304" pitchFamily="18" charset="0"/>
              </a:rPr>
              <a:t> главной туристической </a:t>
            </a:r>
            <a:r>
              <a:rPr lang="ru-RU" sz="2800" u="dbl" dirty="0">
                <a:latin typeface="Times New Roman" panose="02020603050405020304" pitchFamily="18" charset="0"/>
                <a:cs typeface="Times New Roman" panose="02020603050405020304" pitchFamily="18" charset="0"/>
              </a:rPr>
              <a:t>артерией</a:t>
            </a:r>
            <a:r>
              <a:rPr lang="ru-RU" sz="2800" dirty="0">
                <a:latin typeface="Times New Roman" panose="02020603050405020304" pitchFamily="18" charset="0"/>
                <a:cs typeface="Times New Roman" panose="02020603050405020304" pitchFamily="18" charset="0"/>
              </a:rPr>
              <a:t> Москвы ](1) </a:t>
            </a:r>
            <a:r>
              <a:rPr lang="ru-RU" sz="2800" b="1" dirty="0">
                <a:latin typeface="Times New Roman" panose="02020603050405020304" pitchFamily="18" charset="0"/>
                <a:cs typeface="Times New Roman" panose="02020603050405020304" pitchFamily="18" charset="0"/>
              </a:rPr>
              <a:t>,(</a:t>
            </a:r>
            <a:r>
              <a:rPr lang="ru-RU" sz="2800" dirty="0">
                <a:solidFill>
                  <a:srgbClr val="00B050"/>
                </a:solidFill>
                <a:latin typeface="Times New Roman" panose="02020603050405020304" pitchFamily="18" charset="0"/>
                <a:cs typeface="Times New Roman" panose="02020603050405020304" pitchFamily="18" charset="0"/>
              </a:rPr>
              <a:t>так как </a:t>
            </a:r>
            <a:r>
              <a:rPr lang="ru-RU" sz="2800" dirty="0">
                <a:latin typeface="Times New Roman" panose="02020603050405020304" pitchFamily="18" charset="0"/>
                <a:cs typeface="Times New Roman" panose="02020603050405020304" pitchFamily="18" charset="0"/>
              </a:rPr>
              <a:t>сюда </a:t>
            </a:r>
            <a:r>
              <a:rPr lang="ru-RU" sz="2800" u="dbl" dirty="0">
                <a:latin typeface="Times New Roman" panose="02020603050405020304" pitchFamily="18" charset="0"/>
                <a:cs typeface="Times New Roman" panose="02020603050405020304" pitchFamily="18" charset="0"/>
              </a:rPr>
              <a:t>стекаются</a:t>
            </a:r>
            <a:r>
              <a:rPr lang="ru-RU" sz="2800" dirty="0">
                <a:latin typeface="Times New Roman" panose="02020603050405020304" pitchFamily="18" charset="0"/>
                <a:cs typeface="Times New Roman" panose="02020603050405020304" pitchFamily="18" charset="0"/>
              </a:rPr>
              <a:t> </a:t>
            </a:r>
            <a:r>
              <a:rPr lang="ru-RU" sz="2800" u="sng" dirty="0">
                <a:latin typeface="Times New Roman" panose="02020603050405020304" pitchFamily="18" charset="0"/>
                <a:cs typeface="Times New Roman" panose="02020603050405020304" pitchFamily="18" charset="0"/>
              </a:rPr>
              <a:t>гости</a:t>
            </a:r>
            <a:r>
              <a:rPr lang="ru-RU" sz="2800"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гóрода</a:t>
            </a:r>
            <a:r>
              <a:rPr lang="ru-RU" sz="2800" dirty="0">
                <a:latin typeface="Times New Roman" panose="02020603050405020304" pitchFamily="18" charset="0"/>
                <a:cs typeface="Times New Roman" panose="02020603050405020304" pitchFamily="18" charset="0"/>
              </a:rPr>
              <a:t> со всех его концов). </a:t>
            </a:r>
            <a:r>
              <a:rPr lang="ru-RU" sz="2800" u="dbl" dirty="0">
                <a:latin typeface="Times New Roman" panose="02020603050405020304" pitchFamily="18" charset="0"/>
                <a:cs typeface="Times New Roman" panose="02020603050405020304" pitchFamily="18" charset="0"/>
              </a:rPr>
              <a:t>Пересекают </a:t>
            </a:r>
            <a:r>
              <a:rPr lang="ru-RU" sz="2800" dirty="0">
                <a:latin typeface="Times New Roman" panose="02020603050405020304" pitchFamily="18" charset="0"/>
                <a:cs typeface="Times New Roman" panose="02020603050405020304" pitchFamily="18" charset="0"/>
              </a:rPr>
              <a:t>Старый Арбат узкие </a:t>
            </a:r>
            <a:r>
              <a:rPr lang="ru-RU" sz="2800" u="sng" dirty="0">
                <a:solidFill>
                  <a:srgbClr val="7030A0"/>
                </a:solidFill>
                <a:latin typeface="Times New Roman" panose="02020603050405020304" pitchFamily="18" charset="0"/>
                <a:cs typeface="Times New Roman" panose="02020603050405020304" pitchFamily="18" charset="0"/>
              </a:rPr>
              <a:t>переулки</a:t>
            </a:r>
            <a:r>
              <a:rPr lang="ru-RU" sz="2800" dirty="0">
                <a:solidFill>
                  <a:srgbClr val="7030A0"/>
                </a:solidFill>
                <a:latin typeface="Times New Roman" panose="02020603050405020304" pitchFamily="18" charset="0"/>
                <a:cs typeface="Times New Roman" panose="02020603050405020304" pitchFamily="18" charset="0"/>
              </a:rPr>
              <a:t> </a:t>
            </a:r>
            <a:r>
              <a:rPr lang="ru-RU" sz="2800" b="1" dirty="0">
                <a:solidFill>
                  <a:srgbClr val="7030A0"/>
                </a:solidFill>
                <a:latin typeface="Times New Roman" panose="02020603050405020304" pitchFamily="18" charset="0"/>
                <a:cs typeface="Times New Roman" panose="02020603050405020304" pitchFamily="18" charset="0"/>
              </a:rPr>
              <a:t>:</a:t>
            </a:r>
            <a:r>
              <a:rPr lang="ru-RU" sz="2800" dirty="0">
                <a:solidFill>
                  <a:srgbClr val="7030A0"/>
                </a:solidFill>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(2) </a:t>
            </a:r>
            <a:r>
              <a:rPr lang="ru-RU" sz="2800" u="sng" dirty="0">
                <a:solidFill>
                  <a:srgbClr val="7030A0"/>
                </a:solidFill>
                <a:latin typeface="Times New Roman" panose="02020603050405020304" pitchFamily="18" charset="0"/>
                <a:cs typeface="Times New Roman" panose="02020603050405020304" pitchFamily="18" charset="0"/>
              </a:rPr>
              <a:t>Большой </a:t>
            </a:r>
            <a:r>
              <a:rPr lang="ru-RU" sz="2800" u="sng" dirty="0" err="1">
                <a:solidFill>
                  <a:srgbClr val="7030A0"/>
                </a:solidFill>
                <a:latin typeface="Times New Roman" panose="02020603050405020304" pitchFamily="18" charset="0"/>
                <a:cs typeface="Times New Roman" panose="02020603050405020304" pitchFamily="18" charset="0"/>
              </a:rPr>
              <a:t>Афанасьевский</a:t>
            </a:r>
            <a:r>
              <a:rPr lang="ru-RU" sz="2800" u="sng" dirty="0">
                <a:solidFill>
                  <a:srgbClr val="7030A0"/>
                </a:solidFill>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(3) </a:t>
            </a:r>
            <a:r>
              <a:rPr lang="ru-RU" sz="2800" b="1" dirty="0">
                <a:latin typeface="Times New Roman" panose="02020603050405020304" pitchFamily="18" charset="0"/>
                <a:cs typeface="Times New Roman" panose="02020603050405020304" pitchFamily="18" charset="0"/>
              </a:rPr>
              <a:t>,</a:t>
            </a:r>
            <a:r>
              <a:rPr lang="ru-RU" sz="2800" u="sng" dirty="0">
                <a:solidFill>
                  <a:srgbClr val="7030A0"/>
                </a:solidFill>
                <a:latin typeface="Times New Roman" panose="02020603050405020304" pitchFamily="18" charset="0"/>
                <a:cs typeface="Times New Roman" panose="02020603050405020304" pitchFamily="18" charset="0"/>
              </a:rPr>
              <a:t>Староконюшенный</a:t>
            </a:r>
            <a:r>
              <a:rPr lang="ru-RU" sz="2800" dirty="0">
                <a:latin typeface="Times New Roman" panose="02020603050405020304" pitchFamily="18" charset="0"/>
                <a:cs typeface="Times New Roman" panose="02020603050405020304" pitchFamily="18" charset="0"/>
              </a:rPr>
              <a:t> </a:t>
            </a:r>
            <a:r>
              <a:rPr lang="ru-RU" sz="2800" b="1"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 (4) </a:t>
            </a:r>
            <a:r>
              <a:rPr lang="ru-RU" sz="2800" u="sng" dirty="0">
                <a:solidFill>
                  <a:srgbClr val="7030A0"/>
                </a:solidFill>
                <a:latin typeface="Times New Roman" panose="02020603050405020304" pitchFamily="18" charset="0"/>
                <a:cs typeface="Times New Roman" panose="02020603050405020304" pitchFamily="18" charset="0"/>
              </a:rPr>
              <a:t>Калошин </a:t>
            </a:r>
            <a:r>
              <a:rPr lang="ru-RU" sz="2800" dirty="0">
                <a:solidFill>
                  <a:srgbClr val="7030A0"/>
                </a:solidFill>
                <a:latin typeface="Times New Roman" panose="02020603050405020304" pitchFamily="18" charset="0"/>
                <a:cs typeface="Times New Roman" panose="02020603050405020304" pitchFamily="18" charset="0"/>
              </a:rPr>
              <a:t> </a:t>
            </a:r>
            <a:r>
              <a:rPr lang="ru-RU" sz="2800" b="1" dirty="0">
                <a:latin typeface="Times New Roman" panose="02020603050405020304" pitchFamily="18" charset="0"/>
                <a:cs typeface="Times New Roman" panose="02020603050405020304" pitchFamily="18" charset="0"/>
              </a:rPr>
              <a:t>,</a:t>
            </a:r>
            <a:r>
              <a:rPr lang="ru-RU" sz="2800" dirty="0">
                <a:solidFill>
                  <a:srgbClr val="7030A0"/>
                </a:solidFill>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(5) </a:t>
            </a:r>
            <a:r>
              <a:rPr lang="ru-RU" sz="2800" u="sng" dirty="0">
                <a:solidFill>
                  <a:srgbClr val="7030A0"/>
                </a:solidFill>
                <a:latin typeface="Times New Roman" panose="02020603050405020304" pitchFamily="18" charset="0"/>
                <a:cs typeface="Times New Roman" panose="02020603050405020304" pitchFamily="18" charset="0"/>
              </a:rPr>
              <a:t>Кривоарбатский</a:t>
            </a:r>
            <a:r>
              <a:rPr lang="ru-RU" sz="2800" dirty="0">
                <a:latin typeface="Times New Roman" panose="02020603050405020304" pitchFamily="18" charset="0"/>
                <a:cs typeface="Times New Roman" panose="02020603050405020304" pitchFamily="18" charset="0"/>
              </a:rPr>
              <a:t> </a:t>
            </a:r>
            <a:r>
              <a:rPr lang="ru-RU" sz="2800" b="1"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(6) </a:t>
            </a:r>
            <a:r>
              <a:rPr lang="ru-RU" sz="2800" u="sng" dirty="0">
                <a:solidFill>
                  <a:srgbClr val="7030A0"/>
                </a:solidFill>
                <a:latin typeface="Times New Roman" panose="02020603050405020304" pitchFamily="18" charset="0"/>
                <a:cs typeface="Times New Roman" panose="02020603050405020304" pitchFamily="18" charset="0"/>
              </a:rPr>
              <a:t>Денежный</a:t>
            </a:r>
            <a:r>
              <a:rPr lang="ru-RU" sz="2800" dirty="0">
                <a:latin typeface="Times New Roman" panose="02020603050405020304" pitchFamily="18" charset="0"/>
                <a:cs typeface="Times New Roman" panose="02020603050405020304" pitchFamily="18" charset="0"/>
              </a:rPr>
              <a:t> и т.д. Это своеобразное </a:t>
            </a:r>
            <a:r>
              <a:rPr lang="ru-RU" sz="2800" u="sng" dirty="0">
                <a:solidFill>
                  <a:srgbClr val="0070C0"/>
                </a:solidFill>
                <a:latin typeface="Times New Roman" panose="02020603050405020304" pitchFamily="18" charset="0"/>
                <a:cs typeface="Times New Roman" panose="02020603050405020304" pitchFamily="18" charset="0"/>
              </a:rPr>
              <a:t>наследство</a:t>
            </a:r>
            <a:r>
              <a:rPr lang="ru-RU" sz="2800" dirty="0">
                <a:latin typeface="Times New Roman" panose="02020603050405020304" pitchFamily="18" charset="0"/>
                <a:cs typeface="Times New Roman" panose="02020603050405020304" pitchFamily="18" charset="0"/>
              </a:rPr>
              <a:t> от расположенных здесь мастерских ремесленников </a:t>
            </a:r>
            <a:r>
              <a:rPr lang="ru-RU" sz="2800" b="1"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(7) </a:t>
            </a:r>
            <a:r>
              <a:rPr lang="ru-RU" sz="2800" dirty="0">
                <a:solidFill>
                  <a:srgbClr val="00B050"/>
                </a:solidFill>
                <a:latin typeface="Times New Roman" panose="02020603050405020304" pitchFamily="18" charset="0"/>
                <a:cs typeface="Times New Roman" panose="02020603050405020304" pitchFamily="18" charset="0"/>
              </a:rPr>
              <a:t>а</a:t>
            </a:r>
            <a:r>
              <a:rPr lang="ru-RU" sz="2800" dirty="0">
                <a:latin typeface="Times New Roman" panose="02020603050405020304" pitchFamily="18" charset="0"/>
                <a:cs typeface="Times New Roman" panose="02020603050405020304" pitchFamily="18" charset="0"/>
              </a:rPr>
              <a:t> само </a:t>
            </a:r>
            <a:r>
              <a:rPr lang="ru-RU" sz="2800" u="sng" dirty="0">
                <a:solidFill>
                  <a:srgbClr val="0070C0"/>
                </a:solidFill>
                <a:latin typeface="Times New Roman" panose="02020603050405020304" pitchFamily="18" charset="0"/>
                <a:cs typeface="Times New Roman" panose="02020603050405020304" pitchFamily="18" charset="0"/>
              </a:rPr>
              <a:t>название</a:t>
            </a:r>
            <a:r>
              <a:rPr lang="ru-RU" sz="2800" u="sng" dirty="0">
                <a:latin typeface="Times New Roman" panose="02020603050405020304" pitchFamily="18" charset="0"/>
                <a:cs typeface="Times New Roman" panose="02020603050405020304" pitchFamily="18" charset="0"/>
              </a:rPr>
              <a:t> </a:t>
            </a:r>
            <a:r>
              <a:rPr lang="ru-RU" sz="2800" dirty="0" err="1">
                <a:latin typeface="Times New Roman" panose="02020603050405020304" pitchFamily="18" charset="0"/>
                <a:cs typeface="Times New Roman" panose="02020603050405020304" pitchFamily="18" charset="0"/>
              </a:rPr>
              <a:t>Орбат</a:t>
            </a:r>
            <a:r>
              <a:rPr lang="ru-RU" sz="2800" dirty="0">
                <a:latin typeface="Times New Roman" panose="02020603050405020304" pitchFamily="18" charset="0"/>
                <a:cs typeface="Times New Roman" panose="02020603050405020304" pitchFamily="18" charset="0"/>
              </a:rPr>
              <a:t> впервые </a:t>
            </a:r>
            <a:r>
              <a:rPr lang="ru-RU" sz="2800" u="dbl" dirty="0">
                <a:latin typeface="Times New Roman" panose="02020603050405020304" pitchFamily="18" charset="0"/>
                <a:cs typeface="Times New Roman" panose="02020603050405020304" pitchFamily="18" charset="0"/>
              </a:rPr>
              <a:t>упоминается</a:t>
            </a:r>
            <a:r>
              <a:rPr lang="ru-RU" sz="2800" dirty="0">
                <a:latin typeface="Times New Roman" panose="02020603050405020304" pitchFamily="18" charset="0"/>
                <a:cs typeface="Times New Roman" panose="02020603050405020304" pitchFamily="18" charset="0"/>
              </a:rPr>
              <a:t> в 1475 году </a:t>
            </a:r>
            <a:r>
              <a:rPr lang="ru-RU" sz="2800" b="1"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(8) </a:t>
            </a:r>
            <a:r>
              <a:rPr lang="ru-RU" sz="2800" dirty="0">
                <a:solidFill>
                  <a:schemeClr val="accent4">
                    <a:lumMod val="50000"/>
                  </a:schemeClr>
                </a:solidFill>
                <a:latin typeface="Times New Roman" panose="02020603050405020304" pitchFamily="18" charset="0"/>
                <a:cs typeface="Times New Roman" panose="02020603050405020304" pitchFamily="18" charset="0"/>
              </a:rPr>
              <a:t>«Погорел совсем на </a:t>
            </a:r>
            <a:r>
              <a:rPr lang="ru-RU" sz="2800" dirty="0" err="1">
                <a:solidFill>
                  <a:schemeClr val="accent4">
                    <a:lumMod val="50000"/>
                  </a:schemeClr>
                </a:solidFill>
                <a:latin typeface="Times New Roman" panose="02020603050405020304" pitchFamily="18" charset="0"/>
                <a:cs typeface="Times New Roman" panose="02020603050405020304" pitchFamily="18" charset="0"/>
              </a:rPr>
              <a:t>Орбате</a:t>
            </a:r>
            <a:r>
              <a:rPr lang="ru-RU" sz="2800" dirty="0">
                <a:solidFill>
                  <a:schemeClr val="accent4">
                    <a:lumMod val="50000"/>
                  </a:schemeClr>
                </a:solidFill>
                <a:latin typeface="Times New Roman" panose="02020603050405020304" pitchFamily="18" charset="0"/>
                <a:cs typeface="Times New Roman" panose="02020603050405020304" pitchFamily="18" charset="0"/>
              </a:rPr>
              <a:t> Никифор Басенков»</a:t>
            </a:r>
            <a:r>
              <a:rPr lang="ru-RU" sz="2800" dirty="0">
                <a:latin typeface="Times New Roman" panose="02020603050405020304" pitchFamily="18" charset="0"/>
                <a:cs typeface="Times New Roman" panose="02020603050405020304" pitchFamily="18" charset="0"/>
              </a:rPr>
              <a:t>.</a:t>
            </a:r>
            <a:endParaRPr lang="ru-RU" sz="2800" dirty="0">
              <a:solidFill>
                <a:schemeClr val="accent4">
                  <a:lumMod val="50000"/>
                </a:schemeClr>
              </a:solidFill>
              <a:latin typeface="Times New Roman" panose="02020603050405020304" pitchFamily="18" charset="0"/>
              <a:cs typeface="Times New Roman" panose="02020603050405020304" pitchFamily="18" charset="0"/>
            </a:endParaRPr>
          </a:p>
          <a:p>
            <a:endParaRPr lang="ru-RU" sz="2400" dirty="0">
              <a:latin typeface="Times New Roman" panose="02020603050405020304" pitchFamily="18" charset="0"/>
              <a:cs typeface="Times New Roman" panose="02020603050405020304" pitchFamily="18" charset="0"/>
            </a:endParaRPr>
          </a:p>
          <a:p>
            <a:r>
              <a:rPr lang="ru-RU" sz="2800" b="1" u="sng" dirty="0">
                <a:latin typeface="Times New Roman" panose="02020603050405020304" pitchFamily="18" charset="0"/>
                <a:cs typeface="Times New Roman" panose="02020603050405020304" pitchFamily="18" charset="0"/>
              </a:rPr>
              <a:t>Ответ 28</a:t>
            </a:r>
          </a:p>
        </p:txBody>
      </p:sp>
    </p:spTree>
    <p:extLst>
      <p:ext uri="{BB962C8B-B14F-4D97-AF65-F5344CB8AC3E}">
        <p14:creationId xmlns:p14="http://schemas.microsoft.com/office/powerpoint/2010/main" val="2215942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46975" y="643944"/>
            <a:ext cx="11024315" cy="4524315"/>
          </a:xfrm>
          <a:prstGeom prst="rect">
            <a:avLst/>
          </a:prstGeom>
          <a:noFill/>
        </p:spPr>
        <p:txBody>
          <a:bodyPr wrap="square" rtlCol="0">
            <a:spAutoFit/>
          </a:bodyPr>
          <a:lstStyle/>
          <a:p>
            <a:r>
              <a:rPr lang="ru-RU" sz="2400" b="1" i="1" dirty="0">
                <a:latin typeface="Times New Roman" panose="02020603050405020304" pitchFamily="18" charset="0"/>
                <a:cs typeface="Times New Roman" panose="02020603050405020304" pitchFamily="18" charset="0"/>
              </a:rPr>
              <a:t>Пунктуационный анализ</a:t>
            </a:r>
            <a:r>
              <a:rPr lang="ru-RU" sz="2400" b="1" dirty="0">
                <a:latin typeface="Times New Roman" panose="02020603050405020304" pitchFamily="18" charset="0"/>
                <a:cs typeface="Times New Roman" panose="02020603050405020304" pitchFamily="18" charset="0"/>
              </a:rPr>
              <a:t>.</a:t>
            </a:r>
            <a:endParaRPr lang="ru-RU" sz="2400" dirty="0">
              <a:latin typeface="Times New Roman" panose="02020603050405020304" pitchFamily="18" charset="0"/>
              <a:cs typeface="Times New Roman" panose="02020603050405020304" pitchFamily="18" charset="0"/>
            </a:endParaRPr>
          </a:p>
          <a:p>
            <a:r>
              <a:rPr lang="ru-RU" sz="2400" b="1" dirty="0">
                <a:latin typeface="Times New Roman" panose="02020603050405020304" pitchFamily="18" charset="0"/>
                <a:cs typeface="Times New Roman" panose="02020603050405020304" pitchFamily="18" charset="0"/>
              </a:rPr>
              <a:t>Расставьте знаки препинания. </a:t>
            </a:r>
            <a:r>
              <a:rPr lang="ru-RU" sz="2400" dirty="0">
                <a:latin typeface="Times New Roman" panose="02020603050405020304" pitchFamily="18" charset="0"/>
                <a:cs typeface="Times New Roman" panose="02020603050405020304" pitchFamily="18" charset="0"/>
              </a:rPr>
              <a:t>Укажите цифры, на месте которых должно стоять </a:t>
            </a:r>
            <a:r>
              <a:rPr lang="ru-RU" sz="2400" b="1" dirty="0">
                <a:latin typeface="Times New Roman" panose="02020603050405020304" pitchFamily="18" charset="0"/>
                <a:cs typeface="Times New Roman" panose="02020603050405020304" pitchFamily="18" charset="0"/>
              </a:rPr>
              <a:t>тире</a:t>
            </a:r>
            <a:r>
              <a:rPr lang="ru-RU" sz="2400" dirty="0">
                <a:latin typeface="Times New Roman" panose="02020603050405020304" pitchFamily="18" charset="0"/>
                <a:cs typeface="Times New Roman" panose="02020603050405020304" pitchFamily="18" charset="0"/>
              </a:rPr>
              <a:t>.</a:t>
            </a:r>
          </a:p>
          <a:p>
            <a:r>
              <a:rPr lang="ru-RU" sz="2400" i="1"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r>
              <a:rPr lang="ru-RU" sz="2400" i="1" dirty="0">
                <a:latin typeface="Times New Roman" panose="02020603050405020304" pitchFamily="18" charset="0"/>
                <a:cs typeface="Times New Roman" panose="02020603050405020304" pitchFamily="18" charset="0"/>
              </a:rPr>
              <a:t>Центральный сибирский ботанический сад (1) один из уютнейших природных уголков в Новосибирской области (2) и крупнейший ботанический сад в Азиатской части России. Лес (3) парк (4) коллекции исчезающих видов растений (5) всё это и многое другое привлекает сюда огромное число людей (6) среди которых не только знатоки ботаники (7) но и обычные любители природы. Весной сад манит редкими цветами (8) летом привлекает чистыми прудами (9) а осенью манит к себе золотистыми аллеями.</a:t>
            </a:r>
            <a:endParaRPr lang="ru-RU" sz="2400" dirty="0">
              <a:latin typeface="Times New Roman" panose="02020603050405020304" pitchFamily="18" charset="0"/>
              <a:cs typeface="Times New Roman" panose="02020603050405020304" pitchFamily="18" charset="0"/>
            </a:endParaRPr>
          </a:p>
          <a:p>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482235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08338" y="978794"/>
            <a:ext cx="10740980" cy="4924425"/>
          </a:xfrm>
          <a:prstGeom prst="rect">
            <a:avLst/>
          </a:prstGeom>
          <a:noFill/>
        </p:spPr>
        <p:txBody>
          <a:bodyPr wrap="square" rtlCol="0">
            <a:spAutoFit/>
          </a:bodyPr>
          <a:lstStyle/>
          <a:p>
            <a:r>
              <a:rPr lang="ru-RU" sz="2400" b="1" dirty="0">
                <a:latin typeface="Times New Roman" panose="02020603050405020304" pitchFamily="18" charset="0"/>
                <a:cs typeface="Times New Roman" panose="02020603050405020304" pitchFamily="18" charset="0"/>
              </a:rPr>
              <a:t>Пояснение.</a:t>
            </a:r>
          </a:p>
          <a:p>
            <a:r>
              <a:rPr lang="ru-RU" sz="2800" i="1" dirty="0">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Центральный сибирский </a:t>
            </a:r>
            <a:r>
              <a:rPr lang="ru-RU" sz="2800" u="sng" dirty="0">
                <a:latin typeface="Times New Roman" panose="02020603050405020304" pitchFamily="18" charset="0"/>
                <a:cs typeface="Times New Roman" panose="02020603050405020304" pitchFamily="18" charset="0"/>
              </a:rPr>
              <a:t>ботанический сад  </a:t>
            </a:r>
            <a:r>
              <a:rPr lang="ru-RU" sz="2800" dirty="0">
                <a:latin typeface="Times New Roman" panose="02020603050405020304" pitchFamily="18" charset="0"/>
                <a:cs typeface="Times New Roman" panose="02020603050405020304" pitchFamily="18" charset="0"/>
              </a:rPr>
              <a:t>– (1) </a:t>
            </a:r>
            <a:r>
              <a:rPr lang="ru-RU" sz="2800" u="dbl" dirty="0">
                <a:latin typeface="Times New Roman" panose="02020603050405020304" pitchFamily="18" charset="0"/>
                <a:cs typeface="Times New Roman" panose="02020603050405020304" pitchFamily="18" charset="0"/>
              </a:rPr>
              <a:t>один из </a:t>
            </a:r>
            <a:r>
              <a:rPr lang="ru-RU" sz="2800" dirty="0">
                <a:latin typeface="Times New Roman" panose="02020603050405020304" pitchFamily="18" charset="0"/>
                <a:cs typeface="Times New Roman" panose="02020603050405020304" pitchFamily="18" charset="0"/>
              </a:rPr>
              <a:t>уютнейших природных </a:t>
            </a:r>
            <a:r>
              <a:rPr lang="ru-RU" sz="2800" u="dbl" dirty="0">
                <a:latin typeface="Times New Roman" panose="02020603050405020304" pitchFamily="18" charset="0"/>
                <a:cs typeface="Times New Roman" panose="02020603050405020304" pitchFamily="18" charset="0"/>
              </a:rPr>
              <a:t>уголков</a:t>
            </a:r>
            <a:r>
              <a:rPr lang="ru-RU" sz="2800" dirty="0">
                <a:latin typeface="Times New Roman" panose="02020603050405020304" pitchFamily="18" charset="0"/>
                <a:cs typeface="Times New Roman" panose="02020603050405020304" pitchFamily="18" charset="0"/>
              </a:rPr>
              <a:t> в Новосибирской области (2) </a:t>
            </a:r>
            <a:r>
              <a:rPr lang="ru-RU" sz="2800" dirty="0">
                <a:solidFill>
                  <a:srgbClr val="00B050"/>
                </a:solidFill>
                <a:latin typeface="Times New Roman" panose="02020603050405020304" pitchFamily="18" charset="0"/>
                <a:cs typeface="Times New Roman" panose="02020603050405020304" pitchFamily="18" charset="0"/>
              </a:rPr>
              <a:t>и </a:t>
            </a:r>
            <a:r>
              <a:rPr lang="ru-RU" sz="2800" dirty="0">
                <a:latin typeface="Times New Roman" panose="02020603050405020304" pitchFamily="18" charset="0"/>
                <a:cs typeface="Times New Roman" panose="02020603050405020304" pitchFamily="18" charset="0"/>
              </a:rPr>
              <a:t>крупнейший </a:t>
            </a:r>
            <a:r>
              <a:rPr lang="ru-RU" sz="2800" u="dbl" dirty="0">
                <a:latin typeface="Times New Roman" panose="02020603050405020304" pitchFamily="18" charset="0"/>
                <a:cs typeface="Times New Roman" panose="02020603050405020304" pitchFamily="18" charset="0"/>
              </a:rPr>
              <a:t>ботанический сад </a:t>
            </a:r>
            <a:r>
              <a:rPr lang="ru-RU" sz="2800" dirty="0">
                <a:latin typeface="Times New Roman" panose="02020603050405020304" pitchFamily="18" charset="0"/>
                <a:cs typeface="Times New Roman" panose="02020603050405020304" pitchFamily="18" charset="0"/>
              </a:rPr>
              <a:t>в Азиатской части России. [</a:t>
            </a:r>
            <a:r>
              <a:rPr lang="ru-RU" sz="2800" u="sng" dirty="0">
                <a:solidFill>
                  <a:srgbClr val="7030A0"/>
                </a:solidFill>
                <a:latin typeface="Times New Roman" panose="02020603050405020304" pitchFamily="18" charset="0"/>
                <a:cs typeface="Times New Roman" panose="02020603050405020304" pitchFamily="18" charset="0"/>
              </a:rPr>
              <a:t>Лес</a:t>
            </a:r>
            <a:r>
              <a:rPr lang="ru-RU" sz="2800" dirty="0">
                <a:latin typeface="Times New Roman" panose="02020603050405020304" pitchFamily="18" charset="0"/>
                <a:cs typeface="Times New Roman" panose="02020603050405020304" pitchFamily="18" charset="0"/>
              </a:rPr>
              <a:t> </a:t>
            </a:r>
            <a:r>
              <a:rPr lang="ru-RU" sz="2800" b="1"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(3) </a:t>
            </a:r>
            <a:r>
              <a:rPr lang="ru-RU" sz="2800" u="sng" dirty="0">
                <a:solidFill>
                  <a:srgbClr val="7030A0"/>
                </a:solidFill>
                <a:latin typeface="Times New Roman" panose="02020603050405020304" pitchFamily="18" charset="0"/>
                <a:cs typeface="Times New Roman" panose="02020603050405020304" pitchFamily="18" charset="0"/>
              </a:rPr>
              <a:t>парк</a:t>
            </a:r>
            <a:r>
              <a:rPr lang="ru-RU" sz="2800" dirty="0">
                <a:latin typeface="Times New Roman" panose="02020603050405020304" pitchFamily="18" charset="0"/>
                <a:cs typeface="Times New Roman" panose="02020603050405020304" pitchFamily="18" charset="0"/>
              </a:rPr>
              <a:t> </a:t>
            </a:r>
            <a:r>
              <a:rPr lang="ru-RU" sz="2800" b="1"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(4) </a:t>
            </a:r>
            <a:r>
              <a:rPr lang="ru-RU" sz="2800" u="sng" dirty="0">
                <a:solidFill>
                  <a:srgbClr val="7030A0"/>
                </a:solidFill>
                <a:latin typeface="Times New Roman" panose="02020603050405020304" pitchFamily="18" charset="0"/>
                <a:cs typeface="Times New Roman" panose="02020603050405020304" pitchFamily="18" charset="0"/>
              </a:rPr>
              <a:t>коллекции</a:t>
            </a:r>
            <a:r>
              <a:rPr lang="ru-RU" sz="2800" dirty="0">
                <a:latin typeface="Times New Roman" panose="02020603050405020304" pitchFamily="18" charset="0"/>
                <a:cs typeface="Times New Roman" panose="02020603050405020304" pitchFamily="18" charset="0"/>
              </a:rPr>
              <a:t> исчезающих видов растений  – (5) </a:t>
            </a:r>
            <a:r>
              <a:rPr lang="ru-RU" sz="2800" u="sng" dirty="0">
                <a:solidFill>
                  <a:srgbClr val="7030A0"/>
                </a:solidFill>
                <a:latin typeface="Times New Roman" panose="02020603050405020304" pitchFamily="18" charset="0"/>
                <a:cs typeface="Times New Roman" panose="02020603050405020304" pitchFamily="18" charset="0"/>
              </a:rPr>
              <a:t>всё</a:t>
            </a:r>
            <a:r>
              <a:rPr lang="ru-RU" sz="2800" dirty="0">
                <a:solidFill>
                  <a:srgbClr val="7030A0"/>
                </a:solidFill>
                <a:latin typeface="Times New Roman" panose="02020603050405020304" pitchFamily="18" charset="0"/>
                <a:cs typeface="Times New Roman" panose="02020603050405020304" pitchFamily="18" charset="0"/>
              </a:rPr>
              <a:t> </a:t>
            </a:r>
            <a:r>
              <a:rPr lang="ru-RU" sz="2800" dirty="0">
                <a:latin typeface="Times New Roman" panose="02020603050405020304" pitchFamily="18" charset="0"/>
                <a:cs typeface="Times New Roman" panose="02020603050405020304" pitchFamily="18" charset="0"/>
              </a:rPr>
              <a:t>это и многое другое </a:t>
            </a:r>
            <a:r>
              <a:rPr lang="ru-RU" sz="2800" u="dbl" dirty="0">
                <a:latin typeface="Times New Roman" panose="02020603050405020304" pitchFamily="18" charset="0"/>
                <a:cs typeface="Times New Roman" panose="02020603050405020304" pitchFamily="18" charset="0"/>
              </a:rPr>
              <a:t>привлекает</a:t>
            </a:r>
            <a:r>
              <a:rPr lang="ru-RU" sz="2800" dirty="0">
                <a:latin typeface="Times New Roman" panose="02020603050405020304" pitchFamily="18" charset="0"/>
                <a:cs typeface="Times New Roman" panose="02020603050405020304" pitchFamily="18" charset="0"/>
              </a:rPr>
              <a:t> сюда огромное число людей] ,(6)( среди </a:t>
            </a:r>
            <a:r>
              <a:rPr lang="ru-RU" sz="2800" dirty="0">
                <a:solidFill>
                  <a:srgbClr val="92D050"/>
                </a:solidFill>
                <a:latin typeface="Times New Roman" panose="02020603050405020304" pitchFamily="18" charset="0"/>
                <a:cs typeface="Times New Roman" panose="02020603050405020304" pitchFamily="18" charset="0"/>
              </a:rPr>
              <a:t>которых</a:t>
            </a:r>
            <a:r>
              <a:rPr lang="ru-RU" sz="2800" dirty="0">
                <a:solidFill>
                  <a:srgbClr val="00B050"/>
                </a:solidFill>
                <a:latin typeface="Times New Roman" panose="02020603050405020304" pitchFamily="18" charset="0"/>
                <a:cs typeface="Times New Roman" panose="02020603050405020304" pitchFamily="18" charset="0"/>
              </a:rPr>
              <a:t> не только </a:t>
            </a:r>
            <a:r>
              <a:rPr lang="ru-RU" sz="2800" u="sng" dirty="0">
                <a:solidFill>
                  <a:srgbClr val="0070C0"/>
                </a:solidFill>
                <a:latin typeface="Times New Roman" panose="02020603050405020304" pitchFamily="18" charset="0"/>
                <a:cs typeface="Times New Roman" panose="02020603050405020304" pitchFamily="18" charset="0"/>
              </a:rPr>
              <a:t>знатоки</a:t>
            </a:r>
            <a:r>
              <a:rPr lang="ru-RU" sz="2800" dirty="0">
                <a:latin typeface="Times New Roman" panose="02020603050405020304" pitchFamily="18" charset="0"/>
                <a:cs typeface="Times New Roman" panose="02020603050405020304" pitchFamily="18" charset="0"/>
              </a:rPr>
              <a:t> ботаники </a:t>
            </a:r>
            <a:r>
              <a:rPr lang="ru-RU" sz="2800" b="1" dirty="0">
                <a:latin typeface="Times New Roman" panose="02020603050405020304" pitchFamily="18" charset="0"/>
                <a:cs typeface="Times New Roman" panose="02020603050405020304" pitchFamily="18" charset="0"/>
              </a:rPr>
              <a:t>,</a:t>
            </a:r>
            <a:r>
              <a:rPr lang="ru-RU" sz="2800" dirty="0">
                <a:latin typeface="Times New Roman" panose="02020603050405020304" pitchFamily="18" charset="0"/>
                <a:cs typeface="Times New Roman" panose="02020603050405020304" pitchFamily="18" charset="0"/>
              </a:rPr>
              <a:t>(7) </a:t>
            </a:r>
            <a:r>
              <a:rPr lang="ru-RU" sz="2800" dirty="0">
                <a:solidFill>
                  <a:srgbClr val="00B050"/>
                </a:solidFill>
                <a:latin typeface="Times New Roman" panose="02020603050405020304" pitchFamily="18" charset="0"/>
                <a:cs typeface="Times New Roman" panose="02020603050405020304" pitchFamily="18" charset="0"/>
              </a:rPr>
              <a:t>но и</a:t>
            </a:r>
            <a:r>
              <a:rPr lang="ru-RU" sz="2800" dirty="0">
                <a:latin typeface="Times New Roman" panose="02020603050405020304" pitchFamily="18" charset="0"/>
                <a:cs typeface="Times New Roman" panose="02020603050405020304" pitchFamily="18" charset="0"/>
              </a:rPr>
              <a:t> обычные </a:t>
            </a:r>
            <a:r>
              <a:rPr lang="ru-RU" sz="2800" u="sng" dirty="0">
                <a:solidFill>
                  <a:srgbClr val="0070C0"/>
                </a:solidFill>
                <a:latin typeface="Times New Roman" panose="02020603050405020304" pitchFamily="18" charset="0"/>
                <a:cs typeface="Times New Roman" panose="02020603050405020304" pitchFamily="18" charset="0"/>
              </a:rPr>
              <a:t>любители </a:t>
            </a:r>
            <a:r>
              <a:rPr lang="ru-RU" sz="2800" dirty="0">
                <a:latin typeface="Times New Roman" panose="02020603050405020304" pitchFamily="18" charset="0"/>
                <a:cs typeface="Times New Roman" panose="02020603050405020304" pitchFamily="18" charset="0"/>
              </a:rPr>
              <a:t>природы). Весной сад манит редкими цветами (8) летом привлекает чистыми прудами (9) а осенью манит к себе золотистыми аллеями.</a:t>
            </a:r>
          </a:p>
          <a:p>
            <a:endParaRPr lang="ru-RU" sz="2400" b="1" dirty="0">
              <a:latin typeface="Times New Roman" panose="02020603050405020304" pitchFamily="18" charset="0"/>
              <a:cs typeface="Times New Roman" panose="02020603050405020304" pitchFamily="18" charset="0"/>
            </a:endParaRPr>
          </a:p>
          <a:p>
            <a:r>
              <a:rPr lang="ru-RU" sz="2400" b="1" dirty="0">
                <a:latin typeface="Times New Roman" panose="02020603050405020304" pitchFamily="18" charset="0"/>
                <a:cs typeface="Times New Roman" panose="02020603050405020304" pitchFamily="18" charset="0"/>
              </a:rPr>
              <a:t>Ответ 15</a:t>
            </a:r>
          </a:p>
          <a:p>
            <a:endParaRPr lang="ru-RU" dirty="0"/>
          </a:p>
        </p:txBody>
      </p:sp>
    </p:spTree>
    <p:extLst>
      <p:ext uri="{BB962C8B-B14F-4D97-AF65-F5344CB8AC3E}">
        <p14:creationId xmlns:p14="http://schemas.microsoft.com/office/powerpoint/2010/main" val="182494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95459" y="643944"/>
            <a:ext cx="10985679" cy="3816429"/>
          </a:xfrm>
          <a:prstGeom prst="rect">
            <a:avLst/>
          </a:prstGeom>
          <a:noFill/>
        </p:spPr>
        <p:txBody>
          <a:bodyPr wrap="square" rtlCol="0">
            <a:spAutoFit/>
          </a:bodyPr>
          <a:lstStyle/>
          <a:p>
            <a:r>
              <a:rPr lang="ru-RU" sz="2800" b="1" i="1" dirty="0">
                <a:latin typeface="Times New Roman" panose="02020603050405020304" pitchFamily="18" charset="0"/>
                <a:cs typeface="Times New Roman" panose="02020603050405020304" pitchFamily="18" charset="0"/>
              </a:rPr>
              <a:t>Пунктуационный анализ</a:t>
            </a:r>
            <a:r>
              <a:rPr lang="ru-RU"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a:p>
            <a:r>
              <a:rPr lang="ru-RU" sz="2800" b="1" dirty="0">
                <a:latin typeface="Times New Roman" panose="02020603050405020304" pitchFamily="18" charset="0"/>
                <a:cs typeface="Times New Roman" panose="02020603050405020304" pitchFamily="18" charset="0"/>
              </a:rPr>
              <a:t>Расставьте знаки препинания. </a:t>
            </a:r>
            <a:r>
              <a:rPr lang="ru-RU" sz="2800" dirty="0">
                <a:latin typeface="Times New Roman" panose="02020603050405020304" pitchFamily="18" charset="0"/>
                <a:cs typeface="Times New Roman" panose="02020603050405020304" pitchFamily="18" charset="0"/>
              </a:rPr>
              <a:t>Укажите цифры, на месте которых должны стоять </a:t>
            </a:r>
            <a:r>
              <a:rPr lang="ru-RU" sz="2800" b="1" dirty="0">
                <a:latin typeface="Times New Roman" panose="02020603050405020304" pitchFamily="18" charset="0"/>
                <a:cs typeface="Times New Roman" panose="02020603050405020304" pitchFamily="18" charset="0"/>
              </a:rPr>
              <a:t>запятые</a:t>
            </a:r>
            <a:r>
              <a:rPr lang="ru-RU" sz="2800" dirty="0">
                <a:latin typeface="Times New Roman" panose="02020603050405020304" pitchFamily="18" charset="0"/>
                <a:cs typeface="Times New Roman" panose="02020603050405020304" pitchFamily="18" charset="0"/>
              </a:rPr>
              <a:t>.</a:t>
            </a:r>
          </a:p>
          <a:p>
            <a:r>
              <a:rPr lang="ru-RU" sz="2800" i="1" dirty="0">
                <a:latin typeface="Times New Roman" panose="02020603050405020304" pitchFamily="18" charset="0"/>
                <a:cs typeface="Times New Roman" panose="02020603050405020304" pitchFamily="18" charset="0"/>
              </a:rPr>
              <a:t>В ситуации (1) когда мёрзнущего под дождём четвероного друга не можешь оставить на улице (2) побывал почти каждый (3) но (4) к сожалению (5) не все знают (6) что делать с (7) найденным на улице (8) животным. Если вы решили помочь бездомной собаке (9) то нужно взять её за поводок и дать команду «домой».</a:t>
            </a:r>
            <a:endParaRPr lang="ru-RU" sz="28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74418892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09094" y="360608"/>
            <a:ext cx="11882906" cy="4524315"/>
          </a:xfrm>
          <a:prstGeom prst="rect">
            <a:avLst/>
          </a:prstGeom>
          <a:noFill/>
        </p:spPr>
        <p:txBody>
          <a:bodyPr wrap="square" rtlCol="0">
            <a:spAutoFit/>
          </a:bodyPr>
          <a:lstStyle/>
          <a:p>
            <a:r>
              <a:rPr lang="ru-RU" sz="3200" b="1" dirty="0">
                <a:latin typeface="Times New Roman" panose="02020603050405020304" pitchFamily="18" charset="0"/>
                <a:cs typeface="Times New Roman" panose="02020603050405020304" pitchFamily="18" charset="0"/>
              </a:rPr>
              <a:t>Пояснение. </a:t>
            </a:r>
          </a:p>
          <a:p>
            <a:r>
              <a:rPr lang="ru-RU" sz="3200" dirty="0">
                <a:latin typeface="Times New Roman" panose="02020603050405020304" pitchFamily="18" charset="0"/>
                <a:cs typeface="Times New Roman" panose="02020603050405020304" pitchFamily="18" charset="0"/>
              </a:rPr>
              <a:t>[В ситуации </a:t>
            </a:r>
            <a:r>
              <a:rPr lang="ru-RU" sz="3200" b="1" dirty="0">
                <a:latin typeface="Times New Roman" panose="02020603050405020304" pitchFamily="18" charset="0"/>
                <a:cs typeface="Times New Roman" panose="02020603050405020304" pitchFamily="18" charset="0"/>
              </a:rPr>
              <a:t>,</a:t>
            </a:r>
            <a:r>
              <a:rPr lang="ru-RU" sz="3200" dirty="0">
                <a:latin typeface="Times New Roman" panose="02020603050405020304" pitchFamily="18" charset="0"/>
                <a:cs typeface="Times New Roman" panose="02020603050405020304" pitchFamily="18" charset="0"/>
              </a:rPr>
              <a:t>(1) (</a:t>
            </a:r>
            <a:r>
              <a:rPr lang="ru-RU" sz="3200" dirty="0">
                <a:solidFill>
                  <a:srgbClr val="00B050"/>
                </a:solidFill>
                <a:latin typeface="Times New Roman" panose="02020603050405020304" pitchFamily="18" charset="0"/>
                <a:cs typeface="Times New Roman" panose="02020603050405020304" pitchFamily="18" charset="0"/>
              </a:rPr>
              <a:t>когда</a:t>
            </a:r>
            <a:r>
              <a:rPr lang="ru-RU" sz="3200" dirty="0">
                <a:latin typeface="Times New Roman" panose="02020603050405020304" pitchFamily="18" charset="0"/>
                <a:cs typeface="Times New Roman" panose="02020603050405020304" pitchFamily="18" charset="0"/>
              </a:rPr>
              <a:t> мёрзнущего под дождём четвероного друга </a:t>
            </a:r>
            <a:r>
              <a:rPr lang="ru-RU" sz="3200" u="dbl" dirty="0">
                <a:latin typeface="Times New Roman" panose="02020603050405020304" pitchFamily="18" charset="0"/>
                <a:cs typeface="Times New Roman" panose="02020603050405020304" pitchFamily="18" charset="0"/>
              </a:rPr>
              <a:t>не можешь оставить </a:t>
            </a:r>
            <a:r>
              <a:rPr lang="ru-RU" sz="3200" dirty="0">
                <a:latin typeface="Times New Roman" panose="02020603050405020304" pitchFamily="18" charset="0"/>
                <a:cs typeface="Times New Roman" panose="02020603050405020304" pitchFamily="18" charset="0"/>
              </a:rPr>
              <a:t>на улице) </a:t>
            </a:r>
            <a:r>
              <a:rPr lang="ru-RU" sz="3200" b="1" dirty="0">
                <a:latin typeface="Times New Roman" panose="02020603050405020304" pitchFamily="18" charset="0"/>
                <a:cs typeface="Times New Roman" panose="02020603050405020304" pitchFamily="18" charset="0"/>
              </a:rPr>
              <a:t>,</a:t>
            </a:r>
            <a:r>
              <a:rPr lang="ru-RU" sz="3200" dirty="0">
                <a:latin typeface="Times New Roman" panose="02020603050405020304" pitchFamily="18" charset="0"/>
                <a:cs typeface="Times New Roman" panose="02020603050405020304" pitchFamily="18" charset="0"/>
              </a:rPr>
              <a:t>(2) </a:t>
            </a:r>
            <a:r>
              <a:rPr lang="ru-RU" sz="3200" u="dbl" dirty="0">
                <a:latin typeface="Times New Roman" panose="02020603050405020304" pitchFamily="18" charset="0"/>
                <a:cs typeface="Times New Roman" panose="02020603050405020304" pitchFamily="18" charset="0"/>
              </a:rPr>
              <a:t>побывал</a:t>
            </a:r>
            <a:r>
              <a:rPr lang="ru-RU" sz="3200" dirty="0">
                <a:latin typeface="Times New Roman" panose="02020603050405020304" pitchFamily="18" charset="0"/>
                <a:cs typeface="Times New Roman" panose="02020603050405020304" pitchFamily="18" charset="0"/>
              </a:rPr>
              <a:t> почти </a:t>
            </a:r>
            <a:r>
              <a:rPr lang="ru-RU" sz="3200" u="sng" dirty="0">
                <a:latin typeface="Times New Roman" panose="02020603050405020304" pitchFamily="18" charset="0"/>
                <a:cs typeface="Times New Roman" panose="02020603050405020304" pitchFamily="18" charset="0"/>
              </a:rPr>
              <a:t>каждый</a:t>
            </a:r>
            <a:r>
              <a:rPr lang="ru-RU" sz="3200" dirty="0">
                <a:latin typeface="Times New Roman" panose="02020603050405020304" pitchFamily="18" charset="0"/>
                <a:cs typeface="Times New Roman" panose="02020603050405020304" pitchFamily="18" charset="0"/>
              </a:rPr>
              <a:t>] </a:t>
            </a:r>
            <a:r>
              <a:rPr lang="ru-RU" sz="3200" b="1" dirty="0">
                <a:latin typeface="Times New Roman" panose="02020603050405020304" pitchFamily="18" charset="0"/>
                <a:cs typeface="Times New Roman" panose="02020603050405020304" pitchFamily="18" charset="0"/>
              </a:rPr>
              <a:t>,</a:t>
            </a:r>
            <a:r>
              <a:rPr lang="ru-RU" sz="3200" dirty="0">
                <a:latin typeface="Times New Roman" panose="02020603050405020304" pitchFamily="18" charset="0"/>
                <a:cs typeface="Times New Roman" panose="02020603050405020304" pitchFamily="18" charset="0"/>
              </a:rPr>
              <a:t>(3) </a:t>
            </a:r>
            <a:r>
              <a:rPr lang="ru-RU" sz="3200" dirty="0">
                <a:solidFill>
                  <a:srgbClr val="00B050"/>
                </a:solidFill>
                <a:latin typeface="Times New Roman" panose="02020603050405020304" pitchFamily="18" charset="0"/>
                <a:cs typeface="Times New Roman" panose="02020603050405020304" pitchFamily="18" charset="0"/>
              </a:rPr>
              <a:t>но</a:t>
            </a:r>
            <a:r>
              <a:rPr lang="ru-RU" sz="3200" dirty="0">
                <a:latin typeface="Times New Roman" panose="02020603050405020304" pitchFamily="18" charset="0"/>
                <a:cs typeface="Times New Roman" panose="02020603050405020304" pitchFamily="18" charset="0"/>
              </a:rPr>
              <a:t> [</a:t>
            </a:r>
            <a:r>
              <a:rPr lang="ru-RU" sz="3200" b="1" dirty="0">
                <a:latin typeface="Times New Roman" panose="02020603050405020304" pitchFamily="18" charset="0"/>
                <a:cs typeface="Times New Roman" panose="02020603050405020304" pitchFamily="18" charset="0"/>
              </a:rPr>
              <a:t>,</a:t>
            </a:r>
            <a:r>
              <a:rPr lang="ru-RU" sz="3200" dirty="0">
                <a:latin typeface="Times New Roman" panose="02020603050405020304" pitchFamily="18" charset="0"/>
                <a:cs typeface="Times New Roman" panose="02020603050405020304" pitchFamily="18" charset="0"/>
              </a:rPr>
              <a:t>(4) </a:t>
            </a:r>
            <a:r>
              <a:rPr lang="ru-RU" sz="3200" dirty="0">
                <a:solidFill>
                  <a:schemeClr val="accent2">
                    <a:lumMod val="75000"/>
                  </a:schemeClr>
                </a:solidFill>
                <a:latin typeface="Times New Roman" panose="02020603050405020304" pitchFamily="18" charset="0"/>
                <a:cs typeface="Times New Roman" panose="02020603050405020304" pitchFamily="18" charset="0"/>
              </a:rPr>
              <a:t>к сожалению </a:t>
            </a:r>
            <a:r>
              <a:rPr lang="ru-RU" sz="3200" b="1" dirty="0">
                <a:latin typeface="Times New Roman" panose="02020603050405020304" pitchFamily="18" charset="0"/>
                <a:cs typeface="Times New Roman" panose="02020603050405020304" pitchFamily="18" charset="0"/>
              </a:rPr>
              <a:t>,</a:t>
            </a:r>
            <a:r>
              <a:rPr lang="ru-RU" sz="3200" dirty="0">
                <a:latin typeface="Times New Roman" panose="02020603050405020304" pitchFamily="18" charset="0"/>
                <a:cs typeface="Times New Roman" panose="02020603050405020304" pitchFamily="18" charset="0"/>
              </a:rPr>
              <a:t>(5) </a:t>
            </a:r>
            <a:r>
              <a:rPr lang="ru-RU" sz="3200" u="sng" dirty="0">
                <a:latin typeface="Times New Roman" panose="02020603050405020304" pitchFamily="18" charset="0"/>
                <a:cs typeface="Times New Roman" panose="02020603050405020304" pitchFamily="18" charset="0"/>
              </a:rPr>
              <a:t>не все </a:t>
            </a:r>
            <a:r>
              <a:rPr lang="ru-RU" sz="3200" u="dbl" dirty="0">
                <a:latin typeface="Times New Roman" panose="02020603050405020304" pitchFamily="18" charset="0"/>
                <a:cs typeface="Times New Roman" panose="02020603050405020304" pitchFamily="18" charset="0"/>
              </a:rPr>
              <a:t>знают</a:t>
            </a:r>
            <a:r>
              <a:rPr lang="ru-RU" sz="3200" dirty="0">
                <a:latin typeface="Times New Roman" panose="02020603050405020304" pitchFamily="18" charset="0"/>
                <a:cs typeface="Times New Roman" panose="02020603050405020304" pitchFamily="18" charset="0"/>
              </a:rPr>
              <a:t>]</a:t>
            </a:r>
            <a:r>
              <a:rPr lang="ru-RU" sz="3200" b="1" dirty="0">
                <a:latin typeface="Times New Roman" panose="02020603050405020304" pitchFamily="18" charset="0"/>
                <a:cs typeface="Times New Roman" panose="02020603050405020304" pitchFamily="18" charset="0"/>
              </a:rPr>
              <a:t>, </a:t>
            </a:r>
            <a:r>
              <a:rPr lang="ru-RU" sz="3200" dirty="0">
                <a:latin typeface="Times New Roman" panose="02020603050405020304" pitchFamily="18" charset="0"/>
                <a:cs typeface="Times New Roman" panose="02020603050405020304" pitchFamily="18" charset="0"/>
              </a:rPr>
              <a:t>(6)( </a:t>
            </a:r>
            <a:r>
              <a:rPr lang="ru-RU" sz="3200" dirty="0">
                <a:solidFill>
                  <a:srgbClr val="00B050"/>
                </a:solidFill>
                <a:latin typeface="Times New Roman" panose="02020603050405020304" pitchFamily="18" charset="0"/>
                <a:cs typeface="Times New Roman" panose="02020603050405020304" pitchFamily="18" charset="0"/>
              </a:rPr>
              <a:t>что</a:t>
            </a:r>
            <a:r>
              <a:rPr lang="ru-RU" sz="3200" dirty="0">
                <a:latin typeface="Times New Roman" panose="02020603050405020304" pitchFamily="18" charset="0"/>
                <a:cs typeface="Times New Roman" panose="02020603050405020304" pitchFamily="18" charset="0"/>
              </a:rPr>
              <a:t> </a:t>
            </a:r>
            <a:r>
              <a:rPr lang="ru-RU" sz="3200" u="dbl" dirty="0">
                <a:latin typeface="Times New Roman" panose="02020603050405020304" pitchFamily="18" charset="0"/>
                <a:cs typeface="Times New Roman" panose="02020603050405020304" pitchFamily="18" charset="0"/>
              </a:rPr>
              <a:t>делать</a:t>
            </a:r>
            <a:r>
              <a:rPr lang="ru-RU" sz="3200" dirty="0">
                <a:latin typeface="Times New Roman" panose="02020603050405020304" pitchFamily="18" charset="0"/>
                <a:cs typeface="Times New Roman" panose="02020603050405020304" pitchFamily="18" charset="0"/>
              </a:rPr>
              <a:t> с (7)</a:t>
            </a:r>
            <a:r>
              <a:rPr lang="ru-RU" sz="3200" u="wavy" dirty="0">
                <a:solidFill>
                  <a:srgbClr val="FF0000"/>
                </a:solidFill>
                <a:latin typeface="Times New Roman" panose="02020603050405020304" pitchFamily="18" charset="0"/>
                <a:cs typeface="Times New Roman" panose="02020603050405020304" pitchFamily="18" charset="0"/>
              </a:rPr>
              <a:t>найденным на улице </a:t>
            </a:r>
            <a:r>
              <a:rPr lang="ru-RU" sz="3200" dirty="0">
                <a:latin typeface="Times New Roman" panose="02020603050405020304" pitchFamily="18" charset="0"/>
                <a:cs typeface="Times New Roman" panose="02020603050405020304" pitchFamily="18" charset="0"/>
              </a:rPr>
              <a:t>(8) животным). </a:t>
            </a:r>
            <a:r>
              <a:rPr lang="ru-RU" sz="3200" dirty="0">
                <a:solidFill>
                  <a:srgbClr val="00B050"/>
                </a:solidFill>
                <a:latin typeface="Times New Roman" panose="02020603050405020304" pitchFamily="18" charset="0"/>
                <a:cs typeface="Times New Roman" panose="02020603050405020304" pitchFamily="18" charset="0"/>
              </a:rPr>
              <a:t>Если</a:t>
            </a:r>
            <a:r>
              <a:rPr lang="ru-RU" sz="3200" dirty="0">
                <a:latin typeface="Times New Roman" panose="02020603050405020304" pitchFamily="18" charset="0"/>
                <a:cs typeface="Times New Roman" panose="02020603050405020304" pitchFamily="18" charset="0"/>
              </a:rPr>
              <a:t> </a:t>
            </a:r>
            <a:r>
              <a:rPr lang="ru-RU" sz="3200" u="sng" dirty="0">
                <a:latin typeface="Times New Roman" panose="02020603050405020304" pitchFamily="18" charset="0"/>
                <a:cs typeface="Times New Roman" panose="02020603050405020304" pitchFamily="18" charset="0"/>
              </a:rPr>
              <a:t>вы</a:t>
            </a:r>
            <a:r>
              <a:rPr lang="ru-RU" sz="3200" dirty="0">
                <a:latin typeface="Times New Roman" panose="02020603050405020304" pitchFamily="18" charset="0"/>
                <a:cs typeface="Times New Roman" panose="02020603050405020304" pitchFamily="18" charset="0"/>
              </a:rPr>
              <a:t> </a:t>
            </a:r>
            <a:r>
              <a:rPr lang="ru-RU" sz="3200" u="dbl" dirty="0">
                <a:latin typeface="Times New Roman" panose="02020603050405020304" pitchFamily="18" charset="0"/>
                <a:cs typeface="Times New Roman" panose="02020603050405020304" pitchFamily="18" charset="0"/>
              </a:rPr>
              <a:t>решили помочь </a:t>
            </a:r>
            <a:r>
              <a:rPr lang="ru-RU" sz="3200" dirty="0">
                <a:latin typeface="Times New Roman" panose="02020603050405020304" pitchFamily="18" charset="0"/>
                <a:cs typeface="Times New Roman" panose="02020603050405020304" pitchFamily="18" charset="0"/>
              </a:rPr>
              <a:t>бездомной собаке</a:t>
            </a:r>
            <a:r>
              <a:rPr lang="ru-RU" sz="3200" b="1" dirty="0">
                <a:latin typeface="Times New Roman" panose="02020603050405020304" pitchFamily="18" charset="0"/>
                <a:cs typeface="Times New Roman" panose="02020603050405020304" pitchFamily="18" charset="0"/>
              </a:rPr>
              <a:t>,</a:t>
            </a:r>
            <a:r>
              <a:rPr lang="ru-RU" sz="3200" dirty="0">
                <a:latin typeface="Times New Roman" panose="02020603050405020304" pitchFamily="18" charset="0"/>
                <a:cs typeface="Times New Roman" panose="02020603050405020304" pitchFamily="18" charset="0"/>
              </a:rPr>
              <a:t> (9) </a:t>
            </a:r>
            <a:r>
              <a:rPr lang="ru-RU" sz="3200" dirty="0">
                <a:solidFill>
                  <a:srgbClr val="00B050"/>
                </a:solidFill>
                <a:latin typeface="Times New Roman" panose="02020603050405020304" pitchFamily="18" charset="0"/>
                <a:cs typeface="Times New Roman" panose="02020603050405020304" pitchFamily="18" charset="0"/>
              </a:rPr>
              <a:t>то </a:t>
            </a:r>
            <a:r>
              <a:rPr lang="ru-RU" sz="3200" u="dbl" dirty="0">
                <a:latin typeface="Times New Roman" panose="02020603050405020304" pitchFamily="18" charset="0"/>
                <a:cs typeface="Times New Roman" panose="02020603050405020304" pitchFamily="18" charset="0"/>
              </a:rPr>
              <a:t>нужно взять </a:t>
            </a:r>
            <a:r>
              <a:rPr lang="ru-RU" sz="3200" dirty="0">
                <a:latin typeface="Times New Roman" panose="02020603050405020304" pitchFamily="18" charset="0"/>
                <a:cs typeface="Times New Roman" panose="02020603050405020304" pitchFamily="18" charset="0"/>
              </a:rPr>
              <a:t>её за поводок </a:t>
            </a:r>
            <a:r>
              <a:rPr lang="ru-RU" sz="3200" dirty="0">
                <a:solidFill>
                  <a:srgbClr val="00B050"/>
                </a:solidFill>
                <a:latin typeface="Times New Roman" panose="02020603050405020304" pitchFamily="18" charset="0"/>
                <a:cs typeface="Times New Roman" panose="02020603050405020304" pitchFamily="18" charset="0"/>
              </a:rPr>
              <a:t>и</a:t>
            </a:r>
            <a:r>
              <a:rPr lang="ru-RU" sz="3200" dirty="0">
                <a:latin typeface="Times New Roman" panose="02020603050405020304" pitchFamily="18" charset="0"/>
                <a:cs typeface="Times New Roman" panose="02020603050405020304" pitchFamily="18" charset="0"/>
              </a:rPr>
              <a:t> </a:t>
            </a:r>
            <a:r>
              <a:rPr lang="ru-RU" sz="3200" u="dbl" dirty="0">
                <a:latin typeface="Times New Roman" panose="02020603050405020304" pitchFamily="18" charset="0"/>
                <a:cs typeface="Times New Roman" panose="02020603050405020304" pitchFamily="18" charset="0"/>
              </a:rPr>
              <a:t>дать команду </a:t>
            </a:r>
            <a:r>
              <a:rPr lang="ru-RU" sz="3200" dirty="0">
                <a:latin typeface="Times New Roman" panose="02020603050405020304" pitchFamily="18" charset="0"/>
                <a:cs typeface="Times New Roman" panose="02020603050405020304" pitchFamily="18" charset="0"/>
              </a:rPr>
              <a:t>«домой».</a:t>
            </a:r>
          </a:p>
          <a:p>
            <a:r>
              <a:rPr lang="ru-RU" sz="3200" dirty="0">
                <a:latin typeface="Times New Roman" panose="02020603050405020304" pitchFamily="18" charset="0"/>
                <a:cs typeface="Times New Roman" panose="02020603050405020304" pitchFamily="18" charset="0"/>
              </a:rPr>
              <a:t> </a:t>
            </a:r>
          </a:p>
          <a:p>
            <a:r>
              <a:rPr lang="ru-RU" sz="3200" b="1" dirty="0">
                <a:latin typeface="Times New Roman" panose="02020603050405020304" pitchFamily="18" charset="0"/>
                <a:cs typeface="Times New Roman" panose="02020603050405020304" pitchFamily="18" charset="0"/>
              </a:rPr>
              <a:t>Ответ 1234569</a:t>
            </a:r>
          </a:p>
        </p:txBody>
      </p:sp>
    </p:spTree>
    <p:extLst>
      <p:ext uri="{BB962C8B-B14F-4D97-AF65-F5344CB8AC3E}">
        <p14:creationId xmlns:p14="http://schemas.microsoft.com/office/powerpoint/2010/main" val="29678871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 calcmode="lin" valueType="num">
                                      <p:cBhvr additive="base">
                                        <p:cTn id="7"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222</TotalTime>
  <Words>3142</Words>
  <Application>Microsoft Office PowerPoint</Application>
  <PresentationFormat>Широкоэкранный</PresentationFormat>
  <Paragraphs>102</Paragraphs>
  <Slides>29</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29</vt:i4>
      </vt:variant>
    </vt:vector>
  </HeadingPairs>
  <TitlesOfParts>
    <vt:vector size="34"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Аня -Олег</dc:creator>
  <cp:lastModifiedBy>Anna Gorbachewa</cp:lastModifiedBy>
  <cp:revision>45</cp:revision>
  <dcterms:created xsi:type="dcterms:W3CDTF">2023-08-30T16:47:19Z</dcterms:created>
  <dcterms:modified xsi:type="dcterms:W3CDTF">2026-01-24T13:26:32Z</dcterms:modified>
</cp:coreProperties>
</file>