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3"/>
  </p:notesMasterIdLst>
  <p:sldIdLst>
    <p:sldId id="256" r:id="rId2"/>
    <p:sldId id="274" r:id="rId3"/>
    <p:sldId id="277" r:id="rId4"/>
    <p:sldId id="275" r:id="rId5"/>
    <p:sldId id="276" r:id="rId6"/>
    <p:sldId id="278" r:id="rId7"/>
    <p:sldId id="257" r:id="rId8"/>
    <p:sldId id="25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301" r:id="rId26"/>
    <p:sldId id="302" r:id="rId27"/>
    <p:sldId id="303" r:id="rId28"/>
    <p:sldId id="304" r:id="rId29"/>
    <p:sldId id="297" r:id="rId30"/>
    <p:sldId id="298" r:id="rId31"/>
    <p:sldId id="273"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170" y="21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19CB37-7A17-47C9-B268-A0788EB44711}" type="datetimeFigureOut">
              <a:rPr lang="ru-RU" smtClean="0"/>
              <a:pPr/>
              <a:t>13.06.2022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363317-B847-445E-AD54-C12D0C039840}" type="slidenum">
              <a:rPr lang="ru-RU" smtClean="0"/>
              <a:pPr/>
              <a:t>‹#›</a:t>
            </a:fld>
            <a:endParaRPr lang="ru-RU"/>
          </a:p>
        </p:txBody>
      </p:sp>
    </p:spTree>
    <p:extLst>
      <p:ext uri="{BB962C8B-B14F-4D97-AF65-F5344CB8AC3E}">
        <p14:creationId xmlns:p14="http://schemas.microsoft.com/office/powerpoint/2010/main" val="1057917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5B106E36-FD25-4E2D-B0AA-010F637433A0}" type="datetimeFigureOut">
              <a:rPr lang="ru-RU" smtClean="0"/>
              <a:pPr/>
              <a:t>13.06.2022</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5B106E36-FD25-4E2D-B0AA-010F637433A0}" type="datetimeFigureOut">
              <a:rPr lang="ru-RU" smtClean="0"/>
              <a:pPr/>
              <a:t>13.06.2022</a:t>
            </a:fld>
            <a:endParaRPr lang="ru-RU"/>
          </a:p>
        </p:txBody>
      </p:sp>
      <p:sp>
        <p:nvSpPr>
          <p:cNvPr id="9" name="Номер слайда 8"/>
          <p:cNvSpPr>
            <a:spLocks noGrp="1"/>
          </p:cNvSpPr>
          <p:nvPr>
            <p:ph type="sldNum" sz="quarter" idx="15"/>
          </p:nvPr>
        </p:nvSpPr>
        <p:spPr/>
        <p:txBody>
          <a:bodyPr rtlCol="0"/>
          <a:lstStyle/>
          <a:p>
            <a:fld id="{725C68B6-61C2-468F-89AB-4B9F7531AA68}"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5B106E36-FD25-4E2D-B0AA-010F637433A0}" type="datetimeFigureOut">
              <a:rPr lang="ru-RU" smtClean="0"/>
              <a:pPr/>
              <a:t>13.06.2022</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13.06.2022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13.06.2022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5B106E36-FD25-4E2D-B0AA-010F637433A0}" type="datetimeFigureOut">
              <a:rPr lang="ru-RU" smtClean="0"/>
              <a:pPr/>
              <a:t>13.06.2022</a:t>
            </a:fld>
            <a:endParaRPr lang="ru-RU"/>
          </a:p>
        </p:txBody>
      </p:sp>
      <p:sp>
        <p:nvSpPr>
          <p:cNvPr id="7" name="Номер слайда 6"/>
          <p:cNvSpPr>
            <a:spLocks noGrp="1"/>
          </p:cNvSpPr>
          <p:nvPr>
            <p:ph type="sldNum" sz="quarter" idx="11"/>
          </p:nvPr>
        </p:nvSpPr>
        <p:spPr/>
        <p:txBody>
          <a:bodyPr rtlCol="0"/>
          <a:lstStyle/>
          <a:p>
            <a:fld id="{725C68B6-61C2-468F-89AB-4B9F7531AA68}"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13.06.2022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5B106E36-FD25-4E2D-B0AA-010F637433A0}" type="datetimeFigureOut">
              <a:rPr lang="ru-RU" smtClean="0"/>
              <a:pPr/>
              <a:t>13.06.2022</a:t>
            </a:fld>
            <a:endParaRPr lang="ru-RU"/>
          </a:p>
        </p:txBody>
      </p:sp>
      <p:sp>
        <p:nvSpPr>
          <p:cNvPr id="22" name="Номер слайда 21"/>
          <p:cNvSpPr>
            <a:spLocks noGrp="1"/>
          </p:cNvSpPr>
          <p:nvPr>
            <p:ph type="sldNum" sz="quarter" idx="15"/>
          </p:nvPr>
        </p:nvSpPr>
        <p:spPr/>
        <p:txBody>
          <a:bodyPr rtlCol="0"/>
          <a:lstStyle/>
          <a:p>
            <a:fld id="{725C68B6-61C2-468F-89AB-4B9F7531AA68}"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5B106E36-FD25-4E2D-B0AA-010F637433A0}" type="datetimeFigureOut">
              <a:rPr lang="ru-RU" smtClean="0"/>
              <a:pPr/>
              <a:t>13.06.2022</a:t>
            </a:fld>
            <a:endParaRPr lang="ru-RU"/>
          </a:p>
        </p:txBody>
      </p:sp>
      <p:sp>
        <p:nvSpPr>
          <p:cNvPr id="18" name="Номер слайда 17"/>
          <p:cNvSpPr>
            <a:spLocks noGrp="1"/>
          </p:cNvSpPr>
          <p:nvPr>
            <p:ph type="sldNum" sz="quarter" idx="11"/>
          </p:nvPr>
        </p:nvSpPr>
        <p:spPr/>
        <p:txBody>
          <a:bodyPr rtlCol="0"/>
          <a:lstStyle/>
          <a:p>
            <a:fld id="{725C68B6-61C2-468F-89AB-4B9F7531AA68}"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13.06.2022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13.06.2022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B106E36-FD25-4E2D-B0AA-010F637433A0}" type="datetimeFigureOut">
              <a:rPr lang="ru-RU" smtClean="0"/>
              <a:pPr/>
              <a:t>13.06.2022</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143108" y="980728"/>
            <a:ext cx="6457968" cy="2448272"/>
          </a:xfrm>
        </p:spPr>
        <p:txBody>
          <a:bodyPr/>
          <a:lstStyle/>
          <a:p>
            <a:r>
              <a:rPr lang="ru-RU" dirty="0" smtClean="0"/>
              <a:t>«Путешествуй по Карачаево-Черкесии…»</a:t>
            </a:r>
            <a:br>
              <a:rPr lang="ru-RU" dirty="0" smtClean="0"/>
            </a:br>
            <a:r>
              <a:rPr lang="ru-RU" dirty="0" smtClean="0"/>
              <a:t> </a:t>
            </a:r>
            <a:endParaRPr lang="ru-RU" dirty="0"/>
          </a:p>
        </p:txBody>
      </p:sp>
      <p:sp>
        <p:nvSpPr>
          <p:cNvPr id="3" name="Подзаголовок 2"/>
          <p:cNvSpPr>
            <a:spLocks noGrp="1"/>
          </p:cNvSpPr>
          <p:nvPr>
            <p:ph type="subTitle" idx="1"/>
          </p:nvPr>
        </p:nvSpPr>
        <p:spPr>
          <a:xfrm>
            <a:off x="2286000" y="4077072"/>
            <a:ext cx="6172200" cy="2088232"/>
          </a:xfrm>
        </p:spPr>
        <p:txBody>
          <a:bodyPr>
            <a:normAutofit/>
          </a:bodyPr>
          <a:lstStyle/>
          <a:p>
            <a:pPr algn="ctr"/>
            <a:endParaRPr lang="ru-RU" dirty="0" smtClean="0"/>
          </a:p>
          <a:p>
            <a:pPr algn="ctr"/>
            <a:r>
              <a:rPr lang="ru-RU" dirty="0" smtClean="0"/>
              <a:t>                  </a:t>
            </a:r>
            <a:r>
              <a:rPr lang="ru-RU" dirty="0"/>
              <a:t>Р</a:t>
            </a:r>
            <a:r>
              <a:rPr lang="ru-RU" dirty="0" smtClean="0"/>
              <a:t>уководитель центра образования естественно-научной и технологической направленностей «Точка роста» </a:t>
            </a:r>
            <a:endParaRPr lang="ru-RU" dirty="0" smtClean="0"/>
          </a:p>
          <a:p>
            <a:pPr algn="ctr"/>
            <a:r>
              <a:rPr lang="ru-RU" dirty="0" smtClean="0"/>
              <a:t>МКОУ </a:t>
            </a:r>
            <a:r>
              <a:rPr lang="ru-RU" dirty="0" smtClean="0"/>
              <a:t>«СОШ а. Верхняя </a:t>
            </a:r>
            <a:r>
              <a:rPr lang="ru-RU" dirty="0" err="1" smtClean="0"/>
              <a:t>Мара</a:t>
            </a:r>
            <a:r>
              <a:rPr lang="ru-RU" dirty="0" smtClean="0"/>
              <a:t>»- </a:t>
            </a:r>
            <a:r>
              <a:rPr lang="ru-RU" dirty="0" err="1" smtClean="0"/>
              <a:t>Чичханчиева</a:t>
            </a:r>
            <a:r>
              <a:rPr lang="ru-RU" dirty="0" smtClean="0"/>
              <a:t> З.Х-М.        </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Цели:</a:t>
            </a:r>
            <a:endParaRPr lang="ru-RU" dirty="0"/>
          </a:p>
        </p:txBody>
      </p:sp>
      <p:sp>
        <p:nvSpPr>
          <p:cNvPr id="3" name="Содержимое 2"/>
          <p:cNvSpPr>
            <a:spLocks noGrp="1"/>
          </p:cNvSpPr>
          <p:nvPr>
            <p:ph sz="quarter" idx="1"/>
          </p:nvPr>
        </p:nvSpPr>
        <p:spPr>
          <a:xfrm>
            <a:off x="457200" y="1196752"/>
            <a:ext cx="7467600" cy="5277200"/>
          </a:xfrm>
        </p:spPr>
        <p:txBody>
          <a:bodyPr>
            <a:normAutofit/>
          </a:bodyPr>
          <a:lstStyle/>
          <a:p>
            <a:r>
              <a:rPr lang="ru-RU" b="1" dirty="0" smtClean="0"/>
              <a:t>цель</a:t>
            </a:r>
            <a:r>
              <a:rPr lang="ru-RU" dirty="0" smtClean="0"/>
              <a:t> работы заключается в том, чтобы познакомиться с памятными местами , историей их создания  и отношением к ним его жителей.</a:t>
            </a:r>
          </a:p>
          <a:p>
            <a:r>
              <a:rPr lang="ru-RU" b="1" dirty="0" smtClean="0"/>
              <a:t>Задачи проекта:</a:t>
            </a:r>
            <a:endParaRPr lang="ru-RU" dirty="0" smtClean="0"/>
          </a:p>
          <a:p>
            <a:r>
              <a:rPr lang="ru-RU" dirty="0" smtClean="0"/>
              <a:t>- изучить исторические сведения о достопримечательностях края;</a:t>
            </a:r>
          </a:p>
          <a:p>
            <a:r>
              <a:rPr lang="ru-RU" dirty="0" smtClean="0"/>
              <a:t>-провести анкетирование среди учащихся младших классов и их родителей,	</a:t>
            </a:r>
          </a:p>
          <a:p>
            <a:r>
              <a:rPr lang="ru-RU" dirty="0" smtClean="0"/>
              <a:t>направленное на выявление семи достопримечательностей края;</a:t>
            </a:r>
          </a:p>
          <a:p>
            <a:r>
              <a:rPr lang="ru-RU" dirty="0" smtClean="0"/>
              <a:t>-   собрать информацию о достопримечательностях Карачаево-Черкесии. </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1"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box(in)">
                                      <p:cBhvr>
                                        <p:cTn id="37" dur="500"/>
                                        <p:tgtEl>
                                          <p:spTgt spid="3">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1" nodeType="clickEffect">
                                  <p:stCondLst>
                                    <p:cond delay="0"/>
                                  </p:stCondLst>
                                  <p:childTnLst>
                                    <p:set>
                                      <p:cBhvr>
                                        <p:cTn id="41" dur="1" fill="hold">
                                          <p:stCondLst>
                                            <p:cond delay="0"/>
                                          </p:stCondLst>
                                        </p:cTn>
                                        <p:tgtEl>
                                          <p:spTgt spid="3">
                                            <p:txEl>
                                              <p:pRg st="1" end="1"/>
                                            </p:txEl>
                                          </p:spTgt>
                                        </p:tgtEl>
                                        <p:attrNameLst>
                                          <p:attrName>style.visibility</p:attrName>
                                        </p:attrNameLst>
                                      </p:cBhvr>
                                      <p:to>
                                        <p:strVal val="visible"/>
                                      </p:to>
                                    </p:set>
                                    <p:animEffect transition="in" filter="box(in)">
                                      <p:cBhvr>
                                        <p:cTn id="42" dur="500"/>
                                        <p:tgtEl>
                                          <p:spTgt spid="3">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1" nodeType="clickEffect">
                                  <p:stCondLst>
                                    <p:cond delay="0"/>
                                  </p:stCondLst>
                                  <p:childTnLst>
                                    <p:set>
                                      <p:cBhvr>
                                        <p:cTn id="46" dur="1" fill="hold">
                                          <p:stCondLst>
                                            <p:cond delay="0"/>
                                          </p:stCondLst>
                                        </p:cTn>
                                        <p:tgtEl>
                                          <p:spTgt spid="3">
                                            <p:txEl>
                                              <p:pRg st="2" end="2"/>
                                            </p:txEl>
                                          </p:spTgt>
                                        </p:tgtEl>
                                        <p:attrNameLst>
                                          <p:attrName>style.visibility</p:attrName>
                                        </p:attrNameLst>
                                      </p:cBhvr>
                                      <p:to>
                                        <p:strVal val="visible"/>
                                      </p:to>
                                    </p:set>
                                    <p:animEffect transition="in" filter="box(in)">
                                      <p:cBhvr>
                                        <p:cTn id="47" dur="500"/>
                                        <p:tgtEl>
                                          <p:spTgt spid="3">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1" nodeType="clickEffect">
                                  <p:stCondLst>
                                    <p:cond delay="0"/>
                                  </p:stCondLst>
                                  <p:childTnLst>
                                    <p:set>
                                      <p:cBhvr>
                                        <p:cTn id="51" dur="1" fill="hold">
                                          <p:stCondLst>
                                            <p:cond delay="0"/>
                                          </p:stCondLst>
                                        </p:cTn>
                                        <p:tgtEl>
                                          <p:spTgt spid="3">
                                            <p:txEl>
                                              <p:pRg st="3" end="3"/>
                                            </p:txEl>
                                          </p:spTgt>
                                        </p:tgtEl>
                                        <p:attrNameLst>
                                          <p:attrName>style.visibility</p:attrName>
                                        </p:attrNameLst>
                                      </p:cBhvr>
                                      <p:to>
                                        <p:strVal val="visible"/>
                                      </p:to>
                                    </p:set>
                                    <p:animEffect transition="in" filter="box(in)">
                                      <p:cBhvr>
                                        <p:cTn id="52" dur="500"/>
                                        <p:tgtEl>
                                          <p:spTgt spid="3">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4" presetClass="entr" presetSubtype="16" fill="hold" grpId="1" nodeType="click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box(in)">
                                      <p:cBhvr>
                                        <p:cTn id="57" dur="500"/>
                                        <p:tgtEl>
                                          <p:spTgt spid="3">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grpId="1" nodeType="clickEffect">
                                  <p:stCondLst>
                                    <p:cond delay="0"/>
                                  </p:stCondLst>
                                  <p:childTnLst>
                                    <p:set>
                                      <p:cBhvr>
                                        <p:cTn id="61" dur="1" fill="hold">
                                          <p:stCondLst>
                                            <p:cond delay="0"/>
                                          </p:stCondLst>
                                        </p:cTn>
                                        <p:tgtEl>
                                          <p:spTgt spid="3">
                                            <p:txEl>
                                              <p:pRg st="5" end="5"/>
                                            </p:txEl>
                                          </p:spTgt>
                                        </p:tgtEl>
                                        <p:attrNameLst>
                                          <p:attrName>style.visibility</p:attrName>
                                        </p:attrNameLst>
                                      </p:cBhvr>
                                      <p:to>
                                        <p:strVal val="visible"/>
                                      </p:to>
                                    </p:set>
                                    <p:animEffect transition="in" filter="box(in)">
                                      <p:cBhvr>
                                        <p:cTn id="62" dur="500"/>
                                        <p:tgtEl>
                                          <p:spTgt spid="3">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5" presetClass="entr" presetSubtype="10" fill="hold" grpId="2" nodeType="clickEffect">
                                  <p:stCondLst>
                                    <p:cond delay="0"/>
                                  </p:stCondLst>
                                  <p:childTnLst>
                                    <p:set>
                                      <p:cBhvr>
                                        <p:cTn id="66" dur="1" fill="hold">
                                          <p:stCondLst>
                                            <p:cond delay="0"/>
                                          </p:stCondLst>
                                        </p:cTn>
                                        <p:tgtEl>
                                          <p:spTgt spid="3">
                                            <p:txEl>
                                              <p:pRg st="0" end="0"/>
                                            </p:txEl>
                                          </p:spTgt>
                                        </p:tgtEl>
                                        <p:attrNameLst>
                                          <p:attrName>style.visibility</p:attrName>
                                        </p:attrNameLst>
                                      </p:cBhvr>
                                      <p:to>
                                        <p:strVal val="visible"/>
                                      </p:to>
                                    </p:set>
                                    <p:animEffect transition="in" filter="checkerboard(across)">
                                      <p:cBhvr>
                                        <p:cTn id="67" dur="500"/>
                                        <p:tgtEl>
                                          <p:spTgt spid="3">
                                            <p:txEl>
                                              <p:pRg st="0" end="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5" presetClass="entr" presetSubtype="10" fill="hold" grpId="2" nodeType="clickEffect">
                                  <p:stCondLst>
                                    <p:cond delay="0"/>
                                  </p:stCondLst>
                                  <p:childTnLst>
                                    <p:set>
                                      <p:cBhvr>
                                        <p:cTn id="71" dur="1" fill="hold">
                                          <p:stCondLst>
                                            <p:cond delay="0"/>
                                          </p:stCondLst>
                                        </p:cTn>
                                        <p:tgtEl>
                                          <p:spTgt spid="3">
                                            <p:txEl>
                                              <p:pRg st="1" end="1"/>
                                            </p:txEl>
                                          </p:spTgt>
                                        </p:tgtEl>
                                        <p:attrNameLst>
                                          <p:attrName>style.visibility</p:attrName>
                                        </p:attrNameLst>
                                      </p:cBhvr>
                                      <p:to>
                                        <p:strVal val="visible"/>
                                      </p:to>
                                    </p:set>
                                    <p:animEffect transition="in" filter="checkerboard(across)">
                                      <p:cBhvr>
                                        <p:cTn id="72" dur="500"/>
                                        <p:tgtEl>
                                          <p:spTgt spid="3">
                                            <p:txEl>
                                              <p:pRg st="1" end="1"/>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 presetClass="entr" presetSubtype="10" fill="hold" grpId="2" nodeType="clickEffect">
                                  <p:stCondLst>
                                    <p:cond delay="0"/>
                                  </p:stCondLst>
                                  <p:childTnLst>
                                    <p:set>
                                      <p:cBhvr>
                                        <p:cTn id="76" dur="1" fill="hold">
                                          <p:stCondLst>
                                            <p:cond delay="0"/>
                                          </p:stCondLst>
                                        </p:cTn>
                                        <p:tgtEl>
                                          <p:spTgt spid="3">
                                            <p:txEl>
                                              <p:pRg st="2" end="2"/>
                                            </p:txEl>
                                          </p:spTgt>
                                        </p:tgtEl>
                                        <p:attrNameLst>
                                          <p:attrName>style.visibility</p:attrName>
                                        </p:attrNameLst>
                                      </p:cBhvr>
                                      <p:to>
                                        <p:strVal val="visible"/>
                                      </p:to>
                                    </p:set>
                                    <p:animEffect transition="in" filter="checkerboard(across)">
                                      <p:cBhvr>
                                        <p:cTn id="77" dur="500"/>
                                        <p:tgtEl>
                                          <p:spTgt spid="3">
                                            <p:txEl>
                                              <p:pRg st="2" end="2"/>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5" presetClass="entr" presetSubtype="10" fill="hold" grpId="2" nodeType="clickEffect">
                                  <p:stCondLst>
                                    <p:cond delay="0"/>
                                  </p:stCondLst>
                                  <p:childTnLst>
                                    <p:set>
                                      <p:cBhvr>
                                        <p:cTn id="81" dur="1" fill="hold">
                                          <p:stCondLst>
                                            <p:cond delay="0"/>
                                          </p:stCondLst>
                                        </p:cTn>
                                        <p:tgtEl>
                                          <p:spTgt spid="3">
                                            <p:txEl>
                                              <p:pRg st="3" end="3"/>
                                            </p:txEl>
                                          </p:spTgt>
                                        </p:tgtEl>
                                        <p:attrNameLst>
                                          <p:attrName>style.visibility</p:attrName>
                                        </p:attrNameLst>
                                      </p:cBhvr>
                                      <p:to>
                                        <p:strVal val="visible"/>
                                      </p:to>
                                    </p:set>
                                    <p:animEffect transition="in" filter="checkerboard(across)">
                                      <p:cBhvr>
                                        <p:cTn id="82" dur="500"/>
                                        <p:tgtEl>
                                          <p:spTgt spid="3">
                                            <p:txEl>
                                              <p:pRg st="3" end="3"/>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5" presetClass="entr" presetSubtype="10" fill="hold" grpId="2" nodeType="clickEffect">
                                  <p:stCondLst>
                                    <p:cond delay="0"/>
                                  </p:stCondLst>
                                  <p:childTnLst>
                                    <p:set>
                                      <p:cBhvr>
                                        <p:cTn id="86" dur="1" fill="hold">
                                          <p:stCondLst>
                                            <p:cond delay="0"/>
                                          </p:stCondLst>
                                        </p:cTn>
                                        <p:tgtEl>
                                          <p:spTgt spid="3">
                                            <p:txEl>
                                              <p:pRg st="4" end="4"/>
                                            </p:txEl>
                                          </p:spTgt>
                                        </p:tgtEl>
                                        <p:attrNameLst>
                                          <p:attrName>style.visibility</p:attrName>
                                        </p:attrNameLst>
                                      </p:cBhvr>
                                      <p:to>
                                        <p:strVal val="visible"/>
                                      </p:to>
                                    </p:set>
                                    <p:animEffect transition="in" filter="checkerboard(across)">
                                      <p:cBhvr>
                                        <p:cTn id="87" dur="500"/>
                                        <p:tgtEl>
                                          <p:spTgt spid="3">
                                            <p:txEl>
                                              <p:pRg st="4" end="4"/>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5" presetClass="entr" presetSubtype="10" fill="hold" grpId="2" nodeType="clickEffect">
                                  <p:stCondLst>
                                    <p:cond delay="0"/>
                                  </p:stCondLst>
                                  <p:childTnLst>
                                    <p:set>
                                      <p:cBhvr>
                                        <p:cTn id="91" dur="1" fill="hold">
                                          <p:stCondLst>
                                            <p:cond delay="0"/>
                                          </p:stCondLst>
                                        </p:cTn>
                                        <p:tgtEl>
                                          <p:spTgt spid="3">
                                            <p:txEl>
                                              <p:pRg st="5" end="5"/>
                                            </p:txEl>
                                          </p:spTgt>
                                        </p:tgtEl>
                                        <p:attrNameLst>
                                          <p:attrName>style.visibility</p:attrName>
                                        </p:attrNameLst>
                                      </p:cBhvr>
                                      <p:to>
                                        <p:strVal val="visible"/>
                                      </p:to>
                                    </p:set>
                                    <p:animEffect transition="in" filter="checkerboard(across)">
                                      <p:cBhvr>
                                        <p:cTn id="92" dur="500"/>
                                        <p:tgtEl>
                                          <p:spTgt spid="3">
                                            <p:txEl>
                                              <p:pRg st="5" end="5"/>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3" nodeType="clickEffect">
                                  <p:stCondLst>
                                    <p:cond delay="0"/>
                                  </p:stCondLst>
                                  <p:childTnLst>
                                    <p:set>
                                      <p:cBhvr>
                                        <p:cTn id="96" dur="1" fill="hold">
                                          <p:stCondLst>
                                            <p:cond delay="0"/>
                                          </p:stCondLst>
                                        </p:cTn>
                                        <p:tgtEl>
                                          <p:spTgt spid="3">
                                            <p:txEl>
                                              <p:pRg st="0" end="0"/>
                                            </p:txEl>
                                          </p:spTgt>
                                        </p:tgtEl>
                                        <p:attrNameLst>
                                          <p:attrName>style.visibility</p:attrName>
                                        </p:attrNameLst>
                                      </p:cBhvr>
                                      <p:to>
                                        <p:strVal val="visible"/>
                                      </p:to>
                                    </p:set>
                                    <p:animEffect transition="in" filter="blinds(horizontal)">
                                      <p:cBhvr>
                                        <p:cTn id="97" dur="500"/>
                                        <p:tgtEl>
                                          <p:spTgt spid="3">
                                            <p:txEl>
                                              <p:pRg st="0" end="0"/>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3" presetClass="entr" presetSubtype="10" fill="hold" grpId="3" nodeType="clickEffect">
                                  <p:stCondLst>
                                    <p:cond delay="0"/>
                                  </p:stCondLst>
                                  <p:childTnLst>
                                    <p:set>
                                      <p:cBhvr>
                                        <p:cTn id="101" dur="1" fill="hold">
                                          <p:stCondLst>
                                            <p:cond delay="0"/>
                                          </p:stCondLst>
                                        </p:cTn>
                                        <p:tgtEl>
                                          <p:spTgt spid="3">
                                            <p:txEl>
                                              <p:pRg st="1" end="1"/>
                                            </p:txEl>
                                          </p:spTgt>
                                        </p:tgtEl>
                                        <p:attrNameLst>
                                          <p:attrName>style.visibility</p:attrName>
                                        </p:attrNameLst>
                                      </p:cBhvr>
                                      <p:to>
                                        <p:strVal val="visible"/>
                                      </p:to>
                                    </p:set>
                                    <p:animEffect transition="in" filter="blinds(horizontal)">
                                      <p:cBhvr>
                                        <p:cTn id="102" dur="500"/>
                                        <p:tgtEl>
                                          <p:spTgt spid="3">
                                            <p:txEl>
                                              <p:pRg st="1" end="1"/>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3" presetClass="entr" presetSubtype="10" fill="hold" grpId="3" nodeType="clickEffect">
                                  <p:stCondLst>
                                    <p:cond delay="0"/>
                                  </p:stCondLst>
                                  <p:childTnLst>
                                    <p:set>
                                      <p:cBhvr>
                                        <p:cTn id="106" dur="1" fill="hold">
                                          <p:stCondLst>
                                            <p:cond delay="0"/>
                                          </p:stCondLst>
                                        </p:cTn>
                                        <p:tgtEl>
                                          <p:spTgt spid="3">
                                            <p:txEl>
                                              <p:pRg st="2" end="2"/>
                                            </p:txEl>
                                          </p:spTgt>
                                        </p:tgtEl>
                                        <p:attrNameLst>
                                          <p:attrName>style.visibility</p:attrName>
                                        </p:attrNameLst>
                                      </p:cBhvr>
                                      <p:to>
                                        <p:strVal val="visible"/>
                                      </p:to>
                                    </p:set>
                                    <p:animEffect transition="in" filter="blinds(horizontal)">
                                      <p:cBhvr>
                                        <p:cTn id="107" dur="500"/>
                                        <p:tgtEl>
                                          <p:spTgt spid="3">
                                            <p:txEl>
                                              <p:pRg st="2" end="2"/>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3" presetClass="entr" presetSubtype="10" fill="hold" grpId="3" nodeType="clickEffect">
                                  <p:stCondLst>
                                    <p:cond delay="0"/>
                                  </p:stCondLst>
                                  <p:childTnLst>
                                    <p:set>
                                      <p:cBhvr>
                                        <p:cTn id="111" dur="1" fill="hold">
                                          <p:stCondLst>
                                            <p:cond delay="0"/>
                                          </p:stCondLst>
                                        </p:cTn>
                                        <p:tgtEl>
                                          <p:spTgt spid="3">
                                            <p:txEl>
                                              <p:pRg st="3" end="3"/>
                                            </p:txEl>
                                          </p:spTgt>
                                        </p:tgtEl>
                                        <p:attrNameLst>
                                          <p:attrName>style.visibility</p:attrName>
                                        </p:attrNameLst>
                                      </p:cBhvr>
                                      <p:to>
                                        <p:strVal val="visible"/>
                                      </p:to>
                                    </p:set>
                                    <p:animEffect transition="in" filter="blinds(horizontal)">
                                      <p:cBhvr>
                                        <p:cTn id="112" dur="500"/>
                                        <p:tgtEl>
                                          <p:spTgt spid="3">
                                            <p:txEl>
                                              <p:pRg st="3" end="3"/>
                                            </p:txEl>
                                          </p:spTgt>
                                        </p:tgtEl>
                                      </p:cBhvr>
                                    </p:animEffect>
                                  </p:childTnLst>
                                </p:cTn>
                              </p:par>
                            </p:childTnLst>
                          </p:cTn>
                        </p:par>
                      </p:childTnLst>
                    </p:cTn>
                  </p:par>
                  <p:par>
                    <p:cTn id="113" fill="hold">
                      <p:stCondLst>
                        <p:cond delay="indefinite"/>
                      </p:stCondLst>
                      <p:childTnLst>
                        <p:par>
                          <p:cTn id="114" fill="hold">
                            <p:stCondLst>
                              <p:cond delay="0"/>
                            </p:stCondLst>
                            <p:childTnLst>
                              <p:par>
                                <p:cTn id="115" presetID="3" presetClass="entr" presetSubtype="10" fill="hold" grpId="3" nodeType="clickEffect">
                                  <p:stCondLst>
                                    <p:cond delay="0"/>
                                  </p:stCondLst>
                                  <p:childTnLst>
                                    <p:set>
                                      <p:cBhvr>
                                        <p:cTn id="116" dur="1" fill="hold">
                                          <p:stCondLst>
                                            <p:cond delay="0"/>
                                          </p:stCondLst>
                                        </p:cTn>
                                        <p:tgtEl>
                                          <p:spTgt spid="3">
                                            <p:txEl>
                                              <p:pRg st="4" end="4"/>
                                            </p:txEl>
                                          </p:spTgt>
                                        </p:tgtEl>
                                        <p:attrNameLst>
                                          <p:attrName>style.visibility</p:attrName>
                                        </p:attrNameLst>
                                      </p:cBhvr>
                                      <p:to>
                                        <p:strVal val="visible"/>
                                      </p:to>
                                    </p:set>
                                    <p:animEffect transition="in" filter="blinds(horizontal)">
                                      <p:cBhvr>
                                        <p:cTn id="117" dur="500"/>
                                        <p:tgtEl>
                                          <p:spTgt spid="3">
                                            <p:txEl>
                                              <p:pRg st="4" end="4"/>
                                            </p:txEl>
                                          </p:spTgt>
                                        </p:tgtEl>
                                      </p:cBhvr>
                                    </p:animEffect>
                                  </p:childTnLst>
                                </p:cTn>
                              </p:par>
                            </p:childTnLst>
                          </p:cTn>
                        </p:par>
                      </p:childTnLst>
                    </p:cTn>
                  </p:par>
                  <p:par>
                    <p:cTn id="118" fill="hold">
                      <p:stCondLst>
                        <p:cond delay="indefinite"/>
                      </p:stCondLst>
                      <p:childTnLst>
                        <p:par>
                          <p:cTn id="119" fill="hold">
                            <p:stCondLst>
                              <p:cond delay="0"/>
                            </p:stCondLst>
                            <p:childTnLst>
                              <p:par>
                                <p:cTn id="120" presetID="3" presetClass="entr" presetSubtype="10" fill="hold" grpId="3" nodeType="clickEffect">
                                  <p:stCondLst>
                                    <p:cond delay="0"/>
                                  </p:stCondLst>
                                  <p:childTnLst>
                                    <p:set>
                                      <p:cBhvr>
                                        <p:cTn id="121" dur="1" fill="hold">
                                          <p:stCondLst>
                                            <p:cond delay="0"/>
                                          </p:stCondLst>
                                        </p:cTn>
                                        <p:tgtEl>
                                          <p:spTgt spid="3">
                                            <p:txEl>
                                              <p:pRg st="5" end="5"/>
                                            </p:txEl>
                                          </p:spTgt>
                                        </p:tgtEl>
                                        <p:attrNameLst>
                                          <p:attrName>style.visibility</p:attrName>
                                        </p:attrNameLst>
                                      </p:cBhvr>
                                      <p:to>
                                        <p:strVal val="visible"/>
                                      </p:to>
                                    </p:set>
                                    <p:animEffect transition="in" filter="blinds(horizontal)">
                                      <p:cBhvr>
                                        <p:cTn id="122" dur="500"/>
                                        <p:tgtEl>
                                          <p:spTgt spid="3">
                                            <p:txEl>
                                              <p:pRg st="5" end="5"/>
                                            </p:txEl>
                                          </p:spTgt>
                                        </p:tgtEl>
                                      </p:cBhvr>
                                    </p:animEffect>
                                  </p:childTnLst>
                                </p:cTn>
                              </p:par>
                            </p:childTnLst>
                          </p:cTn>
                        </p:par>
                      </p:childTnLst>
                    </p:cTn>
                  </p:par>
                  <p:par>
                    <p:cTn id="123" fill="hold">
                      <p:stCondLst>
                        <p:cond delay="indefinite"/>
                      </p:stCondLst>
                      <p:childTnLst>
                        <p:par>
                          <p:cTn id="124" fill="hold">
                            <p:stCondLst>
                              <p:cond delay="0"/>
                            </p:stCondLst>
                            <p:childTnLst>
                              <p:par>
                                <p:cTn id="125" presetID="8" presetClass="emph" presetSubtype="0" fill="hold" grpId="4" nodeType="clickEffect">
                                  <p:stCondLst>
                                    <p:cond delay="0"/>
                                  </p:stCondLst>
                                  <p:childTnLst>
                                    <p:animRot by="21600000">
                                      <p:cBhvr>
                                        <p:cTn id="126" dur="2000" fill="hold"/>
                                        <p:tgtEl>
                                          <p:spTgt spid="3">
                                            <p:txEl>
                                              <p:pRg st="0" end="0"/>
                                            </p:txEl>
                                          </p:spTgt>
                                        </p:tgtEl>
                                        <p:attrNameLst>
                                          <p:attrName>r</p:attrName>
                                        </p:attrNameLst>
                                      </p:cBhvr>
                                    </p:animRot>
                                  </p:childTnLst>
                                </p:cTn>
                              </p:par>
                            </p:childTnLst>
                          </p:cTn>
                        </p:par>
                      </p:childTnLst>
                    </p:cTn>
                  </p:par>
                  <p:par>
                    <p:cTn id="127" fill="hold">
                      <p:stCondLst>
                        <p:cond delay="indefinite"/>
                      </p:stCondLst>
                      <p:childTnLst>
                        <p:par>
                          <p:cTn id="128" fill="hold">
                            <p:stCondLst>
                              <p:cond delay="0"/>
                            </p:stCondLst>
                            <p:childTnLst>
                              <p:par>
                                <p:cTn id="129" presetID="8" presetClass="emph" presetSubtype="0" fill="hold" grpId="4" nodeType="clickEffect">
                                  <p:stCondLst>
                                    <p:cond delay="0"/>
                                  </p:stCondLst>
                                  <p:childTnLst>
                                    <p:animRot by="21600000">
                                      <p:cBhvr>
                                        <p:cTn id="130" dur="2000" fill="hold"/>
                                        <p:tgtEl>
                                          <p:spTgt spid="3">
                                            <p:txEl>
                                              <p:pRg st="1" end="1"/>
                                            </p:txEl>
                                          </p:spTgt>
                                        </p:tgtEl>
                                        <p:attrNameLst>
                                          <p:attrName>r</p:attrName>
                                        </p:attrNameLst>
                                      </p:cBhvr>
                                    </p:animRot>
                                  </p:childTnLst>
                                </p:cTn>
                              </p:par>
                            </p:childTnLst>
                          </p:cTn>
                        </p:par>
                      </p:childTnLst>
                    </p:cTn>
                  </p:par>
                  <p:par>
                    <p:cTn id="131" fill="hold">
                      <p:stCondLst>
                        <p:cond delay="indefinite"/>
                      </p:stCondLst>
                      <p:childTnLst>
                        <p:par>
                          <p:cTn id="132" fill="hold">
                            <p:stCondLst>
                              <p:cond delay="0"/>
                            </p:stCondLst>
                            <p:childTnLst>
                              <p:par>
                                <p:cTn id="133" presetID="8" presetClass="emph" presetSubtype="0" fill="hold" grpId="4" nodeType="clickEffect">
                                  <p:stCondLst>
                                    <p:cond delay="0"/>
                                  </p:stCondLst>
                                  <p:childTnLst>
                                    <p:animRot by="21600000">
                                      <p:cBhvr>
                                        <p:cTn id="134" dur="2000" fill="hold"/>
                                        <p:tgtEl>
                                          <p:spTgt spid="3">
                                            <p:txEl>
                                              <p:pRg st="2" end="2"/>
                                            </p:txEl>
                                          </p:spTgt>
                                        </p:tgtEl>
                                        <p:attrNameLst>
                                          <p:attrName>r</p:attrName>
                                        </p:attrNameLst>
                                      </p:cBhvr>
                                    </p:animRot>
                                  </p:childTnLst>
                                </p:cTn>
                              </p:par>
                            </p:childTnLst>
                          </p:cTn>
                        </p:par>
                      </p:childTnLst>
                    </p:cTn>
                  </p:par>
                  <p:par>
                    <p:cTn id="135" fill="hold">
                      <p:stCondLst>
                        <p:cond delay="indefinite"/>
                      </p:stCondLst>
                      <p:childTnLst>
                        <p:par>
                          <p:cTn id="136" fill="hold">
                            <p:stCondLst>
                              <p:cond delay="0"/>
                            </p:stCondLst>
                            <p:childTnLst>
                              <p:par>
                                <p:cTn id="137" presetID="8" presetClass="emph" presetSubtype="0" fill="hold" grpId="4" nodeType="clickEffect">
                                  <p:stCondLst>
                                    <p:cond delay="0"/>
                                  </p:stCondLst>
                                  <p:childTnLst>
                                    <p:animRot by="21600000">
                                      <p:cBhvr>
                                        <p:cTn id="138" dur="2000" fill="hold"/>
                                        <p:tgtEl>
                                          <p:spTgt spid="3">
                                            <p:txEl>
                                              <p:pRg st="3" end="3"/>
                                            </p:txEl>
                                          </p:spTgt>
                                        </p:tgtEl>
                                        <p:attrNameLst>
                                          <p:attrName>r</p:attrName>
                                        </p:attrNameLst>
                                      </p:cBhvr>
                                    </p:animRot>
                                  </p:childTnLst>
                                </p:cTn>
                              </p:par>
                            </p:childTnLst>
                          </p:cTn>
                        </p:par>
                      </p:childTnLst>
                    </p:cTn>
                  </p:par>
                  <p:par>
                    <p:cTn id="139" fill="hold">
                      <p:stCondLst>
                        <p:cond delay="indefinite"/>
                      </p:stCondLst>
                      <p:childTnLst>
                        <p:par>
                          <p:cTn id="140" fill="hold">
                            <p:stCondLst>
                              <p:cond delay="0"/>
                            </p:stCondLst>
                            <p:childTnLst>
                              <p:par>
                                <p:cTn id="141" presetID="8" presetClass="emph" presetSubtype="0" fill="hold" grpId="4" nodeType="clickEffect">
                                  <p:stCondLst>
                                    <p:cond delay="0"/>
                                  </p:stCondLst>
                                  <p:childTnLst>
                                    <p:animRot by="21600000">
                                      <p:cBhvr>
                                        <p:cTn id="142" dur="2000" fill="hold"/>
                                        <p:tgtEl>
                                          <p:spTgt spid="3">
                                            <p:txEl>
                                              <p:pRg st="4" end="4"/>
                                            </p:txEl>
                                          </p:spTgt>
                                        </p:tgtEl>
                                        <p:attrNameLst>
                                          <p:attrName>r</p:attrName>
                                        </p:attrNameLst>
                                      </p:cBhvr>
                                    </p:animRot>
                                  </p:childTnLst>
                                </p:cTn>
                              </p:par>
                            </p:childTnLst>
                          </p:cTn>
                        </p:par>
                      </p:childTnLst>
                    </p:cTn>
                  </p:par>
                  <p:par>
                    <p:cTn id="143" fill="hold">
                      <p:stCondLst>
                        <p:cond delay="indefinite"/>
                      </p:stCondLst>
                      <p:childTnLst>
                        <p:par>
                          <p:cTn id="144" fill="hold">
                            <p:stCondLst>
                              <p:cond delay="0"/>
                            </p:stCondLst>
                            <p:childTnLst>
                              <p:par>
                                <p:cTn id="145" presetID="8" presetClass="emph" presetSubtype="0" fill="hold" grpId="4" nodeType="clickEffect">
                                  <p:stCondLst>
                                    <p:cond delay="0"/>
                                  </p:stCondLst>
                                  <p:childTnLst>
                                    <p:animRot by="21600000">
                                      <p:cBhvr>
                                        <p:cTn id="146" dur="2000" fill="hold"/>
                                        <p:tgtEl>
                                          <p:spTgt spid="3">
                                            <p:txEl>
                                              <p:pRg st="5" end="5"/>
                                            </p:txEl>
                                          </p:spTgt>
                                        </p:tgtEl>
                                        <p:attrNameLst>
                                          <p:attrName>r</p:attrName>
                                        </p:attrNameLst>
                                      </p:cBhvr>
                                    </p:animRot>
                                  </p:childTnLst>
                                </p:cTn>
                              </p:par>
                            </p:childTnLst>
                          </p:cTn>
                        </p:par>
                      </p:childTnLst>
                    </p:cTn>
                  </p:par>
                  <p:par>
                    <p:cTn id="147" fill="hold">
                      <p:stCondLst>
                        <p:cond delay="indefinite"/>
                      </p:stCondLst>
                      <p:childTnLst>
                        <p:par>
                          <p:cTn id="148" fill="hold">
                            <p:stCondLst>
                              <p:cond delay="0"/>
                            </p:stCondLst>
                            <p:childTnLst>
                              <p:par>
                                <p:cTn id="149" presetID="3" presetClass="entr" presetSubtype="10" fill="hold" grpId="5" nodeType="clickEffect">
                                  <p:stCondLst>
                                    <p:cond delay="0"/>
                                  </p:stCondLst>
                                  <p:childTnLst>
                                    <p:set>
                                      <p:cBhvr>
                                        <p:cTn id="150" dur="1" fill="hold">
                                          <p:stCondLst>
                                            <p:cond delay="0"/>
                                          </p:stCondLst>
                                        </p:cTn>
                                        <p:tgtEl>
                                          <p:spTgt spid="3">
                                            <p:txEl>
                                              <p:pRg st="0" end="0"/>
                                            </p:txEl>
                                          </p:spTgt>
                                        </p:tgtEl>
                                        <p:attrNameLst>
                                          <p:attrName>style.visibility</p:attrName>
                                        </p:attrNameLst>
                                      </p:cBhvr>
                                      <p:to>
                                        <p:strVal val="visible"/>
                                      </p:to>
                                    </p:set>
                                    <p:animEffect transition="in" filter="blinds(horizontal)">
                                      <p:cBhvr>
                                        <p:cTn id="151" dur="500"/>
                                        <p:tgtEl>
                                          <p:spTgt spid="3">
                                            <p:txEl>
                                              <p:pRg st="0" end="0"/>
                                            </p:txEl>
                                          </p:spTgt>
                                        </p:tgtEl>
                                      </p:cBhvr>
                                    </p:animEffect>
                                  </p:childTnLst>
                                </p:cTn>
                              </p:par>
                            </p:childTnLst>
                          </p:cTn>
                        </p:par>
                      </p:childTnLst>
                    </p:cTn>
                  </p:par>
                  <p:par>
                    <p:cTn id="152" fill="hold">
                      <p:stCondLst>
                        <p:cond delay="indefinite"/>
                      </p:stCondLst>
                      <p:childTnLst>
                        <p:par>
                          <p:cTn id="153" fill="hold">
                            <p:stCondLst>
                              <p:cond delay="0"/>
                            </p:stCondLst>
                            <p:childTnLst>
                              <p:par>
                                <p:cTn id="154" presetID="3" presetClass="entr" presetSubtype="10" fill="hold" grpId="5" nodeType="clickEffect">
                                  <p:stCondLst>
                                    <p:cond delay="0"/>
                                  </p:stCondLst>
                                  <p:childTnLst>
                                    <p:set>
                                      <p:cBhvr>
                                        <p:cTn id="155" dur="1" fill="hold">
                                          <p:stCondLst>
                                            <p:cond delay="0"/>
                                          </p:stCondLst>
                                        </p:cTn>
                                        <p:tgtEl>
                                          <p:spTgt spid="3">
                                            <p:txEl>
                                              <p:pRg st="1" end="1"/>
                                            </p:txEl>
                                          </p:spTgt>
                                        </p:tgtEl>
                                        <p:attrNameLst>
                                          <p:attrName>style.visibility</p:attrName>
                                        </p:attrNameLst>
                                      </p:cBhvr>
                                      <p:to>
                                        <p:strVal val="visible"/>
                                      </p:to>
                                    </p:set>
                                    <p:animEffect transition="in" filter="blinds(horizontal)">
                                      <p:cBhvr>
                                        <p:cTn id="156" dur="500"/>
                                        <p:tgtEl>
                                          <p:spTgt spid="3">
                                            <p:txEl>
                                              <p:pRg st="1" end="1"/>
                                            </p:txEl>
                                          </p:spTgt>
                                        </p:tgtEl>
                                      </p:cBhvr>
                                    </p:animEffect>
                                  </p:childTnLst>
                                </p:cTn>
                              </p:par>
                            </p:childTnLst>
                          </p:cTn>
                        </p:par>
                      </p:childTnLst>
                    </p:cTn>
                  </p:par>
                  <p:par>
                    <p:cTn id="157" fill="hold">
                      <p:stCondLst>
                        <p:cond delay="indefinite"/>
                      </p:stCondLst>
                      <p:childTnLst>
                        <p:par>
                          <p:cTn id="158" fill="hold">
                            <p:stCondLst>
                              <p:cond delay="0"/>
                            </p:stCondLst>
                            <p:childTnLst>
                              <p:par>
                                <p:cTn id="159" presetID="3" presetClass="entr" presetSubtype="10" fill="hold" grpId="5" nodeType="clickEffect">
                                  <p:stCondLst>
                                    <p:cond delay="0"/>
                                  </p:stCondLst>
                                  <p:childTnLst>
                                    <p:set>
                                      <p:cBhvr>
                                        <p:cTn id="160" dur="1" fill="hold">
                                          <p:stCondLst>
                                            <p:cond delay="0"/>
                                          </p:stCondLst>
                                        </p:cTn>
                                        <p:tgtEl>
                                          <p:spTgt spid="3">
                                            <p:txEl>
                                              <p:pRg st="2" end="2"/>
                                            </p:txEl>
                                          </p:spTgt>
                                        </p:tgtEl>
                                        <p:attrNameLst>
                                          <p:attrName>style.visibility</p:attrName>
                                        </p:attrNameLst>
                                      </p:cBhvr>
                                      <p:to>
                                        <p:strVal val="visible"/>
                                      </p:to>
                                    </p:set>
                                    <p:animEffect transition="in" filter="blinds(horizontal)">
                                      <p:cBhvr>
                                        <p:cTn id="161" dur="500"/>
                                        <p:tgtEl>
                                          <p:spTgt spid="3">
                                            <p:txEl>
                                              <p:pRg st="2" end="2"/>
                                            </p:txEl>
                                          </p:spTgt>
                                        </p:tgtEl>
                                      </p:cBhvr>
                                    </p:animEffect>
                                  </p:childTnLst>
                                </p:cTn>
                              </p:par>
                            </p:childTnLst>
                          </p:cTn>
                        </p:par>
                      </p:childTnLst>
                    </p:cTn>
                  </p:par>
                  <p:par>
                    <p:cTn id="162" fill="hold">
                      <p:stCondLst>
                        <p:cond delay="indefinite"/>
                      </p:stCondLst>
                      <p:childTnLst>
                        <p:par>
                          <p:cTn id="163" fill="hold">
                            <p:stCondLst>
                              <p:cond delay="0"/>
                            </p:stCondLst>
                            <p:childTnLst>
                              <p:par>
                                <p:cTn id="164" presetID="3" presetClass="entr" presetSubtype="10" fill="hold" grpId="5" nodeType="clickEffect">
                                  <p:stCondLst>
                                    <p:cond delay="0"/>
                                  </p:stCondLst>
                                  <p:childTnLst>
                                    <p:set>
                                      <p:cBhvr>
                                        <p:cTn id="165" dur="1" fill="hold">
                                          <p:stCondLst>
                                            <p:cond delay="0"/>
                                          </p:stCondLst>
                                        </p:cTn>
                                        <p:tgtEl>
                                          <p:spTgt spid="3">
                                            <p:txEl>
                                              <p:pRg st="3" end="3"/>
                                            </p:txEl>
                                          </p:spTgt>
                                        </p:tgtEl>
                                        <p:attrNameLst>
                                          <p:attrName>style.visibility</p:attrName>
                                        </p:attrNameLst>
                                      </p:cBhvr>
                                      <p:to>
                                        <p:strVal val="visible"/>
                                      </p:to>
                                    </p:set>
                                    <p:animEffect transition="in" filter="blinds(horizontal)">
                                      <p:cBhvr>
                                        <p:cTn id="166" dur="500"/>
                                        <p:tgtEl>
                                          <p:spTgt spid="3">
                                            <p:txEl>
                                              <p:pRg st="3" end="3"/>
                                            </p:txEl>
                                          </p:spTgt>
                                        </p:tgtEl>
                                      </p:cBhvr>
                                    </p:animEffect>
                                  </p:childTnLst>
                                </p:cTn>
                              </p:par>
                            </p:childTnLst>
                          </p:cTn>
                        </p:par>
                      </p:childTnLst>
                    </p:cTn>
                  </p:par>
                  <p:par>
                    <p:cTn id="167" fill="hold">
                      <p:stCondLst>
                        <p:cond delay="indefinite"/>
                      </p:stCondLst>
                      <p:childTnLst>
                        <p:par>
                          <p:cTn id="168" fill="hold">
                            <p:stCondLst>
                              <p:cond delay="0"/>
                            </p:stCondLst>
                            <p:childTnLst>
                              <p:par>
                                <p:cTn id="169" presetID="3" presetClass="entr" presetSubtype="10" fill="hold" grpId="5" nodeType="clickEffect">
                                  <p:stCondLst>
                                    <p:cond delay="0"/>
                                  </p:stCondLst>
                                  <p:childTnLst>
                                    <p:set>
                                      <p:cBhvr>
                                        <p:cTn id="170" dur="1" fill="hold">
                                          <p:stCondLst>
                                            <p:cond delay="0"/>
                                          </p:stCondLst>
                                        </p:cTn>
                                        <p:tgtEl>
                                          <p:spTgt spid="3">
                                            <p:txEl>
                                              <p:pRg st="4" end="4"/>
                                            </p:txEl>
                                          </p:spTgt>
                                        </p:tgtEl>
                                        <p:attrNameLst>
                                          <p:attrName>style.visibility</p:attrName>
                                        </p:attrNameLst>
                                      </p:cBhvr>
                                      <p:to>
                                        <p:strVal val="visible"/>
                                      </p:to>
                                    </p:set>
                                    <p:animEffect transition="in" filter="blinds(horizontal)">
                                      <p:cBhvr>
                                        <p:cTn id="171" dur="500"/>
                                        <p:tgtEl>
                                          <p:spTgt spid="3">
                                            <p:txEl>
                                              <p:pRg st="4" end="4"/>
                                            </p:txEl>
                                          </p:spTgt>
                                        </p:tgtEl>
                                      </p:cBhvr>
                                    </p:animEffect>
                                  </p:childTnLst>
                                </p:cTn>
                              </p:par>
                            </p:childTnLst>
                          </p:cTn>
                        </p:par>
                      </p:childTnLst>
                    </p:cTn>
                  </p:par>
                  <p:par>
                    <p:cTn id="172" fill="hold">
                      <p:stCondLst>
                        <p:cond delay="indefinite"/>
                      </p:stCondLst>
                      <p:childTnLst>
                        <p:par>
                          <p:cTn id="173" fill="hold">
                            <p:stCondLst>
                              <p:cond delay="0"/>
                            </p:stCondLst>
                            <p:childTnLst>
                              <p:par>
                                <p:cTn id="174" presetID="3" presetClass="entr" presetSubtype="10" fill="hold" grpId="5" nodeType="clickEffect">
                                  <p:stCondLst>
                                    <p:cond delay="0"/>
                                  </p:stCondLst>
                                  <p:childTnLst>
                                    <p:set>
                                      <p:cBhvr>
                                        <p:cTn id="175" dur="1" fill="hold">
                                          <p:stCondLst>
                                            <p:cond delay="0"/>
                                          </p:stCondLst>
                                        </p:cTn>
                                        <p:tgtEl>
                                          <p:spTgt spid="3">
                                            <p:txEl>
                                              <p:pRg st="5" end="5"/>
                                            </p:txEl>
                                          </p:spTgt>
                                        </p:tgtEl>
                                        <p:attrNameLst>
                                          <p:attrName>style.visibility</p:attrName>
                                        </p:attrNameLst>
                                      </p:cBhvr>
                                      <p:to>
                                        <p:strVal val="visible"/>
                                      </p:to>
                                    </p:set>
                                    <p:animEffect transition="in" filter="blinds(horizontal)">
                                      <p:cBhvr>
                                        <p:cTn id="17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3" grpId="2" build="p"/>
      <p:bldP spid="3" grpId="3" build="p"/>
      <p:bldP spid="3" grpId="4" build="p"/>
      <p:bldP spid="3" grpId="5"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ааа\Desktop\Downloads\2511923348.jpg"/>
          <p:cNvPicPr>
            <a:picLocks noGrp="1" noChangeAspect="1" noChangeArrowheads="1"/>
          </p:cNvPicPr>
          <p:nvPr>
            <p:ph sz="quarter" idx="1"/>
          </p:nvPr>
        </p:nvPicPr>
        <p:blipFill>
          <a:blip r:embed="rId2"/>
          <a:srcRect/>
          <a:stretch>
            <a:fillRect/>
          </a:stretch>
        </p:blipFill>
        <p:spPr bwMode="auto">
          <a:xfrm>
            <a:off x="142844" y="928670"/>
            <a:ext cx="8858280" cy="5929330"/>
          </a:xfrm>
          <a:prstGeom prst="rect">
            <a:avLst/>
          </a:prstGeom>
          <a:noFill/>
        </p:spPr>
      </p:pic>
      <p:sp>
        <p:nvSpPr>
          <p:cNvPr id="5" name="Заголовок 4"/>
          <p:cNvSpPr>
            <a:spLocks noGrp="1"/>
          </p:cNvSpPr>
          <p:nvPr>
            <p:ph type="title"/>
          </p:nvPr>
        </p:nvSpPr>
        <p:spPr>
          <a:xfrm>
            <a:off x="457200" y="274638"/>
            <a:ext cx="7467600" cy="654032"/>
          </a:xfrm>
        </p:spPr>
        <p:txBody>
          <a:bodyPr/>
          <a:lstStyle/>
          <a:p>
            <a:r>
              <a:rPr lang="ru-RU" dirty="0" smtClean="0"/>
              <a:t>                   Мой родной край</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blinds(horizontal)">
                                      <p:cBhvr>
                                        <p:cTn id="1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Введение</a:t>
            </a:r>
            <a:endParaRPr lang="ru-RU" dirty="0"/>
          </a:p>
        </p:txBody>
      </p:sp>
      <p:sp>
        <p:nvSpPr>
          <p:cNvPr id="3" name="Содержимое 2"/>
          <p:cNvSpPr>
            <a:spLocks noGrp="1"/>
          </p:cNvSpPr>
          <p:nvPr>
            <p:ph sz="quarter" idx="1"/>
          </p:nvPr>
        </p:nvSpPr>
        <p:spPr>
          <a:xfrm>
            <a:off x="457200" y="1124744"/>
            <a:ext cx="7467600" cy="5349208"/>
          </a:xfrm>
        </p:spPr>
        <p:txBody>
          <a:bodyPr>
            <a:normAutofit fontScale="92500" lnSpcReduction="10000"/>
          </a:bodyPr>
          <a:lstStyle/>
          <a:p>
            <a:r>
              <a:rPr lang="ru-RU" dirty="0" smtClean="0"/>
              <a:t>Каждый дорожит своей родиной и считает, что нет на свете места прекраснее. поэтому я выбрал тему своей работы "Мой родной край», целью которой является привлечь внимание к красоте нашего края, рассказать о природе и достопримечательностях </a:t>
            </a:r>
            <a:r>
              <a:rPr lang="ru-RU" dirty="0" err="1" smtClean="0"/>
              <a:t>Карачаево-Черкессии</a:t>
            </a:r>
            <a:r>
              <a:rPr lang="ru-RU" dirty="0" smtClean="0"/>
              <a:t>, в котором я живу. Во время исследования я обращался к научной литературе. Работа начинается с краткого обзора . Затем идёт описание природы </a:t>
            </a:r>
            <a:r>
              <a:rPr lang="ru-RU" dirty="0" err="1" smtClean="0"/>
              <a:t>Карачаево-Черкессии</a:t>
            </a:r>
            <a:r>
              <a:rPr lang="ru-RU" dirty="0" smtClean="0"/>
              <a:t>, где я живу; невозможно обойти стороной протекающую здесь реку Кубань. В ходе своей работы я узнал, как прекрасна и разнообразна природа нашего края и во время экскурсии я рассказываю и демонстрирую те места, которые люди могли бы посетить.</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Основная часть</a:t>
            </a:r>
            <a:endParaRPr lang="ru-RU" dirty="0"/>
          </a:p>
        </p:txBody>
      </p:sp>
      <p:sp>
        <p:nvSpPr>
          <p:cNvPr id="3" name="Содержимое 2"/>
          <p:cNvSpPr>
            <a:spLocks noGrp="1"/>
          </p:cNvSpPr>
          <p:nvPr>
            <p:ph sz="quarter" idx="1"/>
          </p:nvPr>
        </p:nvSpPr>
        <p:spPr/>
        <p:txBody>
          <a:bodyPr>
            <a:normAutofit fontScale="92500" lnSpcReduction="10000"/>
          </a:bodyPr>
          <a:lstStyle/>
          <a:p>
            <a:r>
              <a:rPr lang="ru-RU" dirty="0" smtClean="0"/>
              <a:t>Мы часто мечтаем о неизведанных землях, жарких странах, стремимся к поиску нового, но не замечаем, что это новое находится рядом. Надо только захотеть увидеть. Наша республика имеет большое число культурных и природных достопримечательностей. </a:t>
            </a:r>
          </a:p>
          <a:p>
            <a:r>
              <a:rPr lang="ru-RU" dirty="0" smtClean="0"/>
              <a:t>Достопримечательности республики – это сокровища, в которых сохраняются наши традиции и обычаи. Взглянув на них, мы можем представить то время, когда они создавались.</a:t>
            </a:r>
          </a:p>
          <a:p>
            <a:r>
              <a:rPr lang="ru-RU" dirty="0" smtClean="0"/>
              <a:t>	Оглянитесь вокруг и вы увидите, что нас окружают такие удивительные чудеса, созданные как самой  природой, так и человеком. Вы откроете для себя  новую грань красоты родной природы!</a:t>
            </a:r>
          </a:p>
          <a:p>
            <a:r>
              <a:rPr lang="ru-RU" dirty="0" smtClean="0"/>
              <a:t>    Приглашаю вас  к путешествию!</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linds(horizontal)">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Первое чудо</a:t>
            </a:r>
            <a:r>
              <a:rPr lang="ru-RU" dirty="0" smtClean="0"/>
              <a:t>– </a:t>
            </a:r>
            <a:r>
              <a:rPr lang="ru-RU" b="1" dirty="0" smtClean="0"/>
              <a:t>это гора Эльбрус</a:t>
            </a:r>
            <a:r>
              <a:rPr lang="ru-RU" dirty="0" smtClean="0"/>
              <a:t>. </a:t>
            </a:r>
            <a:endParaRPr lang="ru-RU" dirty="0"/>
          </a:p>
        </p:txBody>
      </p:sp>
      <p:pic>
        <p:nvPicPr>
          <p:cNvPr id="2050" name="Picture 2" descr="C:\Users\ааа\Desktop\Downloads\elbrus.jpg"/>
          <p:cNvPicPr>
            <a:picLocks noGrp="1" noChangeAspect="1" noChangeArrowheads="1"/>
          </p:cNvPicPr>
          <p:nvPr>
            <p:ph sz="quarter" idx="1"/>
          </p:nvPr>
        </p:nvPicPr>
        <p:blipFill>
          <a:blip r:embed="rId2"/>
          <a:srcRect/>
          <a:stretch>
            <a:fillRect/>
          </a:stretch>
        </p:blipFill>
        <p:spPr bwMode="auto">
          <a:xfrm>
            <a:off x="0" y="1428736"/>
            <a:ext cx="8858280" cy="51435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blinds(horizontal)">
                                      <p:cBhvr>
                                        <p:cTn id="12"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654032"/>
          </a:xfrm>
        </p:spPr>
        <p:txBody>
          <a:bodyPr/>
          <a:lstStyle/>
          <a:p>
            <a:r>
              <a:rPr lang="ru-RU" b="1" dirty="0" smtClean="0">
                <a:solidFill>
                  <a:schemeClr val="tx1"/>
                </a:solidFill>
              </a:rPr>
              <a:t>                           Эльбрус</a:t>
            </a:r>
            <a:endParaRPr lang="ru-RU" b="1" dirty="0">
              <a:solidFill>
                <a:schemeClr val="tx1"/>
              </a:solidFill>
            </a:endParaRPr>
          </a:p>
        </p:txBody>
      </p:sp>
      <p:pic>
        <p:nvPicPr>
          <p:cNvPr id="1031" name="Picture 7" descr="C:\Users\ааа\Desktop\810.jpg"/>
          <p:cNvPicPr>
            <a:picLocks noChangeAspect="1" noChangeArrowheads="1"/>
          </p:cNvPicPr>
          <p:nvPr/>
        </p:nvPicPr>
        <p:blipFill>
          <a:blip r:embed="rId2"/>
          <a:srcRect/>
          <a:stretch>
            <a:fillRect/>
          </a:stretch>
        </p:blipFill>
        <p:spPr bwMode="auto">
          <a:xfrm>
            <a:off x="428596" y="1000108"/>
            <a:ext cx="8143932" cy="5429288"/>
          </a:xfrm>
          <a:prstGeom prst="rect">
            <a:avLst/>
          </a:prstGeom>
          <a:noFill/>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31"/>
                                        </p:tgtEl>
                                        <p:attrNameLst>
                                          <p:attrName>style.visibility</p:attrName>
                                        </p:attrNameLst>
                                      </p:cBhvr>
                                      <p:to>
                                        <p:strVal val="visible"/>
                                      </p:to>
                                    </p:set>
                                    <p:animEffect transition="in" filter="blinds(horizontal)">
                                      <p:cBhvr>
                                        <p:cTn id="12" dur="500"/>
                                        <p:tgtEl>
                                          <p:spTgt spid="10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34" y="428604"/>
            <a:ext cx="7929618" cy="6247864"/>
          </a:xfrm>
          <a:prstGeom prst="rect">
            <a:avLst/>
          </a:prstGeom>
        </p:spPr>
        <p:txBody>
          <a:bodyPr wrap="square">
            <a:spAutoFit/>
          </a:bodyPr>
          <a:lstStyle/>
          <a:p>
            <a:r>
              <a:rPr lang="ru-RU" sz="2000" dirty="0" smtClean="0"/>
              <a:t>Жили в незапамятные времена два богатыря Казбек и Эльбрус, отец и сын. Полюбили они оба нежную красавицу по имени Машук. И никто из них не хотел уступать. Девушка тоже не решалась сделать выбор – настолько были хороши богатыри. Соперничали отец и сын, соперничали, а потом... Закончилось все смертельным поединком. Долго бились они, но одолел Эльбрус отца. Увидев бездыханное тело давшего ему жизнь, отцеубийца поседел. Отвернулся богатырь от прекрасной Машук, не захотел он любви ее, добытой такой ценой. И заколол он себя кинжалом, на котором еще не остыла кровь отца. Горько плакала над убитыми рыцарями красавица Машук: «Не было еще на земле таких богатырей. Как жить мне на белом свете, не видя вас?» Слушал бог эти стенания, слушал и превратил Эльбруса и Казбека в горы высокие, выше и краше которых нет больше на Кавказе. Прекрасная Машук тоже стала горой, но поменьше. Стоит теперь каменная Машук, смотрит и смотрит в ясную погоду изо дня в день, из века в век на исполинские вершины Эльбрус и Казбек. И не может насмотреться, не может решить, кто же из них ей больше по сердцу – уже по каменному сердцу. Такой вот памятник любовному треугольнику.</a:t>
            </a:r>
            <a:endParaRPr lang="ru-RU" sz="2000" dirty="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0" y="642918"/>
            <a:ext cx="234360"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Заголовок 2"/>
          <p:cNvSpPr>
            <a:spLocks noGrp="1"/>
          </p:cNvSpPr>
          <p:nvPr>
            <p:ph type="title"/>
          </p:nvPr>
        </p:nvSpPr>
        <p:spPr/>
        <p:txBody>
          <a:bodyPr/>
          <a:lstStyle/>
          <a:p>
            <a:r>
              <a:rPr lang="ru-RU" b="1" dirty="0" smtClean="0"/>
              <a:t>Второе чудо- это Домбай.</a:t>
            </a:r>
            <a:br>
              <a:rPr lang="ru-RU" b="1" dirty="0" smtClean="0"/>
            </a:br>
            <a:endParaRPr lang="ru-RU" b="1" dirty="0"/>
          </a:p>
        </p:txBody>
      </p:sp>
      <p:pic>
        <p:nvPicPr>
          <p:cNvPr id="3074" name="Picture 2" descr="C:\Users\ааа\Desktop\Downloads\panorama-dombay.jpg"/>
          <p:cNvPicPr>
            <a:picLocks noGrp="1" noChangeAspect="1" noChangeArrowheads="1"/>
          </p:cNvPicPr>
          <p:nvPr>
            <p:ph sz="quarter" idx="1"/>
          </p:nvPr>
        </p:nvPicPr>
        <p:blipFill>
          <a:blip r:embed="rId2"/>
          <a:srcRect/>
          <a:stretch>
            <a:fillRect/>
          </a:stretch>
        </p:blipFill>
        <p:spPr bwMode="auto">
          <a:xfrm>
            <a:off x="0" y="1071546"/>
            <a:ext cx="8786842" cy="578645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blinds(horizontal)">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725470"/>
          </a:xfrm>
        </p:spPr>
        <p:txBody>
          <a:bodyPr>
            <a:normAutofit fontScale="90000"/>
          </a:bodyPr>
          <a:lstStyle/>
          <a:p>
            <a:r>
              <a:rPr lang="ru-RU" dirty="0" smtClean="0"/>
              <a:t/>
            </a:r>
            <a:br>
              <a:rPr lang="ru-RU" dirty="0" smtClean="0"/>
            </a:br>
            <a:r>
              <a:rPr lang="ru-RU" dirty="0" smtClean="0"/>
              <a:t/>
            </a:r>
            <a:br>
              <a:rPr lang="ru-RU" dirty="0" smtClean="0"/>
            </a:br>
            <a:endParaRPr lang="ru-RU" dirty="0"/>
          </a:p>
        </p:txBody>
      </p:sp>
      <p:sp>
        <p:nvSpPr>
          <p:cNvPr id="3" name="Содержимое 2"/>
          <p:cNvSpPr>
            <a:spLocks noGrp="1"/>
          </p:cNvSpPr>
          <p:nvPr>
            <p:ph sz="quarter" idx="1"/>
          </p:nvPr>
        </p:nvSpPr>
        <p:spPr>
          <a:xfrm>
            <a:off x="457200" y="357166"/>
            <a:ext cx="7467600" cy="6116786"/>
          </a:xfrm>
        </p:spPr>
        <p:txBody>
          <a:bodyPr>
            <a:normAutofit fontScale="92500" lnSpcReduction="10000"/>
          </a:bodyPr>
          <a:lstStyle/>
          <a:p>
            <a:pPr>
              <a:buNone/>
            </a:pPr>
            <a:r>
              <a:rPr lang="ru-RU" dirty="0" smtClean="0"/>
              <a:t>   Домбай – страна синего неба, щедрого солнца и снежных вершин, страна, воспетая поэтами Это воспетый Визбором горнолыжный и туристский курорт.. Уж если есть на свете место, которое «лучше один раз увидеть», то это, конечно же,  Домбай – страна синего неба, щедрого солнца и снежных вершин, страна, воспетая поэтами. За всю историю Домбая их здесь побывало немало, как и художников с музыкантами, а то и просто людей, влюблённых в горы, «заболевших» горами. </a:t>
            </a:r>
          </a:p>
          <a:p>
            <a:pPr>
              <a:buNone/>
            </a:pPr>
            <a:r>
              <a:rPr lang="ru-RU" dirty="0" smtClean="0"/>
              <a:t>    Слово «</a:t>
            </a:r>
            <a:r>
              <a:rPr lang="ru-RU" dirty="0" err="1" smtClean="0"/>
              <a:t>домбай</a:t>
            </a:r>
            <a:r>
              <a:rPr lang="ru-RU" dirty="0" smtClean="0"/>
              <a:t>» (</a:t>
            </a:r>
            <a:r>
              <a:rPr lang="ru-RU" dirty="0" err="1" smtClean="0"/>
              <a:t>доммай</a:t>
            </a:r>
            <a:r>
              <a:rPr lang="ru-RU" dirty="0" smtClean="0"/>
              <a:t>) означает </a:t>
            </a:r>
            <a:r>
              <a:rPr lang="ru-RU" dirty="0" err="1" smtClean="0"/>
              <a:t>по-карачаевски</a:t>
            </a:r>
            <a:r>
              <a:rPr lang="ru-RU" dirty="0" smtClean="0"/>
              <a:t> «зубр», когда-то в домбайских лесах бродили целые стада могучих великанов. Домбай — один из современных центров отдыха и спорта и туристский центр Большого Кавказа. </a:t>
            </a:r>
          </a:p>
          <a:p>
            <a:pPr>
              <a:buNone/>
            </a:pPr>
            <a:r>
              <a:rPr lang="ru-RU" dirty="0" smtClean="0"/>
              <a:t>    В настоящее время на Домбайской поляне работает туристский комплекс из нескольких десятков гостиниц, в том числе современные мини-отели.</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            Третье чудо – река Кубань</a:t>
            </a:r>
            <a:br>
              <a:rPr lang="ru-RU" b="1" dirty="0" smtClean="0"/>
            </a:br>
            <a:endParaRPr lang="ru-RU" b="1" dirty="0"/>
          </a:p>
        </p:txBody>
      </p:sp>
      <p:pic>
        <p:nvPicPr>
          <p:cNvPr id="41986" name="Picture 2" descr="C:\Users\ааа\Desktop\Downloads\image.jpg"/>
          <p:cNvPicPr>
            <a:picLocks noGrp="1" noChangeAspect="1" noChangeArrowheads="1"/>
          </p:cNvPicPr>
          <p:nvPr>
            <p:ph sz="quarter" idx="1"/>
          </p:nvPr>
        </p:nvPicPr>
        <p:blipFill>
          <a:blip r:embed="rId2"/>
          <a:srcRect/>
          <a:stretch>
            <a:fillRect/>
          </a:stretch>
        </p:blipFill>
        <p:spPr bwMode="auto">
          <a:xfrm>
            <a:off x="0" y="1000108"/>
            <a:ext cx="8786842" cy="58578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1986"/>
                                        </p:tgtEl>
                                        <p:attrNameLst>
                                          <p:attrName>style.visibility</p:attrName>
                                        </p:attrNameLst>
                                      </p:cBhvr>
                                      <p:to>
                                        <p:strVal val="visible"/>
                                      </p:to>
                                    </p:set>
                                    <p:animEffect transition="in" filter="blinds(horizontal)">
                                      <p:cBhvr>
                                        <p:cTn id="12" dur="5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8572528" cy="6715148"/>
          </a:xfrm>
        </p:spPr>
        <p:txBody>
          <a:bodyPr>
            <a:normAutofit lnSpcReduction="10000"/>
          </a:bodyPr>
          <a:lstStyle/>
          <a:p>
            <a:pPr>
              <a:buNone/>
            </a:pPr>
            <a:r>
              <a:rPr lang="ru-RU" dirty="0" smtClean="0"/>
              <a:t>В республике имеется изобилие водных ресурсов. Протекают 172 реки, из которых самые крупные — Кубань, Большой и Малый Зеленчук, Уруп, Лаба; имеется Кубанское водохранилище. Действующая в республике система Большого Ставропольского канала является источником водоснабжения для Ставропольского края. В </a:t>
            </a:r>
            <a:r>
              <a:rPr lang="ru-RU" dirty="0" err="1" smtClean="0"/>
              <a:t>Карачаево-Черкессии</a:t>
            </a:r>
            <a:r>
              <a:rPr lang="ru-RU" dirty="0" smtClean="0"/>
              <a:t> около 400 озер. </a:t>
            </a:r>
            <a:r>
              <a:rPr lang="ru-RU" dirty="0" err="1" smtClean="0"/>
              <a:t>Карачаево-Черкессия</a:t>
            </a:r>
            <a:r>
              <a:rPr lang="ru-RU" dirty="0" smtClean="0"/>
              <a:t> богата своими разнообразными минеральными источниками: в бассейне реки </a:t>
            </a:r>
            <a:r>
              <a:rPr lang="ru-RU" dirty="0" err="1" smtClean="0"/>
              <a:t>Уллу-Хурзук</a:t>
            </a:r>
            <a:r>
              <a:rPr lang="ru-RU" dirty="0" smtClean="0"/>
              <a:t> сосредоточено около 20 источников. </a:t>
            </a:r>
          </a:p>
          <a:p>
            <a:pPr>
              <a:buNone/>
            </a:pPr>
            <a:r>
              <a:rPr lang="ru-RU" dirty="0" smtClean="0"/>
              <a:t>    Кубань - одна из важнейших и самых крупных рек Юга России и Северного Кавказа. Она течет по территории Карачаево-Черкесии, в Ставропольском и Краснодарском крае. Свое начало река берет на склонах Эльбруса, там, где сливаются горные потоки </a:t>
            </a:r>
            <a:r>
              <a:rPr lang="ru-RU" dirty="0" err="1" smtClean="0"/>
              <a:t>Уллукам</a:t>
            </a:r>
            <a:r>
              <a:rPr lang="ru-RU" dirty="0" smtClean="0"/>
              <a:t> и Учкулан. Общая ее длина - 870 километров. В бассейне Кубани - 14 тысяч рек, которые отдают ей свою воду. </a:t>
            </a:r>
          </a:p>
          <a:p>
            <a:pPr>
              <a:buNone/>
            </a:pP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Четвертое чудо –Тебердинский заповедник. Теберда.</a:t>
            </a:r>
            <a:endParaRPr lang="ru-RU" dirty="0"/>
          </a:p>
        </p:txBody>
      </p:sp>
      <p:pic>
        <p:nvPicPr>
          <p:cNvPr id="43010" name="Picture 2" descr="C:\Users\ааа\Desktop\Downloads\8879566s-960.jpg"/>
          <p:cNvPicPr>
            <a:picLocks noGrp="1" noChangeAspect="1" noChangeArrowheads="1"/>
          </p:cNvPicPr>
          <p:nvPr>
            <p:ph sz="quarter" idx="1"/>
          </p:nvPr>
        </p:nvPicPr>
        <p:blipFill>
          <a:blip r:embed="rId2"/>
          <a:srcRect/>
          <a:stretch>
            <a:fillRect/>
          </a:stretch>
        </p:blipFill>
        <p:spPr bwMode="auto">
          <a:xfrm>
            <a:off x="0" y="1357298"/>
            <a:ext cx="8643965" cy="550070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3010"/>
                                        </p:tgtEl>
                                        <p:attrNameLst>
                                          <p:attrName>style.visibility</p:attrName>
                                        </p:attrNameLst>
                                      </p:cBhvr>
                                      <p:to>
                                        <p:strVal val="visible"/>
                                      </p:to>
                                    </p:set>
                                    <p:animEffect transition="in" filter="blinds(horizontal)">
                                      <p:cBhvr>
                                        <p:cTn id="12" dur="500"/>
                                        <p:tgtEl>
                                          <p:spTgt spid="43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0" y="0"/>
            <a:ext cx="8610576" cy="6858000"/>
          </a:xfrm>
        </p:spPr>
        <p:txBody>
          <a:bodyPr>
            <a:normAutofit fontScale="85000" lnSpcReduction="10000"/>
          </a:bodyPr>
          <a:lstStyle/>
          <a:p>
            <a:pPr>
              <a:buNone/>
            </a:pPr>
            <a:r>
              <a:rPr lang="ru-RU" dirty="0" smtClean="0"/>
              <a:t>Нетронутым, изумительным по красоте и разнообразию ландшафтов, богатству животного и растительного мира уголком природы является Тебердинский государственный природный биосферный заповедник. Чрезвычайно велика роль этого природоохранного учреждения как резервата уникальных естественных ландшафтов Северо-Западного Кавказа, его флоры и фауны. Не будь заповедника, многие виды редких животных исчезли бы с исконных мест своего обитания. В марте 2011 г. отметит свой 75-летний юбилей. За эти годы его сотрудникам удалось превратить самую живописную и самую интересную часть земель Карачаево-Черкесии в настоящую заоблачную академию. Здесь работают зоологи, орнитологи, энтомологи, ботаники, почвоведы, которые анализируют и прогнозируют развитие флоры и фауны на будущее. Сегодня Тебердинский заповедник представляет собой не только природоохранную территорию, но и научно-исследовательское учреждение, занимающееся развитием экологических традиций природопользования. За успехи в эколого-просветительской деятельности в 1994 г. заповедник был награждён Европейским Дипломом I Степени. В 1998 г. ему по программе ЮНЕСКО был присвоен статус биосферного, тогда же был создан отдел экологического просвещения. Уже в следующем году Тебердинский заповедник выиграл конкурс на получение Гранта по реализации проекта «Развитие экологически устойчивого туризма на Северном Кавказе». </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ааа\Desktop\Downloads\06.jpg"/>
          <p:cNvPicPr>
            <a:picLocks noGrp="1" noChangeAspect="1" noChangeArrowheads="1"/>
          </p:cNvPicPr>
          <p:nvPr>
            <p:ph sz="quarter" idx="1"/>
          </p:nvPr>
        </p:nvPicPr>
        <p:blipFill>
          <a:blip r:embed="rId2"/>
          <a:srcRect/>
          <a:stretch>
            <a:fillRect/>
          </a:stretch>
        </p:blipFill>
        <p:spPr bwMode="auto">
          <a:xfrm>
            <a:off x="0" y="0"/>
            <a:ext cx="9358346" cy="685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linds(horizontal)">
                                      <p:cBhvr>
                                        <p:cTn id="7" dur="500"/>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                             Теберда</a:t>
            </a:r>
            <a:endParaRPr lang="ru-RU" b="1" dirty="0"/>
          </a:p>
        </p:txBody>
      </p:sp>
      <p:sp>
        <p:nvSpPr>
          <p:cNvPr id="3" name="Содержимое 2"/>
          <p:cNvSpPr>
            <a:spLocks noGrp="1"/>
          </p:cNvSpPr>
          <p:nvPr>
            <p:ph sz="quarter" idx="1"/>
          </p:nvPr>
        </p:nvSpPr>
        <p:spPr/>
        <p:txBody>
          <a:bodyPr/>
          <a:lstStyle/>
          <a:p>
            <a:r>
              <a:rPr lang="ru-RU" dirty="0" smtClean="0"/>
              <a:t>Теберда - курортный город в КЧР, в 105 км к югу от Черкесска. Название — по реке Теберда, в долине которой находится город. </a:t>
            </a:r>
          </a:p>
          <a:p>
            <a:r>
              <a:rPr lang="ru-RU" dirty="0" smtClean="0"/>
              <a:t>Город-курорт Теберда сегодня  – это центр туризма и климатобальнеологического лечения. Здесь расположено много туристических баз и санаториев, есть и санатории, предназначенные для совместного отдыха родителей с детьми оснащенных современным оборудованием. </a:t>
            </a:r>
          </a:p>
          <a:p>
            <a:r>
              <a:rPr lang="ru-RU" dirty="0" smtClean="0"/>
              <a:t>Но «главный врач» здесь – чистейший, насыщенный озоном воздух.</a:t>
            </a:r>
          </a:p>
          <a:p>
            <a:endParaRPr lang="ru-RU" dirty="0"/>
          </a:p>
        </p:txBody>
      </p:sp>
      <p:sp>
        <p:nvSpPr>
          <p:cNvPr id="46081" name="Rectangle 1"/>
          <p:cNvSpPr>
            <a:spLocks noChangeArrowheads="1"/>
          </p:cNvSpPr>
          <p:nvPr/>
        </p:nvSpPr>
        <p:spPr bwMode="auto">
          <a:xfrm>
            <a:off x="0" y="0"/>
            <a:ext cx="184731" cy="49244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                Пятое чудо - Архыз.</a:t>
            </a:r>
            <a:r>
              <a:rPr lang="ru-RU" dirty="0" smtClean="0"/>
              <a:t/>
            </a:r>
            <a:br>
              <a:rPr lang="ru-RU" dirty="0" smtClean="0"/>
            </a:br>
            <a:endParaRPr lang="ru-RU" dirty="0"/>
          </a:p>
        </p:txBody>
      </p:sp>
      <p:pic>
        <p:nvPicPr>
          <p:cNvPr id="45058" name="Picture 2" descr="C:\Users\ааа\Desktop\Downloads\1870734_1.jpg"/>
          <p:cNvPicPr>
            <a:picLocks noGrp="1" noChangeAspect="1" noChangeArrowheads="1"/>
          </p:cNvPicPr>
          <p:nvPr>
            <p:ph sz="quarter" idx="1"/>
          </p:nvPr>
        </p:nvPicPr>
        <p:blipFill>
          <a:blip r:embed="rId2"/>
          <a:srcRect/>
          <a:stretch>
            <a:fillRect/>
          </a:stretch>
        </p:blipFill>
        <p:spPr bwMode="auto">
          <a:xfrm>
            <a:off x="0" y="1000108"/>
            <a:ext cx="8718045" cy="58578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5058"/>
                                        </p:tgtEl>
                                        <p:attrNameLst>
                                          <p:attrName>style.visibility</p:attrName>
                                        </p:attrNameLst>
                                      </p:cBhvr>
                                      <p:to>
                                        <p:strVal val="visible"/>
                                      </p:to>
                                    </p:set>
                                    <p:animEffect transition="in" filter="blinds(horizontal)">
                                      <p:cBhvr>
                                        <p:cTn id="12" dur="500"/>
                                        <p:tgtEl>
                                          <p:spTgt spid="4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57200" y="142852"/>
            <a:ext cx="8258204" cy="6331100"/>
          </a:xfrm>
        </p:spPr>
        <p:txBody>
          <a:bodyPr/>
          <a:lstStyle/>
          <a:p>
            <a:r>
              <a:rPr lang="ru-RU" dirty="0" smtClean="0"/>
              <a:t>Курорт Архыз сегодня - главный туристический центр Кавказа. </a:t>
            </a:r>
          </a:p>
          <a:p>
            <a:r>
              <a:rPr lang="ru-RU" dirty="0" smtClean="0"/>
              <a:t>Это место очаровывает и покоряет с первого взгляда. Могучие горы, бурные реки и водопады, сказочные озёра, вековой лес – всё складывается в фантастически красивые картины.</a:t>
            </a:r>
          </a:p>
          <a:p>
            <a:r>
              <a:rPr lang="ru-RU" dirty="0" smtClean="0"/>
              <a:t> Зимой Архыз стоит посетить из-за горнолыжного курорта «Романтик».</a:t>
            </a:r>
          </a:p>
          <a:p>
            <a:pPr>
              <a:buNone/>
            </a:pPr>
            <a:r>
              <a:rPr lang="ru-RU" dirty="0" smtClean="0"/>
              <a:t> </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Users\ааа\Desktop\Downloads\c2c494d2f07a98abcd50944d6cf3ceba.jpg"/>
          <p:cNvPicPr>
            <a:picLocks noGrp="1" noChangeAspect="1" noChangeArrowheads="1"/>
          </p:cNvPicPr>
          <p:nvPr>
            <p:ph sz="quarter" idx="1"/>
          </p:nvPr>
        </p:nvPicPr>
        <p:blipFill>
          <a:blip r:embed="rId2"/>
          <a:srcRect/>
          <a:stretch>
            <a:fillRect/>
          </a:stretch>
        </p:blipFill>
        <p:spPr bwMode="auto">
          <a:xfrm>
            <a:off x="0" y="0"/>
            <a:ext cx="8715404" cy="6858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0178"/>
                                        </p:tgtEl>
                                        <p:attrNameLst>
                                          <p:attrName>style.visibility</p:attrName>
                                        </p:attrNameLst>
                                      </p:cBhvr>
                                      <p:to>
                                        <p:strVal val="visible"/>
                                      </p:to>
                                    </p:set>
                                    <p:animEffect transition="in" filter="blinds(horizontal)">
                                      <p:cBhvr>
                                        <p:cTn id="7" dur="500"/>
                                        <p:tgtEl>
                                          <p:spTgt spid="50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p:txBody>
          <a:bodyPr>
            <a:normAutofit fontScale="90000"/>
          </a:bodyPr>
          <a:lstStyle/>
          <a:p>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t>Шестое чудо - Зеленчукская астрономическая  обсерватория</a:t>
            </a:r>
            <a:br>
              <a:rPr lang="ru-RU" b="1" dirty="0" smtClean="0"/>
            </a:br>
            <a:endParaRPr lang="ru-RU" b="1" dirty="0"/>
          </a:p>
        </p:txBody>
      </p:sp>
      <p:pic>
        <p:nvPicPr>
          <p:cNvPr id="51202" name="Picture 2" descr="C:\Users\ааа\Desktop\Downloads\0_af8f6_19b2b517_XL.jpg"/>
          <p:cNvPicPr>
            <a:picLocks noGrp="1" noChangeAspect="1" noChangeArrowheads="1"/>
          </p:cNvPicPr>
          <p:nvPr>
            <p:ph sz="quarter" idx="1"/>
          </p:nvPr>
        </p:nvPicPr>
        <p:blipFill>
          <a:blip r:embed="rId2"/>
          <a:srcRect/>
          <a:stretch>
            <a:fillRect/>
          </a:stretch>
        </p:blipFill>
        <p:spPr bwMode="auto">
          <a:xfrm>
            <a:off x="0" y="1000108"/>
            <a:ext cx="8786810" cy="58578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1202"/>
                                        </p:tgtEl>
                                        <p:attrNameLst>
                                          <p:attrName>style.visibility</p:attrName>
                                        </p:attrNameLst>
                                      </p:cBhvr>
                                      <p:to>
                                        <p:strVal val="visible"/>
                                      </p:to>
                                    </p:set>
                                    <p:animEffect transition="in" filter="blinds(horizontal)">
                                      <p:cBhvr>
                                        <p:cTn id="12" dur="500"/>
                                        <p:tgtEl>
                                          <p:spTgt spid="51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285720" y="357166"/>
            <a:ext cx="8396294" cy="6188224"/>
          </a:xfrm>
        </p:spPr>
        <p:txBody>
          <a:bodyPr>
            <a:normAutofit lnSpcReduction="10000"/>
          </a:bodyPr>
          <a:lstStyle/>
          <a:p>
            <a:pPr>
              <a:buNone/>
            </a:pPr>
            <a:r>
              <a:rPr lang="ru-RU" dirty="0" smtClean="0"/>
              <a:t>Чем ближе к звездам, тем лучше их видно! Именно поэтому самый крупный астрономический центр России расположился высоко в горах. Специальная астрофизическая обсерватория Российской академии наук (САО РАН) находится в горах между станицей Зеленчукской и поселком Архыз в республике Карачаево-Черкесия (КЧР). </a:t>
            </a:r>
          </a:p>
          <a:p>
            <a:pPr>
              <a:buNone/>
            </a:pPr>
            <a:r>
              <a:rPr lang="ru-RU" dirty="0" smtClean="0"/>
              <a:t>Здание гигантского телескопа было построено здесь в 1966 году. По пути в Архыз туристы даже с дороги могут рассмотреть белое куполообразное здание, оно настолько большое, что видно далеко. А вот чтобы подъехать к телескопу в Архызе вплотную, нужно подняться выше, преодолев 17 км горного серпантина. </a:t>
            </a:r>
          </a:p>
          <a:p>
            <a:pPr>
              <a:buNone/>
            </a:pPr>
            <a:r>
              <a:rPr lang="ru-RU" dirty="0" smtClean="0"/>
              <a:t>Однако дорога здесь хорошая, так что сделать это можно абсолютно на любой машине.</a:t>
            </a:r>
          </a:p>
          <a:p>
            <a:r>
              <a:rPr lang="ru-RU" dirty="0" smtClean="0"/>
              <a:t> </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Седьмое чудо –Айран</a:t>
            </a:r>
            <a:r>
              <a:rPr lang="ru-RU" dirty="0" smtClean="0"/>
              <a:t> </a:t>
            </a:r>
            <a:endParaRPr lang="ru-RU" dirty="0"/>
          </a:p>
        </p:txBody>
      </p:sp>
      <p:pic>
        <p:nvPicPr>
          <p:cNvPr id="52226" name="Picture 2" descr="C:\Users\ааа\Desktop\Downloads\ayran.jpg"/>
          <p:cNvPicPr>
            <a:picLocks noGrp="1" noChangeAspect="1" noChangeArrowheads="1"/>
          </p:cNvPicPr>
          <p:nvPr>
            <p:ph sz="quarter" idx="1"/>
          </p:nvPr>
        </p:nvPicPr>
        <p:blipFill>
          <a:blip r:embed="rId2"/>
          <a:srcRect/>
          <a:stretch>
            <a:fillRect/>
          </a:stretch>
        </p:blipFill>
        <p:spPr bwMode="auto">
          <a:xfrm>
            <a:off x="428596" y="1500174"/>
            <a:ext cx="8091534" cy="535782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2226"/>
                                        </p:tgtEl>
                                        <p:attrNameLst>
                                          <p:attrName>style.visibility</p:attrName>
                                        </p:attrNameLst>
                                      </p:cBhvr>
                                      <p:to>
                                        <p:strVal val="visible"/>
                                      </p:to>
                                    </p:set>
                                    <p:animEffect transition="in" filter="blinds(horizontal)">
                                      <p:cBhvr>
                                        <p:cTn id="12" dur="500"/>
                                        <p:tgtEl>
                                          <p:spTgt spid="52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285720" y="285728"/>
            <a:ext cx="8501122" cy="6357982"/>
          </a:xfrm>
        </p:spPr>
        <p:txBody>
          <a:bodyPr>
            <a:normAutofit fontScale="92500" lnSpcReduction="20000"/>
          </a:bodyPr>
          <a:lstStyle/>
          <a:p>
            <a:r>
              <a:rPr lang="ru-RU" dirty="0" smtClean="0"/>
              <a:t>Айран – традиционный напиток тюркских и кавказских народов. Родом этот чудесный напиток из  </a:t>
            </a:r>
            <a:r>
              <a:rPr lang="ru-RU" dirty="0" err="1" smtClean="0"/>
              <a:t>Карачаево-Черкессии</a:t>
            </a:r>
            <a:r>
              <a:rPr lang="ru-RU" dirty="0" smtClean="0"/>
              <a:t> и Кабардино-Балкарии.  Айран можно назвать старейшим жаждоутоляющим напитком..  Считается, что уже тогда приятный на вкус, освежающий и полезный напиток, был любим жителями города и появлялся на их столе практически ежедневно. Этот напиток дарит силы зимой, утоляет жажду летом. Его широко применяли при расстройствах желудка, ожогах, различных ядовитых укусах, сильных отравления. Во времена Великого переселения народов людям необходим был питательный продукт, способный длительное время сохранять свои полезные свойства. Таким продуктом и стал айран. </a:t>
            </a:r>
          </a:p>
          <a:p>
            <a:r>
              <a:rPr lang="ru-RU" dirty="0" smtClean="0"/>
              <a:t>      Русские, воевавшие на Кавказе и попробовавшие его, отзывались о напитке с большим восторгом. Александр Пушкин высоко оценил вкус и целебные свойства напитка, не похожего ни на молочную водку, ни на хорошо уже известный европейцам кумыс, ни на русскую простоквашу. По свидетельствам очевидцев, дивный бодрящий напиток весьма жаловал и другой великий русский поэт, и писатель — Михаил Лермонтов.</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             Практическая часть.</a:t>
            </a:r>
            <a:r>
              <a:rPr lang="ru-RU" dirty="0" smtClean="0"/>
              <a:t/>
            </a:r>
            <a:br>
              <a:rPr lang="ru-RU" dirty="0" smtClean="0"/>
            </a:br>
            <a:endParaRPr lang="ru-RU" dirty="0"/>
          </a:p>
        </p:txBody>
      </p:sp>
      <p:sp>
        <p:nvSpPr>
          <p:cNvPr id="3" name="Содержимое 2"/>
          <p:cNvSpPr>
            <a:spLocks noGrp="1"/>
          </p:cNvSpPr>
          <p:nvPr>
            <p:ph sz="quarter" idx="1"/>
          </p:nvPr>
        </p:nvSpPr>
        <p:spPr/>
        <p:txBody>
          <a:bodyPr/>
          <a:lstStyle/>
          <a:p>
            <a:r>
              <a:rPr lang="ru-RU" dirty="0" smtClean="0"/>
              <a:t> В ходе своего исследования я </a:t>
            </a:r>
            <a:r>
              <a:rPr lang="ru-RU" dirty="0" smtClean="0"/>
              <a:t>посетила </a:t>
            </a:r>
            <a:r>
              <a:rPr lang="ru-RU" dirty="0" smtClean="0"/>
              <a:t>Тебердинский заповедник, </a:t>
            </a:r>
            <a:r>
              <a:rPr lang="ru-RU" dirty="0" smtClean="0"/>
              <a:t>была </a:t>
            </a:r>
            <a:r>
              <a:rPr lang="ru-RU" dirty="0" smtClean="0"/>
              <a:t>в Домбае и </a:t>
            </a:r>
            <a:r>
              <a:rPr lang="ru-RU" dirty="0" smtClean="0"/>
              <a:t>осмотрела </a:t>
            </a:r>
            <a:r>
              <a:rPr lang="ru-RU" dirty="0" smtClean="0"/>
              <a:t>памятные места  нашей республики , </a:t>
            </a:r>
            <a:r>
              <a:rPr lang="ru-RU" dirty="0" smtClean="0"/>
              <a:t>ощутила  </a:t>
            </a:r>
            <a:r>
              <a:rPr lang="ru-RU" dirty="0" smtClean="0"/>
              <a:t>их  красоту и притягательность, </a:t>
            </a:r>
            <a:r>
              <a:rPr lang="ru-RU" dirty="0" smtClean="0"/>
              <a:t>сделала </a:t>
            </a:r>
            <a:r>
              <a:rPr lang="ru-RU" dirty="0" smtClean="0"/>
              <a:t>их фотографии, </a:t>
            </a:r>
            <a:r>
              <a:rPr lang="ru-RU" dirty="0" smtClean="0"/>
              <a:t>беседовала </a:t>
            </a:r>
            <a:r>
              <a:rPr lang="ru-RU" dirty="0" smtClean="0"/>
              <a:t>с разными людьми и   </a:t>
            </a:r>
            <a:r>
              <a:rPr lang="ru-RU" dirty="0" smtClean="0"/>
              <a:t>сделала </a:t>
            </a:r>
            <a:r>
              <a:rPr lang="ru-RU" dirty="0" smtClean="0"/>
              <a:t>для себя много интересных открытий.</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пк\Pictures\аааааааааааааааааааааааа\IMG-20190429-WA006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620688"/>
            <a:ext cx="8496943" cy="59585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пк\Pictures\аааааааааааааааааааааааа\IMG-20190428-WA00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912" y="476672"/>
            <a:ext cx="8424936" cy="6192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пк\Pictures\IMG-20161116-WA00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323528"/>
            <a:ext cx="8208912" cy="79928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descr="C:\Users\ааа\Desktop\IMG-20190226-WA0020.jpg"/>
          <p:cNvPicPr>
            <a:picLocks noGrp="1" noChangeAspect="1" noChangeArrowheads="1"/>
          </p:cNvPicPr>
          <p:nvPr>
            <p:ph sz="quarter" idx="1"/>
          </p:nvPr>
        </p:nvPicPr>
        <p:blipFill>
          <a:blip r:embed="rId2"/>
          <a:srcRect/>
          <a:stretch>
            <a:fillRect/>
          </a:stretch>
        </p:blipFill>
        <p:spPr bwMode="auto">
          <a:xfrm>
            <a:off x="642910" y="285728"/>
            <a:ext cx="7500990" cy="6188097"/>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lvl="0"/>
            <a:r>
              <a:rPr lang="ru-RU" b="1" dirty="0" smtClean="0"/>
              <a:t>                          Заключение</a:t>
            </a:r>
            <a:r>
              <a:rPr lang="ru-RU" dirty="0" smtClean="0"/>
              <a:t/>
            </a:r>
            <a:br>
              <a:rPr lang="ru-RU" dirty="0" smtClean="0"/>
            </a:br>
            <a:endParaRPr lang="ru-RU" dirty="0"/>
          </a:p>
        </p:txBody>
      </p:sp>
      <p:sp>
        <p:nvSpPr>
          <p:cNvPr id="3" name="Содержимое 2"/>
          <p:cNvSpPr>
            <a:spLocks noGrp="1"/>
          </p:cNvSpPr>
          <p:nvPr>
            <p:ph sz="quarter" idx="1"/>
          </p:nvPr>
        </p:nvSpPr>
        <p:spPr>
          <a:xfrm>
            <a:off x="457200" y="1071546"/>
            <a:ext cx="7467600" cy="5402406"/>
          </a:xfrm>
        </p:spPr>
        <p:txBody>
          <a:bodyPr/>
          <a:lstStyle/>
          <a:p>
            <a:r>
              <a:rPr lang="ru-RU" dirty="0" smtClean="0"/>
              <a:t>В ходе проекта я </a:t>
            </a:r>
            <a:r>
              <a:rPr lang="ru-RU" dirty="0" smtClean="0"/>
              <a:t>сделала </a:t>
            </a:r>
            <a:r>
              <a:rPr lang="ru-RU" dirty="0" smtClean="0"/>
              <a:t>вывод о том, что жителям важны достопримечательности республики. Все объекты моего проекта по-своему интересны. В своей работе я кратко </a:t>
            </a:r>
            <a:r>
              <a:rPr lang="ru-RU" dirty="0" smtClean="0"/>
              <a:t>осветила </a:t>
            </a:r>
            <a:r>
              <a:rPr lang="ru-RU" dirty="0" smtClean="0"/>
              <a:t>историю и достопримечательность каждого из них. В дальнейшем планирую продолжить работу над этим проектом. </a:t>
            </a:r>
          </a:p>
          <a:p>
            <a:r>
              <a:rPr lang="ru-RU" b="1" dirty="0" smtClean="0"/>
              <a:t>Результат</a:t>
            </a:r>
            <a:r>
              <a:rPr lang="ru-RU" dirty="0" smtClean="0"/>
              <a:t> моей работы </a:t>
            </a:r>
            <a:r>
              <a:rPr lang="ru-RU" b="1" dirty="0" smtClean="0"/>
              <a:t>буклет «Семь чудеснейших мест Карачаево-Черкесии</a:t>
            </a:r>
            <a:r>
              <a:rPr lang="ru-RU" b="1" i="1" dirty="0" smtClean="0"/>
              <a:t>».</a:t>
            </a:r>
            <a:r>
              <a:rPr lang="ru-RU" i="1" dirty="0" smtClean="0"/>
              <a:t> </a:t>
            </a:r>
            <a:endParaRPr lang="ru-RU" dirty="0" smtClean="0"/>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                 Вывод:</a:t>
            </a:r>
            <a:endParaRPr lang="ru-RU" dirty="0"/>
          </a:p>
        </p:txBody>
      </p:sp>
      <p:sp>
        <p:nvSpPr>
          <p:cNvPr id="3" name="Содержимое 2"/>
          <p:cNvSpPr>
            <a:spLocks noGrp="1"/>
          </p:cNvSpPr>
          <p:nvPr>
            <p:ph sz="quarter" idx="1"/>
          </p:nvPr>
        </p:nvSpPr>
        <p:spPr/>
        <p:txBody>
          <a:bodyPr/>
          <a:lstStyle/>
          <a:p>
            <a:r>
              <a:rPr lang="ru-RU" dirty="0" smtClean="0"/>
              <a:t>проведенное исследование убедило меня в том, что</a:t>
            </a:r>
          </a:p>
          <a:p>
            <a:r>
              <a:rPr lang="ru-RU" dirty="0" smtClean="0"/>
              <a:t>-   мы должны изучать и знать историю своей малой Родины;</a:t>
            </a:r>
          </a:p>
          <a:p>
            <a:r>
              <a:rPr lang="ru-RU" dirty="0" smtClean="0"/>
              <a:t>-  любовь к Родине надо воспитывать с любви к родной природе и её достопримечательностям.</a:t>
            </a:r>
          </a:p>
          <a:p>
            <a:r>
              <a:rPr lang="ru-RU" dirty="0" smtClean="0"/>
              <a:t>  И </a:t>
            </a:r>
            <a:r>
              <a:rPr lang="ru-RU" b="1" dirty="0" smtClean="0"/>
              <a:t>главный вывод</a:t>
            </a:r>
            <a:r>
              <a:rPr lang="ru-RU" dirty="0" smtClean="0"/>
              <a:t>, который я сделал: нужно учиться видеть чудеса, которые находятся рядом с тобой, для этого нужно просто оглянуться вокруг.     </a:t>
            </a: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linds(horizontal)">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a:p>
        </p:txBody>
      </p:sp>
      <p:pic>
        <p:nvPicPr>
          <p:cNvPr id="66564" name="Picture 4" descr="http://images.myshared.ru/5/334056/slide_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6564"/>
                                        </p:tgtEl>
                                        <p:attrNameLst>
                                          <p:attrName>style.visibility</p:attrName>
                                        </p:attrNameLst>
                                      </p:cBhvr>
                                      <p:to>
                                        <p:strVal val="visible"/>
                                      </p:to>
                                    </p:set>
                                    <p:animEffect transition="in" filter="blinds(horizontal)">
                                      <p:cBhvr>
                                        <p:cTn id="7" dur="500"/>
                                        <p:tgtEl>
                                          <p:spTgt spid="66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328</TotalTime>
  <Words>1382</Words>
  <Application>Microsoft Office PowerPoint</Application>
  <PresentationFormat>Экран (4:3)</PresentationFormat>
  <Paragraphs>60</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Эркер</vt:lpstr>
      <vt:lpstr>«Путешествуй по Карачаево-Черкесии…»  </vt:lpstr>
      <vt:lpstr>Цели:</vt:lpstr>
      <vt:lpstr>                   Мой родной край</vt:lpstr>
      <vt:lpstr>Введение</vt:lpstr>
      <vt:lpstr>Основная часть</vt:lpstr>
      <vt:lpstr>Первое чудо– это гора Эльбрус. </vt:lpstr>
      <vt:lpstr>                           Эльбрус</vt:lpstr>
      <vt:lpstr>Презентация PowerPoint</vt:lpstr>
      <vt:lpstr>Второе чудо- это Домбай. </vt:lpstr>
      <vt:lpstr>  </vt:lpstr>
      <vt:lpstr>            Третье чудо – река Кубань </vt:lpstr>
      <vt:lpstr>Презентация PowerPoint</vt:lpstr>
      <vt:lpstr>Четвертое чудо –Тебердинский заповедник. Теберда.</vt:lpstr>
      <vt:lpstr>Презентация PowerPoint</vt:lpstr>
      <vt:lpstr>Презентация PowerPoint</vt:lpstr>
      <vt:lpstr>                             Теберда</vt:lpstr>
      <vt:lpstr>                Пятое чудо - Архыз. </vt:lpstr>
      <vt:lpstr>Презентация PowerPoint</vt:lpstr>
      <vt:lpstr>Презентация PowerPoint</vt:lpstr>
      <vt:lpstr>      Шестое чудо - Зеленчукская астрономическая  обсерватория </vt:lpstr>
      <vt:lpstr>Презентация PowerPoint</vt:lpstr>
      <vt:lpstr>Седьмое чудо –Айран </vt:lpstr>
      <vt:lpstr>Презентация PowerPoint</vt:lpstr>
      <vt:lpstr>             Практическая часть. </vt:lpstr>
      <vt:lpstr>Презентация PowerPoint</vt:lpstr>
      <vt:lpstr>Презентация PowerPoint</vt:lpstr>
      <vt:lpstr>Презентация PowerPoint</vt:lpstr>
      <vt:lpstr>Презентация PowerPoint</vt:lpstr>
      <vt:lpstr>                          Заключение </vt:lpstr>
      <vt:lpstr>                 Вывод:</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Достопримечательности КЧР.</dc:title>
  <dc:creator>Лиза</dc:creator>
  <cp:lastModifiedBy>Зенфира Кущетерова</cp:lastModifiedBy>
  <cp:revision>39</cp:revision>
  <dcterms:created xsi:type="dcterms:W3CDTF">2018-11-04T12:11:08Z</dcterms:created>
  <dcterms:modified xsi:type="dcterms:W3CDTF">2022-06-13T18:13:31Z</dcterms:modified>
</cp:coreProperties>
</file>