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8" r:id="rId3"/>
    <p:sldId id="266" r:id="rId4"/>
    <p:sldId id="271" r:id="rId5"/>
    <p:sldId id="270" r:id="rId6"/>
    <p:sldId id="268" r:id="rId7"/>
    <p:sldId id="274" r:id="rId8"/>
    <p:sldId id="269" r:id="rId9"/>
    <p:sldId id="272" r:id="rId10"/>
    <p:sldId id="273" r:id="rId11"/>
    <p:sldId id="261" r:id="rId12"/>
    <p:sldId id="262" r:id="rId13"/>
    <p:sldId id="259" r:id="rId14"/>
    <p:sldId id="26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66FFFF"/>
    <a:srgbClr val="0000FF"/>
    <a:srgbClr val="FF0066"/>
    <a:srgbClr val="FFFF00"/>
    <a:srgbClr val="336600"/>
    <a:srgbClr val="009900"/>
    <a:srgbClr val="FF66CC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25A1-F85B-4C8C-B18D-ABA7E04AE033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AC247-58CB-4677-A659-5B387F1DE5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0572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25A1-F85B-4C8C-B18D-ABA7E04AE033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AC247-58CB-4677-A659-5B387F1DE5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7449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25A1-F85B-4C8C-B18D-ABA7E04AE033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AC247-58CB-4677-A659-5B387F1DE5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996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25A1-F85B-4C8C-B18D-ABA7E04AE033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AC247-58CB-4677-A659-5B387F1DE5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7620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25A1-F85B-4C8C-B18D-ABA7E04AE033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AC247-58CB-4677-A659-5B387F1DE5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5422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25A1-F85B-4C8C-B18D-ABA7E04AE033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AC247-58CB-4677-A659-5B387F1DE5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3458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25A1-F85B-4C8C-B18D-ABA7E04AE033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AC247-58CB-4677-A659-5B387F1DE5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2567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25A1-F85B-4C8C-B18D-ABA7E04AE033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AC247-58CB-4677-A659-5B387F1DE5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603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25A1-F85B-4C8C-B18D-ABA7E04AE033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AC247-58CB-4677-A659-5B387F1DE5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8434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25A1-F85B-4C8C-B18D-ABA7E04AE033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AC247-58CB-4677-A659-5B387F1DE5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4873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25A1-F85B-4C8C-B18D-ABA7E04AE033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AC247-58CB-4677-A659-5B387F1DE5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9902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25A1-F85B-4C8C-B18D-ABA7E04AE033}" type="datetimeFigureOut">
              <a:rPr lang="ru-RU" smtClean="0"/>
              <a:t>11.01.2021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BAC247-58CB-4677-A659-5B387F1DE5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515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11" Type="http://schemas.openxmlformats.org/officeDocument/2006/relationships/image" Target="../media/image41.jpeg"/><Relationship Id="rId5" Type="http://schemas.openxmlformats.org/officeDocument/2006/relationships/image" Target="../media/image35.jpeg"/><Relationship Id="rId10" Type="http://schemas.openxmlformats.org/officeDocument/2006/relationships/image" Target="../media/image40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1" y="1988840"/>
            <a:ext cx="8640960" cy="14401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Откуда </a:t>
            </a:r>
            <a:r>
              <a:rPr lang="ru-RU" sz="4000" b="1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я родом</a:t>
            </a:r>
            <a:r>
              <a:rPr lang="ru-RU" sz="4000" b="1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»</a:t>
            </a:r>
            <a:endParaRPr lang="ru-RU" sz="4000" b="1" cap="none" spc="0" dirty="0">
              <a:ln w="11430">
                <a:solidFill>
                  <a:srgbClr val="FFC000"/>
                </a:solidFill>
              </a:ln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88640"/>
            <a:ext cx="8640961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3155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Познавательно – исследовательская деятельность </a:t>
            </a:r>
          </a:p>
          <a:p>
            <a:pPr algn="ctr"/>
            <a:r>
              <a:rPr lang="ru-RU" sz="2800" dirty="0" smtClean="0">
                <a:ln w="3155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на тему:</a:t>
            </a:r>
            <a:endParaRPr lang="ru-RU" sz="2800" cap="none" spc="0" dirty="0">
              <a:ln w="3155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505" y="3429000"/>
            <a:ext cx="446449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800" b="1" dirty="0">
                <a:solidFill>
                  <a:schemeClr val="bg1"/>
                </a:solidFill>
                <a:latin typeface="Monotype Corsiva" pitchFamily="66" charset="0"/>
              </a:rPr>
              <a:t>Наша родословная – это наше богатство, наше прошлое, настоящее и будущее. Только в наших силах восстановить и сохранить эту информацию.</a:t>
            </a:r>
          </a:p>
        </p:txBody>
      </p:sp>
    </p:spTree>
    <p:extLst>
      <p:ext uri="{BB962C8B-B14F-4D97-AF65-F5344CB8AC3E}">
        <p14:creationId xmlns:p14="http://schemas.microsoft.com/office/powerpoint/2010/main" val="408187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9553" y="260648"/>
            <a:ext cx="1872207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000" b="1" dirty="0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Цель:</a:t>
            </a:r>
            <a:endParaRPr lang="ru-RU" sz="4000" b="1" cap="none" spc="0" dirty="0">
              <a:ln w="11430">
                <a:solidFill>
                  <a:srgbClr val="FFC00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3" y="968534"/>
            <a:ext cx="56166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Систематизация знаний о своей родословной, развития интереса к истории своей семьи и семейным традициям.</a:t>
            </a:r>
          </a:p>
          <a:p>
            <a:pPr algn="just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Приобщение ребенка </a:t>
            </a:r>
            <a:r>
              <a:rPr lang="ru-RU" sz="24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 социуму.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553" y="2636912"/>
            <a:ext cx="266429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000" b="1" dirty="0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Задачи:</a:t>
            </a:r>
            <a:endParaRPr lang="ru-RU" sz="4000" b="1" cap="none" spc="0" dirty="0">
              <a:ln w="11430">
                <a:solidFill>
                  <a:srgbClr val="FFC00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3" y="3283243"/>
            <a:ext cx="561662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itchFamily="2" charset="2"/>
              <a:buChar char="q"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Создание генеалогического древа семьи.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Развитие интереса к истории своего рода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Дать представление о понятиях: “род”, “родители”, “родословная”, “семья”, “родные”, “близкие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”.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Воспитывать любовь и уважение к членам своей семьи.</a:t>
            </a:r>
          </a:p>
        </p:txBody>
      </p:sp>
      <p:pic>
        <p:nvPicPr>
          <p:cNvPr id="3075" name="Picture 3" descr="C:\Users\1\Desktop\садик\getImage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028" y="581024"/>
            <a:ext cx="2543944" cy="1693313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K:\2014_01_27\IMG_00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883" y="2636912"/>
            <a:ext cx="2622090" cy="1735137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602" y="4702207"/>
            <a:ext cx="2610371" cy="1751129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5276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3648" y="116632"/>
            <a:ext cx="612068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СЕМЬЯ ПОПОВЫХ</a:t>
            </a:r>
            <a:endParaRPr lang="ru-RU" sz="4400" b="1" cap="none" spc="0" dirty="0">
              <a:ln w="11430">
                <a:solidFill>
                  <a:schemeClr val="accent6">
                    <a:lumMod val="50000"/>
                  </a:schemeClr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2050" name="Picture 2" descr="K:\2014_01_27\IMG_00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0728"/>
            <a:ext cx="3842801" cy="2542927"/>
          </a:xfrm>
          <a:prstGeom prst="rect">
            <a:avLst/>
          </a:prstGeom>
          <a:noFill/>
          <a:ln w="38100">
            <a:solidFill>
              <a:srgbClr val="00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K:\2014_01_27\IMG_00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543" y="3861048"/>
            <a:ext cx="3851703" cy="2647170"/>
          </a:xfrm>
          <a:prstGeom prst="rect">
            <a:avLst/>
          </a:prstGeom>
          <a:noFill/>
          <a:ln w="38100">
            <a:solidFill>
              <a:srgbClr val="00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K:\2014_01_27\IMG_000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847" y="886073"/>
            <a:ext cx="1942345" cy="2633405"/>
          </a:xfrm>
          <a:prstGeom prst="rect">
            <a:avLst/>
          </a:prstGeom>
          <a:noFill/>
          <a:ln w="38100">
            <a:solidFill>
              <a:srgbClr val="00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K:\2014_01_27\IMG_000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886073"/>
            <a:ext cx="1698427" cy="2633365"/>
          </a:xfrm>
          <a:prstGeom prst="rect">
            <a:avLst/>
          </a:prstGeom>
          <a:noFill/>
          <a:ln w="38100">
            <a:solidFill>
              <a:srgbClr val="00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K:\2014_01_27\IMG_000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861048"/>
            <a:ext cx="3958896" cy="2632571"/>
          </a:xfrm>
          <a:prstGeom prst="rect">
            <a:avLst/>
          </a:prstGeom>
          <a:noFill/>
          <a:ln w="38100">
            <a:solidFill>
              <a:srgbClr val="00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318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188641"/>
            <a:ext cx="878497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Фотографии из семейного архива</a:t>
            </a:r>
            <a:endParaRPr lang="ru-RU" sz="4400" b="1" cap="none" spc="0" dirty="0">
              <a:ln w="11430">
                <a:solidFill>
                  <a:srgbClr val="FFC00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075" name="Picture 3" descr="K:\2014_01_27\IMG_0010 - копия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700" y="3951708"/>
            <a:ext cx="2307158" cy="2714935"/>
          </a:xfrm>
          <a:prstGeom prst="rect">
            <a:avLst/>
          </a:prstGeom>
          <a:noFill/>
          <a:ln w="38100">
            <a:solidFill>
              <a:srgbClr val="66FF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K:\2014_01_27\IMG_0009 - копия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958082"/>
            <a:ext cx="2876550" cy="2749550"/>
          </a:xfrm>
          <a:prstGeom prst="rect">
            <a:avLst/>
          </a:prstGeom>
          <a:noFill/>
          <a:ln w="38100">
            <a:solidFill>
              <a:srgbClr val="66FF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K:\2014_01_27\IMG_000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891" y="958082"/>
            <a:ext cx="2289191" cy="2714934"/>
          </a:xfrm>
          <a:prstGeom prst="rect">
            <a:avLst/>
          </a:prstGeom>
          <a:noFill/>
          <a:ln w="38100">
            <a:solidFill>
              <a:srgbClr val="66FF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K:\2014_01_27\IMG_000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577989"/>
            <a:ext cx="2608209" cy="3980122"/>
          </a:xfrm>
          <a:prstGeom prst="rect">
            <a:avLst/>
          </a:prstGeom>
          <a:noFill/>
          <a:ln w="38100">
            <a:solidFill>
              <a:srgbClr val="66FF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K:\2014_01_27\IMG_0010 - копия (2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952018"/>
            <a:ext cx="2914041" cy="2714625"/>
          </a:xfrm>
          <a:prstGeom prst="rect">
            <a:avLst/>
          </a:prstGeom>
          <a:noFill/>
          <a:ln w="38100">
            <a:solidFill>
              <a:srgbClr val="66FF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883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4052"/>
            <a:ext cx="9214685" cy="6882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6021288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n>
                  <a:solidFill>
                    <a:srgbClr val="0000FF"/>
                  </a:solidFill>
                </a:ln>
                <a:latin typeface="Monotype Corsiva" pitchFamily="66" charset="0"/>
              </a:rPr>
              <a:t>Генеалогическое древо семьи Поповых</a:t>
            </a:r>
            <a:endParaRPr lang="ru-RU" sz="4000" b="1" dirty="0">
              <a:ln>
                <a:solidFill>
                  <a:srgbClr val="0000FF"/>
                </a:solidFill>
              </a:ln>
              <a:latin typeface="Monotype Corsiva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814717" y="1911539"/>
            <a:ext cx="989531" cy="9144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Черенков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С. А. </a:t>
            </a:r>
          </a:p>
          <a:p>
            <a:pPr algn="ctr"/>
            <a:r>
              <a:rPr lang="ru-RU" sz="11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(прадед)</a:t>
            </a:r>
            <a:endParaRPr lang="ru-RU" sz="11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66520" y="5226821"/>
            <a:ext cx="1663431" cy="9144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Попова </a:t>
            </a: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Арина</a:t>
            </a: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Александровна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484262" y="3304697"/>
            <a:ext cx="1219619" cy="9144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КУДРЯВЦЕВА Елена Алексеевна</a:t>
            </a:r>
          </a:p>
          <a:p>
            <a:pPr algn="ctr"/>
            <a:r>
              <a:rPr lang="ru-RU" sz="1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(бабушка)</a:t>
            </a:r>
            <a:endParaRPr lang="ru-RU" sz="1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98235" y="1916832"/>
            <a:ext cx="1078827" cy="9144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Черенкова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Н. Ф.</a:t>
            </a:r>
          </a:p>
          <a:p>
            <a:pPr algn="ctr"/>
            <a:r>
              <a:rPr lang="ru-RU" sz="11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(прабабушка)</a:t>
            </a:r>
          </a:p>
          <a:p>
            <a:pPr algn="ctr"/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36273" y="4391209"/>
            <a:ext cx="1215847" cy="9144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Попов Александр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Викторович</a:t>
            </a:r>
          </a:p>
          <a:p>
            <a:pPr algn="ctr"/>
            <a:r>
              <a:rPr lang="ru-RU" sz="1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(папа)</a:t>
            </a:r>
            <a:endParaRPr lang="ru-RU" sz="1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127566" y="1920489"/>
            <a:ext cx="1087118" cy="9144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Кудрявцев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Николай Васильев</a:t>
            </a:r>
          </a:p>
          <a:p>
            <a:pPr algn="ctr"/>
            <a:r>
              <a:rPr lang="ru-RU" sz="1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(прадед)</a:t>
            </a:r>
            <a:endParaRPr lang="ru-RU" sz="1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71568" y="3304697"/>
            <a:ext cx="1128171" cy="9144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Попова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Надежда</a:t>
            </a:r>
          </a:p>
          <a:p>
            <a:pPr algn="ctr"/>
            <a:r>
              <a:rPr lang="ru-RU" sz="1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(бабушка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617862" y="3276987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824400" y="3304697"/>
            <a:ext cx="1042120" cy="9144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Попов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Виктор</a:t>
            </a:r>
          </a:p>
          <a:p>
            <a:pPr algn="ctr"/>
            <a:r>
              <a:rPr lang="ru-RU" sz="1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(дедушка)</a:t>
            </a:r>
            <a:endParaRPr lang="ru-RU" sz="1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540739" y="3276987"/>
            <a:ext cx="1098555" cy="9144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Кудрявцев Олег Николаевич</a:t>
            </a:r>
          </a:p>
          <a:p>
            <a:pPr algn="ctr"/>
            <a:r>
              <a:rPr lang="ru-RU" sz="1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(дедушка)</a:t>
            </a:r>
            <a:endParaRPr lang="ru-RU" sz="1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932483" y="1951143"/>
            <a:ext cx="1157533" cy="9144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Кудрявцева Нина Ивановна</a:t>
            </a:r>
          </a:p>
          <a:p>
            <a:pPr algn="ctr"/>
            <a:r>
              <a:rPr lang="ru-RU" sz="1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(прабабушка)</a:t>
            </a:r>
            <a:endParaRPr lang="ru-RU" sz="1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70397" y="1986314"/>
            <a:ext cx="1031344" cy="9144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Попов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М. И. </a:t>
            </a:r>
            <a:r>
              <a:rPr lang="ru-RU" sz="11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(прадед)</a:t>
            </a:r>
            <a:endParaRPr lang="ru-RU" sz="11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1964997"/>
            <a:ext cx="1134259" cy="9144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Кирюшина А. М.</a:t>
            </a:r>
          </a:p>
          <a:p>
            <a:pPr algn="ctr"/>
            <a:r>
              <a:rPr lang="ru-RU" sz="11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(прабабушка)</a:t>
            </a:r>
            <a:endParaRPr lang="ru-RU" sz="11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235649" y="1998859"/>
            <a:ext cx="1001247" cy="9144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Кирюшин</a:t>
            </a:r>
          </a:p>
          <a:p>
            <a:pPr algn="ctr"/>
            <a:r>
              <a:rPr lang="ru-RU" sz="1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(прадед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0" name="Прямоугольник 5119"/>
          <p:cNvSpPr/>
          <p:nvPr/>
        </p:nvSpPr>
        <p:spPr>
          <a:xfrm>
            <a:off x="-1" y="1299545"/>
            <a:ext cx="1009119" cy="2286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прапрадеды</a:t>
            </a:r>
            <a:endParaRPr lang="ru-RU" sz="11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1" name="Прямоугольник 5120"/>
          <p:cNvSpPr/>
          <p:nvPr/>
        </p:nvSpPr>
        <p:spPr>
          <a:xfrm>
            <a:off x="2300180" y="1983757"/>
            <a:ext cx="1045281" cy="9144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Попова 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П. С. </a:t>
            </a:r>
          </a:p>
          <a:p>
            <a:pPr algn="ctr"/>
            <a:r>
              <a:rPr lang="ru-RU" sz="105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(прабабушка)</a:t>
            </a:r>
            <a:endParaRPr lang="ru-RU" sz="105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4" name="Прямоугольник 5123"/>
          <p:cNvSpPr/>
          <p:nvPr/>
        </p:nvSpPr>
        <p:spPr>
          <a:xfrm>
            <a:off x="6360138" y="4391209"/>
            <a:ext cx="1117333" cy="9144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Попова Кристина Олеговна</a:t>
            </a:r>
          </a:p>
          <a:p>
            <a:pPr algn="ctr"/>
            <a:r>
              <a:rPr lang="ru-RU" sz="1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(мама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5" name="Прямоугольник 5124"/>
          <p:cNvSpPr/>
          <p:nvPr/>
        </p:nvSpPr>
        <p:spPr>
          <a:xfrm>
            <a:off x="47358" y="368346"/>
            <a:ext cx="457200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26" name="Прямоугольник 5125"/>
          <p:cNvSpPr/>
          <p:nvPr/>
        </p:nvSpPr>
        <p:spPr>
          <a:xfrm>
            <a:off x="564819" y="368346"/>
            <a:ext cx="457200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27" name="Прямоугольник 5126"/>
          <p:cNvSpPr/>
          <p:nvPr/>
        </p:nvSpPr>
        <p:spPr>
          <a:xfrm>
            <a:off x="1134260" y="375392"/>
            <a:ext cx="457200" cy="98159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28" name="Прямоугольник 5127"/>
          <p:cNvSpPr/>
          <p:nvPr/>
        </p:nvSpPr>
        <p:spPr>
          <a:xfrm>
            <a:off x="1671140" y="358116"/>
            <a:ext cx="457200" cy="9988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2824399" y="358115"/>
            <a:ext cx="521061" cy="105278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Первушин Петр Михайлович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484204" y="358115"/>
            <a:ext cx="501865" cy="99886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Попова Пелагея Сергеевна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034988" y="358114"/>
            <a:ext cx="522312" cy="105278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Попов Иван Михайлович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717932" y="358115"/>
            <a:ext cx="470771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Осипова 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А. Е.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282842" y="358115"/>
            <a:ext cx="494220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Осипов 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Ф. И.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788622" y="1332846"/>
            <a:ext cx="988440" cy="2222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1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прапрадеды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5893013" y="0"/>
            <a:ext cx="491763" cy="130655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Черенкова 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В. И.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475282" y="0"/>
            <a:ext cx="457200" cy="128274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Черенков 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С. А.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7020272" y="358116"/>
            <a:ext cx="540453" cy="96151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Ермакова Зоя Тимофеевна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617862" y="358115"/>
            <a:ext cx="509704" cy="9747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Ермаков Иван Иванович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8127566" y="0"/>
            <a:ext cx="457200" cy="130963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Ермакова 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Александра Г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8639294" y="0"/>
            <a:ext cx="457200" cy="131539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Ермаков 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Иван Борисович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5807065" y="1319631"/>
            <a:ext cx="1155421" cy="2222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1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прапрапрадед</a:t>
            </a:r>
            <a:endParaRPr lang="ru-RU" sz="11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7020272" y="1299544"/>
            <a:ext cx="1040935" cy="22860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1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прапрадеды</a:t>
            </a:r>
          </a:p>
        </p:txBody>
      </p:sp>
      <p:sp>
        <p:nvSpPr>
          <p:cNvPr id="1024" name="Прямоугольник 1023"/>
          <p:cNvSpPr/>
          <p:nvPr/>
        </p:nvSpPr>
        <p:spPr>
          <a:xfrm>
            <a:off x="8127566" y="1332846"/>
            <a:ext cx="1087118" cy="2222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1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прапрапрадед</a:t>
            </a:r>
            <a:endParaRPr lang="ru-RU" sz="11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" name="Прямоугольник 1024"/>
          <p:cNvSpPr/>
          <p:nvPr/>
        </p:nvSpPr>
        <p:spPr>
          <a:xfrm>
            <a:off x="2280319" y="375392"/>
            <a:ext cx="477061" cy="103550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Первушина Елена Васильевна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2" name="Прямоугольник 1031"/>
          <p:cNvSpPr/>
          <p:nvPr/>
        </p:nvSpPr>
        <p:spPr>
          <a:xfrm>
            <a:off x="1134260" y="1315400"/>
            <a:ext cx="985340" cy="23973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1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прапрадеды</a:t>
            </a:r>
          </a:p>
        </p:txBody>
      </p:sp>
      <p:sp>
        <p:nvSpPr>
          <p:cNvPr id="1033" name="Прямоугольник 1032"/>
          <p:cNvSpPr/>
          <p:nvPr/>
        </p:nvSpPr>
        <p:spPr>
          <a:xfrm>
            <a:off x="2300180" y="1356985"/>
            <a:ext cx="981420" cy="19814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1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прапрадеды</a:t>
            </a:r>
          </a:p>
        </p:txBody>
      </p:sp>
      <p:sp>
        <p:nvSpPr>
          <p:cNvPr id="1034" name="Прямоугольник 1033"/>
          <p:cNvSpPr/>
          <p:nvPr/>
        </p:nvSpPr>
        <p:spPr>
          <a:xfrm>
            <a:off x="3484204" y="1332846"/>
            <a:ext cx="1073096" cy="22228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1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прапрадеды</a:t>
            </a:r>
          </a:p>
        </p:txBody>
      </p:sp>
    </p:spTree>
    <p:extLst>
      <p:ext uri="{BB962C8B-B14F-4D97-AF65-F5344CB8AC3E}">
        <p14:creationId xmlns:p14="http://schemas.microsoft.com/office/powerpoint/2010/main" val="428831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19672" y="188641"/>
            <a:ext cx="576064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СЕМЬЯ КАРПИК</a:t>
            </a:r>
            <a:endParaRPr lang="ru-RU" sz="4400" b="1" cap="none" spc="0" dirty="0">
              <a:ln w="11430">
                <a:solidFill>
                  <a:schemeClr val="accent6">
                    <a:lumMod val="50000"/>
                  </a:schemeClr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1028" name="Picture 4" descr="C:\Users\1\Desktop\садик\getIm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4104" y="2867177"/>
            <a:ext cx="2995949" cy="1997299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K:\2014_01_27\IMG_00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899" y="1124744"/>
            <a:ext cx="3476551" cy="2316330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1\Desktop\садик\SAM_035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865826"/>
            <a:ext cx="3292624" cy="2469468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K:\2014_01_27\IMG_002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715437"/>
            <a:ext cx="3493173" cy="1991544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K:\Новый год 24.12.2013\DSC01911 (2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2349426" cy="3510374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K:\Новый год 24.12.2013\DSC0190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265" y="943483"/>
            <a:ext cx="2267788" cy="1700992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5334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188640"/>
            <a:ext cx="87129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400" b="1" dirty="0">
                <a:ln w="1143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Фотографии из семейного архива</a:t>
            </a:r>
          </a:p>
        </p:txBody>
      </p:sp>
      <p:pic>
        <p:nvPicPr>
          <p:cNvPr id="1026" name="Picture 2" descr="K:\2014_02_07\4 обрезано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27" y="1009166"/>
            <a:ext cx="1902665" cy="2886868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K:\2014_02_07\5 обрезано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043936"/>
            <a:ext cx="1896121" cy="2876939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:\2014_02_07\6 обрезано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770" y="1042939"/>
            <a:ext cx="2161428" cy="2877936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K:\2014_02_07\3 обрезано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8263" y="1033676"/>
            <a:ext cx="2074217" cy="2871057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K:\2014_02_07\2 обрезано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447" y="4077638"/>
            <a:ext cx="1931089" cy="2628596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1\Desktop\документы\2014_02_11\IMG_000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077072"/>
            <a:ext cx="4344595" cy="2628596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40464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260649"/>
            <a:ext cx="87129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Фотографии из семейного архива</a:t>
            </a:r>
            <a:endParaRPr lang="ru-RU" sz="4400" b="1" cap="none" spc="0" dirty="0">
              <a:ln w="11430">
                <a:solidFill>
                  <a:schemeClr val="accent6">
                    <a:lumMod val="50000"/>
                  </a:schemeClr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0" name="Picture 2" descr="K:\2014_01_27\IMG_002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98" y="1036298"/>
            <a:ext cx="3464752" cy="2657911"/>
          </a:xfrm>
          <a:prstGeom prst="rect">
            <a:avLst/>
          </a:prstGeom>
          <a:noFill/>
          <a:ln w="38100">
            <a:solidFill>
              <a:srgbClr val="66FF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K:\2014_01_27\IMG_00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456" y="1100430"/>
            <a:ext cx="3531245" cy="2736020"/>
          </a:xfrm>
          <a:prstGeom prst="rect">
            <a:avLst/>
          </a:prstGeom>
          <a:noFill/>
          <a:ln w="38100">
            <a:solidFill>
              <a:srgbClr val="66FF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K:\2014_01_27\IMG_002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074546"/>
            <a:ext cx="3836110" cy="2520280"/>
          </a:xfrm>
          <a:prstGeom prst="rect">
            <a:avLst/>
          </a:prstGeom>
          <a:noFill/>
          <a:ln w="38100">
            <a:solidFill>
              <a:srgbClr val="66FF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K:\2014_01_27\IMG_002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93" y="3836450"/>
            <a:ext cx="3826961" cy="2760902"/>
          </a:xfrm>
          <a:prstGeom prst="rect">
            <a:avLst/>
          </a:prstGeom>
          <a:noFill/>
          <a:ln w="38100">
            <a:solidFill>
              <a:srgbClr val="66FF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287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116632"/>
            <a:ext cx="832366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Документы из семейного архива</a:t>
            </a:r>
            <a:endParaRPr lang="ru-RU" sz="4400" b="1" cap="none" spc="0" dirty="0">
              <a:ln w="11430">
                <a:solidFill>
                  <a:schemeClr val="accent6">
                    <a:lumMod val="50000"/>
                  </a:schemeClr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075" name="Picture 3" descr="C:\Users\1\Desktop\документы\WP_20140125_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223" y="912804"/>
            <a:ext cx="3069292" cy="1724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1\Desktop\документы\WP_20140125_0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889" y="931384"/>
            <a:ext cx="2951090" cy="1657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1\Desktop\документы\WP_20140127_0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017200"/>
            <a:ext cx="2860993" cy="1607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1\Desktop\документы\WP_20140127_00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06458" y="4491714"/>
            <a:ext cx="1607101" cy="2860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1\Desktop\документы\WP_20140127_00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98579" y="4421361"/>
            <a:ext cx="1657711" cy="2951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1\Desktop\документы\WP_20140125_00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889" y="3017201"/>
            <a:ext cx="2951090" cy="1657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1\Desktop\документы\WP_20140127_006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38032" y="4569449"/>
            <a:ext cx="1438667" cy="2561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K:\2014_02_07\7 обрезано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609" y="931384"/>
            <a:ext cx="2171512" cy="164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1\Desktop\документы\WP_20140127_003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4442" y="3017201"/>
            <a:ext cx="2764217" cy="155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379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C:\Users\1\Desktop\документы\P127006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851" y="896526"/>
            <a:ext cx="7721573" cy="5791180"/>
          </a:xfrm>
          <a:prstGeom prst="rect">
            <a:avLst/>
          </a:prstGeom>
          <a:noFill/>
          <a:ln w="38100">
            <a:solidFill>
              <a:srgbClr val="00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188640"/>
            <a:ext cx="885698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 w="1143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Генеалогическое древо семьи </a:t>
            </a:r>
            <a:r>
              <a:rPr lang="ru-RU" sz="4000" b="1" dirty="0" err="1" smtClean="0">
                <a:ln w="1143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Карпик</a:t>
            </a:r>
            <a:endParaRPr lang="ru-RU" sz="4000" b="1" cap="none" spc="0" dirty="0">
              <a:ln w="11430">
                <a:solidFill>
                  <a:schemeClr val="accent6">
                    <a:lumMod val="50000"/>
                  </a:schemeClr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7814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188640"/>
            <a:ext cx="799288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СЕМЬЯ СМОЛЯНИЦКИХ</a:t>
            </a:r>
            <a:endParaRPr lang="ru-RU" sz="4400" b="1" cap="none" spc="0" dirty="0">
              <a:ln w="11430">
                <a:solidFill>
                  <a:srgbClr val="FFC00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1026" name="Picture 2" descr="C:\Users\1\Desktop\садик\getImage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15" y="1196752"/>
            <a:ext cx="3590528" cy="5385792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K:\2014_01_27\IMG_0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171" y="958081"/>
            <a:ext cx="3816424" cy="2585578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1\Desktop\садик\getImage (2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724" y="3690973"/>
            <a:ext cx="4344144" cy="2891571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62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balashov.com.ua/uploads/1344581554_rodoslovnay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95937" y="5209728"/>
            <a:ext cx="1440159" cy="914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Смоляницкая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Александра 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Дмитриевна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84168" y="4437112"/>
            <a:ext cx="1368152" cy="9144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Смоляницкая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Елена Алексеевна </a:t>
            </a:r>
            <a:r>
              <a:rPr lang="ru-RU" sz="1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(мама)</a:t>
            </a:r>
            <a:endParaRPr lang="ru-RU" sz="1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20072" y="3259832"/>
            <a:ext cx="1548172" cy="9144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Новик 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Галина Александровна </a:t>
            </a:r>
            <a:r>
              <a:rPr lang="ru-RU" sz="1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(бабушка)</a:t>
            </a:r>
            <a:endParaRPr lang="ru-RU" sz="1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308304" y="3259832"/>
            <a:ext cx="1440160" cy="9144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Новик Алексей Юрьевич </a:t>
            </a:r>
            <a:r>
              <a:rPr lang="ru-RU" sz="1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(дедушка)</a:t>
            </a:r>
            <a:endParaRPr lang="ru-RU" sz="1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16016" y="1963688"/>
            <a:ext cx="1080120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Григорьевская Мария Ильинична </a:t>
            </a:r>
            <a:r>
              <a:rPr lang="ru-RU" sz="1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(прабабушка)</a:t>
            </a:r>
            <a:endParaRPr lang="ru-RU" sz="10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42012" y="1963687"/>
            <a:ext cx="1106252" cy="9245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Кирюшин Александр Афанасьевич </a:t>
            </a:r>
            <a:r>
              <a:rPr lang="ru-RU" sz="11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(прадед)</a:t>
            </a:r>
            <a:endParaRPr lang="ru-RU" sz="11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092280" y="1973885"/>
            <a:ext cx="936104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Новик </a:t>
            </a:r>
          </a:p>
          <a:p>
            <a:pPr algn="ctr"/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Юрий Алексеевич </a:t>
            </a:r>
            <a:r>
              <a:rPr lang="ru-RU" sz="11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(прадед)</a:t>
            </a:r>
            <a:endParaRPr lang="ru-RU" sz="11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063330" y="1973885"/>
            <a:ext cx="1080670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Новик </a:t>
            </a:r>
          </a:p>
          <a:p>
            <a:pPr algn="ctr"/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Сара Михайловна </a:t>
            </a:r>
            <a:r>
              <a:rPr lang="ru-RU" sz="11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(прабабушка)</a:t>
            </a:r>
            <a:endParaRPr lang="ru-RU" sz="11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26512" y="116632"/>
            <a:ext cx="457200" cy="11521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050" b="1" dirty="0" smtClean="0">
                <a:latin typeface="Times New Roman" pitchFamily="18" charset="0"/>
                <a:cs typeface="Times New Roman" pitchFamily="18" charset="0"/>
              </a:rPr>
              <a:t>Григорьевская Евдокия Степановна</a:t>
            </a:r>
            <a:endParaRPr lang="ru-RU" sz="105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220072" y="116632"/>
            <a:ext cx="504056" cy="11521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050" b="1" dirty="0" err="1" smtClean="0">
                <a:latin typeface="Times New Roman" pitchFamily="18" charset="0"/>
                <a:cs typeface="Times New Roman" pitchFamily="18" charset="0"/>
              </a:rPr>
              <a:t>Григорьевский</a:t>
            </a:r>
            <a:r>
              <a:rPr lang="ru-RU" sz="1050" b="1" dirty="0" smtClean="0">
                <a:latin typeface="Times New Roman" pitchFamily="18" charset="0"/>
                <a:cs typeface="Times New Roman" pitchFamily="18" charset="0"/>
              </a:rPr>
              <a:t> Илья</a:t>
            </a:r>
            <a:endParaRPr lang="ru-RU" sz="105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709566" y="1290522"/>
            <a:ext cx="1014562" cy="21602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прапрадеды</a:t>
            </a:r>
            <a:endParaRPr lang="ru-RU" sz="11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842012" y="260648"/>
            <a:ext cx="457200" cy="10439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Кирюшина Мария Ивановна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311044" y="260648"/>
            <a:ext cx="554596" cy="10439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050" b="1" dirty="0" smtClean="0">
                <a:latin typeface="Times New Roman" pitchFamily="18" charset="0"/>
                <a:cs typeface="Times New Roman" pitchFamily="18" charset="0"/>
              </a:rPr>
              <a:t>Кирюшин Афанасий Иванович</a:t>
            </a:r>
            <a:endParaRPr lang="ru-RU" sz="105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853844" y="1304645"/>
            <a:ext cx="1011796" cy="20190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1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прапрадеды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948264" y="260648"/>
            <a:ext cx="504056" cy="1043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Новик Евдокия Ивановна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452320" y="260648"/>
            <a:ext cx="534175" cy="102987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Новик Алексей Алексеевич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948264" y="1304645"/>
            <a:ext cx="998418" cy="21602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1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прапрадеды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8087816" y="260648"/>
            <a:ext cx="457200" cy="10271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050" b="1" dirty="0" err="1" smtClean="0">
                <a:latin typeface="Times New Roman" pitchFamily="18" charset="0"/>
                <a:cs typeface="Times New Roman" pitchFamily="18" charset="0"/>
              </a:rPr>
              <a:t>Маннаникова</a:t>
            </a:r>
            <a:r>
              <a:rPr lang="ru-RU" sz="1050" b="1" dirty="0" smtClean="0">
                <a:latin typeface="Times New Roman" pitchFamily="18" charset="0"/>
                <a:cs typeface="Times New Roman" pitchFamily="18" charset="0"/>
              </a:rPr>
              <a:t> Наталья Кондратьевна</a:t>
            </a:r>
            <a:endParaRPr lang="ru-RU" sz="105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8603665" y="260648"/>
            <a:ext cx="457200" cy="104399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050" b="1" dirty="0" err="1" smtClean="0">
                <a:latin typeface="Times New Roman" pitchFamily="18" charset="0"/>
                <a:cs typeface="Times New Roman" pitchFamily="18" charset="0"/>
              </a:rPr>
              <a:t>Маннаников</a:t>
            </a:r>
            <a:r>
              <a:rPr lang="ru-RU" sz="1050" b="1" dirty="0" smtClean="0">
                <a:latin typeface="Times New Roman" pitchFamily="18" charset="0"/>
                <a:cs typeface="Times New Roman" pitchFamily="18" charset="0"/>
              </a:rPr>
              <a:t> Михаил Иванович</a:t>
            </a:r>
            <a:endParaRPr lang="ru-RU" sz="105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8087815" y="1309490"/>
            <a:ext cx="973049" cy="21117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1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прапрадеды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835695" y="4440769"/>
            <a:ext cx="1498581" cy="9144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Смоляницкий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Дмитрий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Александрович </a:t>
            </a:r>
            <a:r>
              <a:rPr lang="ru-RU" sz="1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(папа)</a:t>
            </a:r>
            <a:endParaRPr lang="ru-RU" sz="1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11560" y="3362284"/>
            <a:ext cx="1490464" cy="9144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Смоляницкая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Надежда Николаевна </a:t>
            </a:r>
            <a:r>
              <a:rPr lang="ru-RU" sz="1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(бабушка</a:t>
            </a:r>
            <a:r>
              <a:rPr lang="ru-RU" sz="1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519772" y="3305409"/>
            <a:ext cx="1376982" cy="9144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Смоляницкий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Александр Сергеевич </a:t>
            </a:r>
            <a:r>
              <a:rPr lang="ru-RU" sz="1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(дедушка</a:t>
            </a:r>
            <a:r>
              <a:rPr lang="ru-RU" sz="1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0" y="1957294"/>
            <a:ext cx="1068760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Фирсанова Елена Максимовна</a:t>
            </a:r>
          </a:p>
          <a:p>
            <a:pPr lvl="0" algn="ctr"/>
            <a:r>
              <a:rPr lang="ru-RU" sz="1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(прабабушка</a:t>
            </a:r>
            <a:r>
              <a:rPr lang="ru-RU" sz="1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1187624" y="1973885"/>
            <a:ext cx="914400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Фирсанов Николай Акимович </a:t>
            </a:r>
            <a:r>
              <a:rPr lang="ru-RU" sz="11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(прадед</a:t>
            </a:r>
            <a:r>
              <a:rPr lang="ru-RU" sz="11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2200880" y="1957294"/>
            <a:ext cx="1183255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Смоляницкая</a:t>
            </a:r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Дарья Алексеевна </a:t>
            </a:r>
            <a:r>
              <a:rPr lang="ru-RU" sz="1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(прабабушка</a:t>
            </a:r>
            <a:r>
              <a:rPr lang="ru-RU" sz="1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3452486" y="1941774"/>
            <a:ext cx="1178983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Смоляницкий</a:t>
            </a:r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Сергей </a:t>
            </a:r>
            <a:r>
              <a:rPr lang="ru-RU" sz="1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Изральевич</a:t>
            </a:r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(прадед</a:t>
            </a:r>
            <a:r>
              <a:rPr lang="ru-RU" sz="11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47" y="1268760"/>
            <a:ext cx="1109663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216" y="1286090"/>
            <a:ext cx="1109663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472" y="1268760"/>
            <a:ext cx="1109663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267" y="1268760"/>
            <a:ext cx="1109663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298451" y="6124128"/>
            <a:ext cx="8666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n>
                  <a:solidFill>
                    <a:srgbClr val="0000FF"/>
                  </a:solidFill>
                </a:ln>
                <a:solidFill>
                  <a:sysClr val="windowText" lastClr="000000"/>
                </a:solidFill>
                <a:latin typeface="Monotype Corsiva" pitchFamily="66" charset="0"/>
              </a:rPr>
              <a:t>Генеалогическое древо семьи </a:t>
            </a:r>
            <a:r>
              <a:rPr lang="ru-RU" sz="4000" b="1" dirty="0" err="1" smtClean="0">
                <a:ln>
                  <a:solidFill>
                    <a:srgbClr val="0000FF"/>
                  </a:solidFill>
                </a:ln>
                <a:solidFill>
                  <a:sysClr val="windowText" lastClr="000000"/>
                </a:solidFill>
                <a:latin typeface="Monotype Corsiva" pitchFamily="66" charset="0"/>
              </a:rPr>
              <a:t>Смоляницких</a:t>
            </a:r>
            <a:endParaRPr lang="ru-RU" sz="4000" b="1" dirty="0">
              <a:ln>
                <a:solidFill>
                  <a:srgbClr val="0000FF"/>
                </a:solidFill>
              </a:ln>
              <a:solidFill>
                <a:sysClr val="windowText" lastClr="000000"/>
              </a:solidFill>
              <a:latin typeface="Monotype Corsiva" pitchFamily="66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6423" y="332656"/>
            <a:ext cx="504056" cy="95343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Ланина Анна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Филиповна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" name="Прямоугольник 1023"/>
          <p:cNvSpPr/>
          <p:nvPr/>
        </p:nvSpPr>
        <p:spPr>
          <a:xfrm>
            <a:off x="611560" y="332656"/>
            <a:ext cx="457200" cy="95343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Ланин Максим 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" name="Прямоугольник 1024"/>
          <p:cNvSpPr/>
          <p:nvPr/>
        </p:nvSpPr>
        <p:spPr>
          <a:xfrm>
            <a:off x="1167167" y="332656"/>
            <a:ext cx="457200" cy="9938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Фирсанова Вера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9" name="Прямоугольник 1038"/>
          <p:cNvSpPr/>
          <p:nvPr/>
        </p:nvSpPr>
        <p:spPr>
          <a:xfrm>
            <a:off x="1656035" y="332656"/>
            <a:ext cx="457200" cy="96508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Фирсанов Аким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0" name="Прямоугольник 1039"/>
          <p:cNvSpPr/>
          <p:nvPr/>
        </p:nvSpPr>
        <p:spPr>
          <a:xfrm>
            <a:off x="2291172" y="332656"/>
            <a:ext cx="457200" cy="96696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1" name="Прямоугольник 1040"/>
          <p:cNvSpPr/>
          <p:nvPr/>
        </p:nvSpPr>
        <p:spPr>
          <a:xfrm>
            <a:off x="2829303" y="332656"/>
            <a:ext cx="457200" cy="98566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2" name="Прямоугольник 1041"/>
          <p:cNvSpPr/>
          <p:nvPr/>
        </p:nvSpPr>
        <p:spPr>
          <a:xfrm>
            <a:off x="3452486" y="332656"/>
            <a:ext cx="457200" cy="9938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3" name="Прямоугольник 1042"/>
          <p:cNvSpPr/>
          <p:nvPr/>
        </p:nvSpPr>
        <p:spPr>
          <a:xfrm>
            <a:off x="3995936" y="332656"/>
            <a:ext cx="514552" cy="9938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390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megalife.com.ua/uploads/posts/2011-09/1315517139_10-35-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10" y="0"/>
            <a:ext cx="92170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332656"/>
            <a:ext cx="8568952" cy="6272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3200" b="1" dirty="0" smtClean="0">
                <a:solidFill>
                  <a:schemeClr val="bg1"/>
                </a:solidFill>
                <a:latin typeface="Monotype Corsiva" pitchFamily="66" charset="0"/>
                <a:ea typeface="Calibri"/>
                <a:cs typeface="Times New Roman"/>
              </a:rPr>
              <a:t>"</a:t>
            </a:r>
            <a:r>
              <a:rPr lang="ru-RU" sz="3600" b="1" dirty="0">
                <a:solidFill>
                  <a:schemeClr val="bg1"/>
                </a:solidFill>
                <a:latin typeface="Monotype Corsiva" pitchFamily="66" charset="0"/>
                <a:ea typeface="Calibri"/>
                <a:cs typeface="Times New Roman"/>
              </a:rPr>
              <a:t>Божие благословение почивает на тех, кто созидает семью, почитает и хранит память о своих предках и воспитывает детей. Божие благословение всем тем, кто начинает вести летопись своего рода, свою семейную летопись. Пусть она становится кладезем жизненного опыта для вас и ваших потомков. Пусть поможет осознать место каждого члена семьи в истории и вечности</a:t>
            </a:r>
            <a:r>
              <a:rPr lang="ru-RU" sz="3600" b="1" dirty="0" smtClean="0">
                <a:solidFill>
                  <a:schemeClr val="bg1"/>
                </a:solidFill>
                <a:latin typeface="Monotype Corsiva" pitchFamily="66" charset="0"/>
                <a:ea typeface="Calibri"/>
                <a:cs typeface="Times New Roman"/>
              </a:rPr>
              <a:t>".</a:t>
            </a:r>
            <a:endParaRPr lang="ru-RU" b="1" dirty="0">
              <a:solidFill>
                <a:schemeClr val="bg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Святейший Патриарх Московский 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всея Руси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Алексий 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II</a:t>
            </a:r>
          </a:p>
        </p:txBody>
      </p:sp>
    </p:spTree>
    <p:extLst>
      <p:ext uri="{BB962C8B-B14F-4D97-AF65-F5344CB8AC3E}">
        <p14:creationId xmlns:p14="http://schemas.microsoft.com/office/powerpoint/2010/main" val="2960747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s58.radikal.ru/i161/0810/1b/dbb0c2c206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836712"/>
            <a:ext cx="7992888" cy="1735743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pPr algn="ctr"/>
            <a:r>
              <a:rPr lang="ru-RU" sz="6000" b="1" dirty="0" smtClean="0">
                <a:solidFill>
                  <a:srgbClr val="66FFFF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6000" b="1" dirty="0">
              <a:solidFill>
                <a:srgbClr val="66FF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80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978</TotalTime>
  <Words>479</Words>
  <Application>Microsoft Office PowerPoint</Application>
  <PresentationFormat>Экран (4:3)</PresentationFormat>
  <Paragraphs>128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AUZsoft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Родословная</dc:title>
  <cp:lastModifiedBy>Валентина</cp:lastModifiedBy>
  <cp:revision>72</cp:revision>
  <dcterms:created xsi:type="dcterms:W3CDTF">2014-01-22T18:15:31Z</dcterms:created>
  <dcterms:modified xsi:type="dcterms:W3CDTF">2021-01-11T08:13:55Z</dcterms:modified>
</cp:coreProperties>
</file>