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72" r:id="rId3"/>
    <p:sldId id="266" r:id="rId4"/>
    <p:sldId id="267" r:id="rId5"/>
    <p:sldId id="258" r:id="rId6"/>
    <p:sldId id="259" r:id="rId7"/>
    <p:sldId id="260" r:id="rId8"/>
    <p:sldId id="263" r:id="rId9"/>
    <p:sldId id="264" r:id="rId10"/>
    <p:sldId id="279" r:id="rId11"/>
    <p:sldId id="268" r:id="rId12"/>
    <p:sldId id="265" r:id="rId13"/>
    <p:sldId id="281" r:id="rId14"/>
    <p:sldId id="282" r:id="rId15"/>
  </p:sldIdLst>
  <p:sldSz cx="14630400" cy="8229600"/>
  <p:notesSz cx="8229600" cy="14630400"/>
  <p:embeddedFontLst>
    <p:embeddedFont>
      <p:font typeface="Calibri Light" panose="020F0302020204030204" pitchFamily="34" charset="0"/>
      <p:regular r:id="rId17"/>
      <p:italic r:id="rId18"/>
    </p:embeddedFont>
    <p:embeddedFont>
      <p:font typeface="Montserrat Medium" panose="020B0604020202020204" charset="-52"/>
      <p:regular r:id="rId19"/>
      <p:italic r:id="rId20"/>
    </p:embeddedFont>
    <p:embeddedFont>
      <p:font typeface="Inter Light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3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6190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4710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50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463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5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5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5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jpeg"/><Relationship Id="rId3" Type="http://schemas.openxmlformats.org/officeDocument/2006/relationships/image" Target="../media/image5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17" Type="http://schemas.openxmlformats.org/officeDocument/2006/relationships/image" Target="../media/image50.jpe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49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5" Type="http://schemas.openxmlformats.org/officeDocument/2006/relationships/image" Target="../media/image4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Relationship Id="rId1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80F8CB20-61F2-407E-B41F-620AD93A59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24900"/>
            <a:ext cx="14705704" cy="829990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1592" y="2684206"/>
            <a:ext cx="8232223" cy="46252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850"/>
              </a:lnSpc>
              <a:buNone/>
            </a:pPr>
            <a:r>
              <a:rPr lang="en-US" sz="3400" dirty="0">
                <a:solidFill>
                  <a:schemeClr val="bg1"/>
                </a:solidFill>
                <a:latin typeface="Montserrat Medium" panose="020B0604020202020204" charset="-52"/>
                <a:ea typeface="Montserrat Medium" pitchFamily="34" charset="-122"/>
                <a:cs typeface="Montserrat Medium" pitchFamily="34" charset="-120"/>
              </a:rPr>
              <a:t>Преемственность поколений: интеграция музейной среды в образовательный процесс как основа нравственно-патриотического воспитания дошкольников</a:t>
            </a:r>
            <a:endParaRPr lang="en-US" sz="3400" dirty="0">
              <a:solidFill>
                <a:schemeClr val="bg1"/>
              </a:solidFill>
              <a:latin typeface="Montserrat Medium" panose="020B0604020202020204" charset="-52"/>
            </a:endParaRPr>
          </a:p>
        </p:txBody>
      </p:sp>
      <p:sp>
        <p:nvSpPr>
          <p:cNvPr id="4" name="Text 1"/>
          <p:cNvSpPr/>
          <p:nvPr/>
        </p:nvSpPr>
        <p:spPr>
          <a:xfrm>
            <a:off x="-1" y="165931"/>
            <a:ext cx="8652387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b="1" dirty="0">
                <a:latin typeface="Montserrat Medium" panose="020B0604020202020204" charset="-52"/>
                <a:ea typeface="Inter Light" pitchFamily="34" charset="-122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endParaRPr lang="ru-RU" b="1" dirty="0">
              <a:latin typeface="Montserrat Medium" panose="020B0604020202020204" charset="-52"/>
              <a:ea typeface="Inter Light" pitchFamily="34" charset="-122"/>
              <a:cs typeface="Times New Roman" panose="02020603050405020304" pitchFamily="18" charset="0"/>
            </a:endParaRPr>
          </a:p>
          <a:p>
            <a:pPr marL="0" indent="0" algn="ctr">
              <a:lnSpc>
                <a:spcPts val="2500"/>
              </a:lnSpc>
              <a:buNone/>
            </a:pPr>
            <a:r>
              <a:rPr lang="en-US" b="1" dirty="0">
                <a:latin typeface="Montserrat Medium" panose="020B0604020202020204" charset="-52"/>
                <a:ea typeface="Inter Light" pitchFamily="34" charset="-122"/>
                <a:cs typeface="Times New Roman" panose="02020603050405020304" pitchFamily="18" charset="0"/>
              </a:rPr>
              <a:t>города Нефтеюганска «Детский сад №18 «Журавлик»</a:t>
            </a:r>
            <a:endParaRPr lang="en-US" b="1" dirty="0">
              <a:latin typeface="Montserrat Medium" panose="020B0604020202020204" charset="-52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4BE9B91-D484-4AC7-A011-4274F0AE468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7339" y="165931"/>
            <a:ext cx="5903410" cy="78712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8a85c55-4e13-587f-b547-d91a8a7d0d6b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</p:spPr>
      </p:pic>
      <p:sp>
        <p:nvSpPr>
          <p:cNvPr id="5" name="Прямоугольник 4"/>
          <p:cNvSpPr/>
          <p:nvPr/>
        </p:nvSpPr>
        <p:spPr>
          <a:xfrm>
            <a:off x="270248" y="386763"/>
            <a:ext cx="5579946" cy="756163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32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0437" y="386763"/>
            <a:ext cx="5102943" cy="9364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Актуальность патриотического воспитания</a:t>
            </a:r>
            <a:endParaRPr lang="ru-RU" sz="3000" b="1" dirty="0">
              <a:solidFill>
                <a:schemeClr val="accent1">
                  <a:lumMod val="75000"/>
                </a:schemeClr>
              </a:solidFill>
              <a:latin typeface="Montserrat Medium" pitchFamily="34" charset="0"/>
              <a:ea typeface="Montserrat Medium" pitchFamily="34" charset="-122"/>
              <a:cs typeface="Montserrat Medium" pitchFamily="34" charset="-120"/>
            </a:endParaRPr>
          </a:p>
          <a:p>
            <a:pPr lvl="0" algn="just"/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Патриотизм является фундаментальной основой будущего нашей страны и наших детей. В основе этого понятия лежат нетленные ценности: любовь и уважение к своей Родине и её традициям, духовному наследию наших предков и многонационального народа, ответственность за свою страну и её будущее.</a:t>
            </a:r>
          </a:p>
          <a:p>
            <a:pPr lvl="0" algn="just"/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Дошкольный возраст — один из самых благоприятных периодов воспитания любви к Родине. Первостепенная задача — дети должны знать о героической истории своей Родины, о подвигах в Великой Отечественной войне 1941–1945 гг., о героях, которые живут в памяти поколений.</a:t>
            </a:r>
          </a:p>
          <a:p>
            <a:pPr lvl="0">
              <a:lnSpc>
                <a:spcPts val="4500"/>
              </a:lnSpc>
            </a:pPr>
            <a:endParaRPr lang="ru-RU" sz="3600" dirty="0">
              <a:solidFill>
                <a:prstClr val="black"/>
              </a:solidFill>
            </a:endParaRPr>
          </a:p>
          <a:p>
            <a:pPr lvl="0">
              <a:lnSpc>
                <a:spcPts val="4500"/>
              </a:lnSpc>
            </a:pPr>
            <a:endParaRPr lang="ru-RU" sz="3600" dirty="0">
              <a:solidFill>
                <a:prstClr val="black"/>
              </a:solidFill>
            </a:endParaRPr>
          </a:p>
          <a:p>
            <a:pPr lvl="0">
              <a:lnSpc>
                <a:spcPts val="4500"/>
              </a:lnSpc>
            </a:pP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50872B2-FBD7-415D-B6D6-B898E6D09C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0405" y="0"/>
            <a:ext cx="6049995" cy="82296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943601" y="3257013"/>
            <a:ext cx="2730211" cy="2349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200"/>
              </a:lnSpc>
            </a:pPr>
            <a:r>
              <a:rPr lang="en-US" sz="1450" i="1" dirty="0">
                <a:solidFill>
                  <a:schemeClr val="bg1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«Любовь к отечеству должна начинаться с нежного детства, иначе не получится настоящей любви и настоящего служения»</a:t>
            </a:r>
            <a:endParaRPr lang="ru-RU" sz="1450" i="1" dirty="0">
              <a:solidFill>
                <a:schemeClr val="bg1"/>
              </a:solidFill>
              <a:latin typeface="Montserrat Medium" panose="020B0604020202020204" charset="-52"/>
              <a:ea typeface="Inter Light" pitchFamily="34" charset="-122"/>
              <a:cs typeface="Inter Light" pitchFamily="34" charset="-120"/>
            </a:endParaRPr>
          </a:p>
          <a:p>
            <a:pPr lvl="0">
              <a:lnSpc>
                <a:spcPts val="2200"/>
              </a:lnSpc>
            </a:pPr>
            <a:r>
              <a:rPr lang="en-US" sz="145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— Ф. М. Достоевский</a:t>
            </a:r>
            <a:endParaRPr lang="en-US" sz="1450" dirty="0">
              <a:solidFill>
                <a:schemeClr val="bg1"/>
              </a:solidFill>
            </a:endParaRPr>
          </a:p>
          <a:p>
            <a:pPr lvl="0">
              <a:lnSpc>
                <a:spcPts val="2200"/>
              </a:lnSpc>
            </a:pPr>
            <a:endParaRPr lang="en-US" sz="1450" dirty="0">
              <a:solidFill>
                <a:schemeClr val="bg1"/>
              </a:solidFill>
              <a:latin typeface="Montserrat Medium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5119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65DDC344-E63A-422F-8BFD-3EB2507E7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4630401" cy="821722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2199803" y="68540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8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Наша цель</a:t>
            </a:r>
            <a:endParaRPr lang="en-US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5287955-7B9B-4FDD-B1D1-FB0B8CE6B9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49" y="1971737"/>
            <a:ext cx="6992471" cy="52443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BB45936-2E53-4237-BF3A-1552BF3F977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3704" y="321466"/>
            <a:ext cx="3721474" cy="2730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8438007" y="3357942"/>
            <a:ext cx="4665274" cy="46664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32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8668060" y="3357942"/>
            <a:ext cx="4205168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ru-RU" sz="1750" b="1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	</a:t>
            </a:r>
            <a:r>
              <a:rPr lang="en-US" sz="1750" b="1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Создание условий для формирования у детей дошкольного возраста основ нравственно-патриотического воспитания, уважения к истории России и её защитникам через музей боевой славы</a:t>
            </a:r>
            <a:r>
              <a:rPr lang="ru-RU" sz="1750" b="1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 «Мы помним! Мы гордимся!».</a:t>
            </a:r>
          </a:p>
        </p:txBody>
      </p:sp>
      <p:sp>
        <p:nvSpPr>
          <p:cNvPr id="5" name="Text 2"/>
          <p:cNvSpPr/>
          <p:nvPr/>
        </p:nvSpPr>
        <p:spPr>
          <a:xfrm>
            <a:off x="8668060" y="6406457"/>
            <a:ext cx="4205168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750" b="1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Музей становится местом, где малыши познают героическое прошлое своей страны и учатся уважать тех, кто защищал Родину.</a:t>
            </a:r>
            <a:endParaRPr lang="en-US" sz="1750" b="1" dirty="0">
              <a:solidFill>
                <a:schemeClr val="accent1">
                  <a:lumMod val="50000"/>
                </a:schemeClr>
              </a:solidFill>
              <a:latin typeface="Montserrat Medium" panose="020B0604020202020204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E7FBCE1D-C8C4-4D85-884B-5BC9367917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4630401" cy="8267735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34020" y="823674"/>
            <a:ext cx="5243393" cy="6554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50"/>
              </a:lnSpc>
              <a:buNone/>
            </a:pPr>
            <a:r>
              <a:rPr lang="en-US" sz="41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Задачи проекта</a:t>
            </a:r>
            <a:endParaRPr lang="en-US" sz="4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734020" y="2084189"/>
            <a:ext cx="4258151" cy="2780586"/>
          </a:xfrm>
          <a:prstGeom prst="roundRect">
            <a:avLst>
              <a:gd name="adj" fmla="val 6297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819" y="2215893"/>
            <a:ext cx="629126" cy="62912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51309" y="2907149"/>
            <a:ext cx="3083957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Создание экспозиции</a:t>
            </a:r>
            <a:endParaRPr lang="en-US" sz="2050" dirty="0"/>
          </a:p>
        </p:txBody>
      </p:sp>
      <p:sp>
        <p:nvSpPr>
          <p:cNvPr id="7" name="Text 3"/>
          <p:cNvSpPr/>
          <p:nvPr/>
        </p:nvSpPr>
        <p:spPr>
          <a:xfrm>
            <a:off x="951309" y="3351133"/>
            <a:ext cx="3823573" cy="968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Сбор и систематизация материалов, отражающих героические страницы истории России</a:t>
            </a:r>
            <a:endParaRPr lang="en-US" sz="1650" dirty="0"/>
          </a:p>
        </p:txBody>
      </p:sp>
      <p:sp>
        <p:nvSpPr>
          <p:cNvPr id="8" name="Shape 4"/>
          <p:cNvSpPr/>
          <p:nvPr/>
        </p:nvSpPr>
        <p:spPr>
          <a:xfrm>
            <a:off x="5186005" y="2084189"/>
            <a:ext cx="4258270" cy="2780586"/>
          </a:xfrm>
          <a:prstGeom prst="roundRect">
            <a:avLst>
              <a:gd name="adj" fmla="val 6297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3744" y="2228990"/>
            <a:ext cx="629126" cy="629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403294" y="2907149"/>
            <a:ext cx="3823692" cy="655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Оформление пространства</a:t>
            </a:r>
            <a:endParaRPr lang="en-US" sz="2050" dirty="0"/>
          </a:p>
        </p:txBody>
      </p:sp>
      <p:sp>
        <p:nvSpPr>
          <p:cNvPr id="12" name="Text 6"/>
          <p:cNvSpPr/>
          <p:nvPr/>
        </p:nvSpPr>
        <p:spPr>
          <a:xfrm>
            <a:off x="5403294" y="3678793"/>
            <a:ext cx="3823692" cy="968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Создание комфортной и познавательной обстановки, соответствующей тематике музея</a:t>
            </a:r>
            <a:endParaRPr lang="en-US" sz="1650" dirty="0"/>
          </a:p>
        </p:txBody>
      </p:sp>
      <p:sp>
        <p:nvSpPr>
          <p:cNvPr id="13" name="Shape 7"/>
          <p:cNvSpPr/>
          <p:nvPr/>
        </p:nvSpPr>
        <p:spPr>
          <a:xfrm>
            <a:off x="9638109" y="2084189"/>
            <a:ext cx="4258270" cy="2780586"/>
          </a:xfrm>
          <a:prstGeom prst="roundRect">
            <a:avLst>
              <a:gd name="adj" fmla="val 6297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5180" y="2157634"/>
            <a:ext cx="629126" cy="629126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855398" y="2907149"/>
            <a:ext cx="3651766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Методические материалы</a:t>
            </a:r>
            <a:endParaRPr lang="en-US" sz="2050" dirty="0"/>
          </a:p>
        </p:txBody>
      </p:sp>
      <p:sp>
        <p:nvSpPr>
          <p:cNvPr id="17" name="Text 9"/>
          <p:cNvSpPr/>
          <p:nvPr/>
        </p:nvSpPr>
        <p:spPr>
          <a:xfrm>
            <a:off x="9855398" y="3351133"/>
            <a:ext cx="3823692" cy="968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Разработка сценариев экскурсий, игр и занятий для осмысления экспонатов</a:t>
            </a:r>
            <a:endParaRPr lang="en-US" sz="1650" dirty="0"/>
          </a:p>
        </p:txBody>
      </p:sp>
      <p:sp>
        <p:nvSpPr>
          <p:cNvPr id="18" name="Shape 10"/>
          <p:cNvSpPr/>
          <p:nvPr/>
        </p:nvSpPr>
        <p:spPr>
          <a:xfrm>
            <a:off x="710565" y="5530613"/>
            <a:ext cx="6484263" cy="2209300"/>
          </a:xfrm>
          <a:prstGeom prst="roundRect">
            <a:avLst>
              <a:gd name="adj" fmla="val 8042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020" y="5565273"/>
            <a:ext cx="629126" cy="629126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2275532" y="5713035"/>
            <a:ext cx="3279696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Вовлечение родителей</a:t>
            </a:r>
            <a:r>
              <a:rPr lang="ru-RU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 </a:t>
            </a:r>
          </a:p>
          <a:p>
            <a:pPr marL="0" indent="0" algn="ctr">
              <a:lnSpc>
                <a:spcPts val="2550"/>
              </a:lnSpc>
              <a:buNone/>
            </a:pPr>
            <a:r>
              <a:rPr lang="ru-RU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(законных п</a:t>
            </a:r>
            <a:r>
              <a:rPr lang="ru-RU" sz="2050" dirty="0">
                <a:solidFill>
                  <a:srgbClr val="3D3E44"/>
                </a:solidFill>
                <a:latin typeface="Montserrat Medium" pitchFamily="34" charset="0"/>
              </a:rPr>
              <a:t>редставителей)</a:t>
            </a:r>
            <a:endParaRPr lang="en-US" sz="2050" dirty="0"/>
          </a:p>
        </p:txBody>
      </p:sp>
      <p:sp>
        <p:nvSpPr>
          <p:cNvPr id="22" name="Text 12"/>
          <p:cNvSpPr/>
          <p:nvPr/>
        </p:nvSpPr>
        <p:spPr>
          <a:xfrm>
            <a:off x="951309" y="6542842"/>
            <a:ext cx="6049685" cy="6457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Привлечение родителей к сбору экспонатов и проведению мероприятий</a:t>
            </a:r>
            <a:endParaRPr lang="en-US" sz="1650" dirty="0"/>
          </a:p>
        </p:txBody>
      </p:sp>
      <p:sp>
        <p:nvSpPr>
          <p:cNvPr id="23" name="Shape 13"/>
          <p:cNvSpPr/>
          <p:nvPr/>
        </p:nvSpPr>
        <p:spPr>
          <a:xfrm>
            <a:off x="7412117" y="5530613"/>
            <a:ext cx="6484263" cy="2261488"/>
          </a:xfrm>
          <a:prstGeom prst="roundRect">
            <a:avLst>
              <a:gd name="adj" fmla="val 8042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pic>
        <p:nvPicPr>
          <p:cNvPr id="24" name="Image 8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0831" y="5624815"/>
            <a:ext cx="629126" cy="629126"/>
          </a:xfrm>
          <a:prstGeom prst="rect">
            <a:avLst/>
          </a:prstGeom>
        </p:spPr>
      </p:pic>
      <p:sp>
        <p:nvSpPr>
          <p:cNvPr id="26" name="Text 14"/>
          <p:cNvSpPr/>
          <p:nvPr/>
        </p:nvSpPr>
        <p:spPr>
          <a:xfrm>
            <a:off x="8821400" y="5715892"/>
            <a:ext cx="2945844" cy="32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Организация работы</a:t>
            </a:r>
            <a:endParaRPr lang="en-US" sz="2050" dirty="0"/>
          </a:p>
        </p:txBody>
      </p:sp>
      <p:sp>
        <p:nvSpPr>
          <p:cNvPr id="27" name="Text 15"/>
          <p:cNvSpPr/>
          <p:nvPr/>
        </p:nvSpPr>
        <p:spPr>
          <a:xfrm>
            <a:off x="7629406" y="6542842"/>
            <a:ext cx="6049685" cy="6457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Проведение экскурсий и мероприятий для знакомства с героическим прошлым</a:t>
            </a:r>
            <a:endParaRPr lang="en-US" sz="1650" dirty="0"/>
          </a:p>
        </p:txBody>
      </p:sp>
      <p:pic>
        <p:nvPicPr>
          <p:cNvPr id="1026" name="Picture 2" descr="шаблон для оформления патриотического уголка в детском саду 49 фото">
            <a:extLst>
              <a:ext uri="{FF2B5EF4-FFF2-40B4-BE49-F238E27FC236}">
                <a16:creationId xmlns="" xmlns:a16="http://schemas.microsoft.com/office/drawing/2014/main" id="{EF169CFC-D59E-407A-AE50-C091D03677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37837" y="-28670"/>
            <a:ext cx="7142192" cy="281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88B11F33-0ED4-42B7-9DA1-18DD37E65A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4630400" cy="8243607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93790" y="649248"/>
            <a:ext cx="80860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Ведущая педагогическая идея</a:t>
            </a:r>
            <a:endParaRPr lang="en-US" sz="39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793790" y="1666161"/>
            <a:ext cx="6422231" cy="2269927"/>
          </a:xfrm>
          <a:prstGeom prst="roundRect">
            <a:avLst>
              <a:gd name="adj" fmla="val 7869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768" y="1872139"/>
            <a:ext cx="595313" cy="59531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99768" y="266580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Музейная среда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999768" y="3095030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Создание особой музейной среды для воспитания патриотизма через личное проживание исторических фактов</a:t>
            </a:r>
            <a:endParaRPr lang="en-US" sz="1550" dirty="0"/>
          </a:p>
        </p:txBody>
      </p:sp>
      <p:sp>
        <p:nvSpPr>
          <p:cNvPr id="8" name="Shape 4"/>
          <p:cNvSpPr/>
          <p:nvPr/>
        </p:nvSpPr>
        <p:spPr>
          <a:xfrm>
            <a:off x="7414379" y="1666161"/>
            <a:ext cx="6422231" cy="2269927"/>
          </a:xfrm>
          <a:prstGeom prst="roundRect">
            <a:avLst>
              <a:gd name="adj" fmla="val 7869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0" name="Text 5"/>
          <p:cNvSpPr/>
          <p:nvPr/>
        </p:nvSpPr>
        <p:spPr>
          <a:xfrm>
            <a:off x="7620357" y="2665809"/>
            <a:ext cx="402550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Эмоциональное переживание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7620357" y="3095030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Формирование уважения к героическому прошлому через наблюдение и исследование</a:t>
            </a:r>
            <a:endParaRPr lang="en-US" sz="1550" dirty="0"/>
          </a:p>
        </p:txBody>
      </p:sp>
      <p:sp>
        <p:nvSpPr>
          <p:cNvPr id="12" name="Shape 7"/>
          <p:cNvSpPr/>
          <p:nvPr/>
        </p:nvSpPr>
        <p:spPr>
          <a:xfrm>
            <a:off x="793790" y="4134445"/>
            <a:ext cx="6422231" cy="2269927"/>
          </a:xfrm>
          <a:prstGeom prst="roundRect">
            <a:avLst>
              <a:gd name="adj" fmla="val 7869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4" name="Text 8"/>
          <p:cNvSpPr/>
          <p:nvPr/>
        </p:nvSpPr>
        <p:spPr>
          <a:xfrm>
            <a:off x="999768" y="5134094"/>
            <a:ext cx="307240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Интерактивные формы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999768" y="5563314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Применение интерактивных форм работы, обеспечивающих личный контакт ребёнка с материалом</a:t>
            </a:r>
            <a:endParaRPr lang="en-US" sz="1550" dirty="0"/>
          </a:p>
        </p:txBody>
      </p:sp>
      <p:sp>
        <p:nvSpPr>
          <p:cNvPr id="16" name="Shape 10"/>
          <p:cNvSpPr/>
          <p:nvPr/>
        </p:nvSpPr>
        <p:spPr>
          <a:xfrm>
            <a:off x="7414379" y="4134445"/>
            <a:ext cx="6422231" cy="2269927"/>
          </a:xfrm>
          <a:prstGeom prst="roundRect">
            <a:avLst>
              <a:gd name="adj" fmla="val 7869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8" name="Text 11"/>
          <p:cNvSpPr/>
          <p:nvPr/>
        </p:nvSpPr>
        <p:spPr>
          <a:xfrm>
            <a:off x="7620357" y="5134094"/>
            <a:ext cx="314646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Осмысленное </a:t>
            </a:r>
            <a:r>
              <a:rPr lang="en-US" sz="1950" dirty="0" err="1">
                <a:solidFill>
                  <a:srgbClr val="3D3E44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развитие</a:t>
            </a:r>
            <a:endParaRPr lang="en-US" sz="1950" dirty="0"/>
          </a:p>
        </p:txBody>
      </p:sp>
      <p:sp>
        <p:nvSpPr>
          <p:cNvPr id="19" name="Text 12"/>
          <p:cNvSpPr/>
          <p:nvPr/>
        </p:nvSpPr>
        <p:spPr>
          <a:xfrm>
            <a:off x="7620357" y="5563314"/>
            <a:ext cx="601027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Постепенное овладение способностью самостоятельно рассуждать о героических событиях</a:t>
            </a:r>
            <a:endParaRPr lang="en-US" sz="1550" dirty="0"/>
          </a:p>
        </p:txBody>
      </p:sp>
      <p:sp>
        <p:nvSpPr>
          <p:cNvPr id="20" name="Text 13"/>
          <p:cNvSpPr/>
          <p:nvPr/>
        </p:nvSpPr>
        <p:spPr>
          <a:xfrm>
            <a:off x="852485" y="6754697"/>
            <a:ext cx="13042821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Каждая деталь образовательного пространства — предмет экспозиции, сюжет игры или тематическое занятие — служит источником обогащения внутреннего мира ребёнка, развитием его эмоционально-чувственной сферы и осмысленным проживанием значимых моментов истории.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 descr="Premium Photo | Two white doves are flying isolated on a white background">
            <a:extLst>
              <a:ext uri="{FF2B5EF4-FFF2-40B4-BE49-F238E27FC236}">
                <a16:creationId xmlns="" xmlns:a16="http://schemas.microsoft.com/office/drawing/2014/main" id="{4326E1AC-E66B-4573-9765-FAE58F465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33108" y="-245885"/>
            <a:ext cx="5195059" cy="346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485" y="4291397"/>
            <a:ext cx="629126" cy="629126"/>
          </a:xfrm>
          <a:prstGeom prst="rect">
            <a:avLst/>
          </a:prstGeom>
        </p:spPr>
      </p:pic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241" y="1838326"/>
            <a:ext cx="629126" cy="629126"/>
          </a:xfrm>
          <a:prstGeom prst="rect">
            <a:avLst/>
          </a:prstGeom>
        </p:spPr>
      </p:pic>
      <p:pic>
        <p:nvPicPr>
          <p:cNvPr id="25" name="Image 6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241" y="4321690"/>
            <a:ext cx="629126" cy="6291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6881CD3F-8632-402A-A1FA-CBF6EC170E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431" y="-27924"/>
            <a:ext cx="14630401" cy="8227522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93790" y="677823"/>
            <a:ext cx="721387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Этапы реализации проекта</a:t>
            </a:r>
            <a:endParaRPr lang="en-US" sz="39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7303770" y="1694736"/>
            <a:ext cx="22860" cy="5856923"/>
          </a:xfrm>
          <a:prstGeom prst="roundRect">
            <a:avLst>
              <a:gd name="adj" fmla="val 781396"/>
            </a:avLst>
          </a:prstGeom>
          <a:solidFill>
            <a:schemeClr val="bg1"/>
          </a:solidFill>
          <a:ln/>
        </p:spPr>
      </p:sp>
      <p:sp>
        <p:nvSpPr>
          <p:cNvPr id="4" name="Shape 2"/>
          <p:cNvSpPr/>
          <p:nvPr/>
        </p:nvSpPr>
        <p:spPr>
          <a:xfrm>
            <a:off x="6519505" y="1906548"/>
            <a:ext cx="595313" cy="22860"/>
          </a:xfrm>
          <a:prstGeom prst="roundRect">
            <a:avLst>
              <a:gd name="adj" fmla="val 781396"/>
            </a:avLst>
          </a:prstGeom>
          <a:solidFill>
            <a:schemeClr val="bg1"/>
          </a:solidFill>
          <a:ln/>
        </p:spPr>
      </p:sp>
      <p:sp>
        <p:nvSpPr>
          <p:cNvPr id="5" name="Shape 3"/>
          <p:cNvSpPr/>
          <p:nvPr/>
        </p:nvSpPr>
        <p:spPr>
          <a:xfrm>
            <a:off x="7091958" y="1694736"/>
            <a:ext cx="446484" cy="446484"/>
          </a:xfrm>
          <a:prstGeom prst="roundRect">
            <a:avLst>
              <a:gd name="adj" fmla="val 40008"/>
            </a:avLst>
          </a:prstGeom>
          <a:solidFill>
            <a:schemeClr val="bg1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154942" y="1797990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1</a:t>
            </a:r>
            <a:endParaRPr lang="en-US" sz="23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3173968" y="1762958"/>
            <a:ext cx="314896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Подготовительный этап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781407" y="2073116"/>
            <a:ext cx="552914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1550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1 марта 2025 – 30 апреля 2025</a:t>
            </a:r>
            <a:endParaRPr lang="en-US" sz="155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1165223" y="2811595"/>
            <a:ext cx="5529143" cy="21134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Формирование рабочей группы и распределение ролей</a:t>
            </a:r>
            <a:endParaRPr lang="en-US" b="1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Разработка плана и сметы проекта</a:t>
            </a:r>
            <a:endParaRPr lang="en-US" b="1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Подготовка помещения и проектирование пространства</a:t>
            </a:r>
            <a:endParaRPr lang="en-US" b="1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Пополнение экспозиции экспонатами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7533548" y="3343983"/>
            <a:ext cx="595313" cy="22860"/>
          </a:xfrm>
          <a:prstGeom prst="roundRect">
            <a:avLst>
              <a:gd name="adj" fmla="val 781396"/>
            </a:avLst>
          </a:prstGeom>
          <a:solidFill>
            <a:schemeClr val="bg1"/>
          </a:solidFill>
          <a:ln/>
        </p:spPr>
      </p:sp>
      <p:sp>
        <p:nvSpPr>
          <p:cNvPr id="11" name="Shape 9"/>
          <p:cNvSpPr/>
          <p:nvPr/>
        </p:nvSpPr>
        <p:spPr>
          <a:xfrm>
            <a:off x="7103134" y="3093519"/>
            <a:ext cx="446484" cy="446484"/>
          </a:xfrm>
          <a:prstGeom prst="roundRect">
            <a:avLst>
              <a:gd name="adj" fmla="val 40008"/>
            </a:avLst>
          </a:prstGeom>
          <a:solidFill>
            <a:schemeClr val="bg1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95281" y="3188698"/>
            <a:ext cx="297656" cy="3562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2</a:t>
            </a:r>
            <a:endParaRPr lang="en-US" sz="23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8279681" y="32395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dirty="0">
                <a:solidFill>
                  <a:schemeClr val="bg1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Основной этап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8351341" y="3529707"/>
            <a:ext cx="552914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1 мая 2025 – апрель 2027</a:t>
            </a:r>
            <a:endParaRPr lang="en-US" sz="1550" dirty="0">
              <a:solidFill>
                <a:schemeClr val="bg1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7511624" y="3920359"/>
            <a:ext cx="6297561" cy="1865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Торжественное открытие музея к Дню Победы</a:t>
            </a:r>
            <a:endParaRPr lang="en-US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Сбор материалов и увеличение экспозиций</a:t>
            </a:r>
            <a:endParaRPr lang="en-US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Создание информационного ролика</a:t>
            </a:r>
            <a:endParaRPr lang="en-US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Проведение экскурсий и занятий</a:t>
            </a:r>
            <a:endParaRPr lang="en-US" dirty="0">
              <a:solidFill>
                <a:schemeClr val="bg1"/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Оптимизация рабочего процесса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Shape 14"/>
          <p:cNvSpPr/>
          <p:nvPr/>
        </p:nvSpPr>
        <p:spPr>
          <a:xfrm>
            <a:off x="6499628" y="5762515"/>
            <a:ext cx="595313" cy="22860"/>
          </a:xfrm>
          <a:prstGeom prst="roundRect">
            <a:avLst>
              <a:gd name="adj" fmla="val 781396"/>
            </a:avLst>
          </a:prstGeom>
          <a:solidFill>
            <a:srgbClr val="C5C7D2"/>
          </a:solidFill>
          <a:ln/>
        </p:spPr>
      </p:sp>
      <p:sp>
        <p:nvSpPr>
          <p:cNvPr id="17" name="Shape 15"/>
          <p:cNvSpPr/>
          <p:nvPr/>
        </p:nvSpPr>
        <p:spPr>
          <a:xfrm>
            <a:off x="7103388" y="5550726"/>
            <a:ext cx="446484" cy="446484"/>
          </a:xfrm>
          <a:prstGeom prst="roundRect">
            <a:avLst>
              <a:gd name="adj" fmla="val 40008"/>
            </a:avLst>
          </a:prstGeom>
          <a:solidFill>
            <a:schemeClr val="bg1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192553" y="5671660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3</a:t>
            </a:r>
            <a:endParaRPr lang="en-US" sz="23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3468409" y="5773335"/>
            <a:ext cx="290417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2400" dirty="0">
                <a:solidFill>
                  <a:schemeClr val="bg1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Заключительный этап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0" name="Text 18"/>
          <p:cNvSpPr/>
          <p:nvPr/>
        </p:nvSpPr>
        <p:spPr>
          <a:xfrm>
            <a:off x="-320874" y="6053184"/>
            <a:ext cx="552914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1550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Май</a:t>
            </a:r>
            <a:r>
              <a:rPr lang="en-US" sz="1550" b="1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 </a:t>
            </a:r>
            <a:r>
              <a:rPr lang="en-US" sz="1550" b="1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2027</a:t>
            </a:r>
            <a:endParaRPr lang="en-US" sz="1550" dirty="0">
              <a:solidFill>
                <a:schemeClr val="bg1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880202" y="6491344"/>
            <a:ext cx="5917082" cy="10914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Гранд-открытие обновленного музея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Оценка результатов и определение перспектив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Презентация достижений проекта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E7124BD6-323B-43B1-90CA-D03AFE10797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24492" y="160877"/>
            <a:ext cx="2734722" cy="3646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CB0E02AC-085C-4AC8-A1DE-2EB89FA04A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228" y="0"/>
            <a:ext cx="14630400" cy="822030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33387" y="487340"/>
            <a:ext cx="5019080" cy="3827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Структура музея боевой славы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6283195" y="1100573"/>
            <a:ext cx="8164116" cy="316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Музей разделён на три тематических сектора, каждый из которых решает свои воспитательные задачи и создаёт уникальную образовательную среду.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Shape 2"/>
          <p:cNvSpPr/>
          <p:nvPr/>
        </p:nvSpPr>
        <p:spPr>
          <a:xfrm>
            <a:off x="6366004" y="1893054"/>
            <a:ext cx="7973497" cy="1644503"/>
          </a:xfrm>
          <a:prstGeom prst="roundRect">
            <a:avLst>
              <a:gd name="adj" fmla="val 6832"/>
            </a:avLst>
          </a:prstGeom>
          <a:solidFill>
            <a:srgbClr val="FFFFFF"/>
          </a:solidFill>
          <a:ln w="15240">
            <a:solidFill>
              <a:srgbClr val="C5C7D2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568896" y="2022322"/>
            <a:ext cx="1835944" cy="1913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Стенд Памяти и Славы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6578024" y="2283057"/>
            <a:ext cx="7445812" cy="158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Героический патриотизм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 7"/>
          <p:cNvSpPr/>
          <p:nvPr/>
        </p:nvSpPr>
        <p:spPr>
          <a:xfrm>
            <a:off x="6509234" y="2460911"/>
            <a:ext cx="7445812" cy="898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Семейные архивы, копии наград, письма с фронта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Элементы военной формы разных эпох (РФ и СССР)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Информация о героях-участниках СВО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Технология «Говорящие портреты» с QR-кодами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Игровой уголок с палаткой, костром и предметами быта солдат</a:t>
            </a:r>
            <a:endParaRPr lang="en-US" sz="1400" dirty="0">
              <a:latin typeface="Montserrat Medium" panose="020B0604020202020204" charset="-52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6267241" y="3841876"/>
            <a:ext cx="8072260" cy="1613654"/>
          </a:xfrm>
          <a:prstGeom prst="roundRect">
            <a:avLst>
              <a:gd name="adj" fmla="val 6832"/>
            </a:avLst>
          </a:prstGeom>
          <a:solidFill>
            <a:srgbClr val="FFFFFF"/>
          </a:solidFill>
          <a:ln w="15240">
            <a:solidFill>
              <a:srgbClr val="C5C7D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578024" y="3928823"/>
            <a:ext cx="1793915" cy="1913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«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Мастерская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н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аследия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»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 12"/>
          <p:cNvSpPr/>
          <p:nvPr/>
        </p:nvSpPr>
        <p:spPr>
          <a:xfrm>
            <a:off x="6580465" y="4135385"/>
            <a:ext cx="7445812" cy="158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Культурный патриотизм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 13"/>
          <p:cNvSpPr/>
          <p:nvPr/>
        </p:nvSpPr>
        <p:spPr>
          <a:xfrm>
            <a:off x="6509234" y="4379133"/>
            <a:ext cx="7445812" cy="898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Предметы традиционного русского быта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Образцы народных промыслов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Практическая зона «Живая старина»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Инструменты для творчества: лепка, рисование, роспись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Создание открыток и писем солдатам</a:t>
            </a:r>
            <a:endParaRPr lang="en-US" sz="1400" dirty="0">
              <a:latin typeface="Montserrat Medium" panose="020B0604020202020204" charset="-52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6337378" y="5981567"/>
            <a:ext cx="8002123" cy="1545121"/>
          </a:xfrm>
          <a:prstGeom prst="roundRect">
            <a:avLst>
              <a:gd name="adj" fmla="val 7716"/>
            </a:avLst>
          </a:prstGeom>
          <a:solidFill>
            <a:srgbClr val="FFFFFF"/>
          </a:solidFill>
          <a:ln w="15240">
            <a:solidFill>
              <a:srgbClr val="C5C7D2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6683752" y="5991999"/>
            <a:ext cx="1638895" cy="1913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«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Дерево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д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обрых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д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ел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»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Text 18"/>
          <p:cNvSpPr/>
          <p:nvPr/>
        </p:nvSpPr>
        <p:spPr>
          <a:xfrm>
            <a:off x="6683752" y="6331970"/>
            <a:ext cx="7445812" cy="158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Нравственное воспитание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 19"/>
          <p:cNvSpPr/>
          <p:nvPr/>
        </p:nvSpPr>
        <p:spPr>
          <a:xfrm>
            <a:off x="6580465" y="6559940"/>
            <a:ext cx="7445812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Декоративное дерево с листочками добрых поступков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Фиксация хороших поступков воспитанников и сотрудников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Развитие нравственных качеств и ответственности</a:t>
            </a:r>
            <a:endParaRPr lang="en-US" sz="1400" dirty="0">
              <a:latin typeface="Montserrat Medium" panose="020B0604020202020204" charset="-52"/>
            </a:endParaRPr>
          </a:p>
          <a:p>
            <a:pPr marL="342900" indent="-342900" algn="l">
              <a:buSzPct val="100000"/>
              <a:buChar char="•"/>
            </a:pPr>
            <a:r>
              <a:rPr lang="en-US" sz="1400" dirty="0">
                <a:solidFill>
                  <a:srgbClr val="3D3E44"/>
                </a:solidFill>
                <a:latin typeface="Montserrat Medium" panose="020B0604020202020204" charset="-52"/>
                <a:ea typeface="Inter Light" pitchFamily="34" charset="-122"/>
                <a:cs typeface="Inter Light" pitchFamily="34" charset="-120"/>
              </a:rPr>
              <a:t>Осознание значимости добрых дел</a:t>
            </a:r>
            <a:endParaRPr lang="en-US" sz="1400" dirty="0">
              <a:latin typeface="Montserrat Medium" panose="020B0604020202020204" charset="-52"/>
            </a:endParaRPr>
          </a:p>
        </p:txBody>
      </p:sp>
      <p:sp>
        <p:nvSpPr>
          <p:cNvPr id="26" name="Shape 3"/>
          <p:cNvSpPr/>
          <p:nvPr/>
        </p:nvSpPr>
        <p:spPr>
          <a:xfrm>
            <a:off x="6016402" y="1964204"/>
            <a:ext cx="446484" cy="446484"/>
          </a:xfrm>
          <a:prstGeom prst="roundRect">
            <a:avLst>
              <a:gd name="adj" fmla="val 40008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sp>
      <p:sp>
        <p:nvSpPr>
          <p:cNvPr id="28" name="Shape 3"/>
          <p:cNvSpPr/>
          <p:nvPr/>
        </p:nvSpPr>
        <p:spPr>
          <a:xfrm>
            <a:off x="5994321" y="4000381"/>
            <a:ext cx="446484" cy="446484"/>
          </a:xfrm>
          <a:prstGeom prst="roundRect">
            <a:avLst>
              <a:gd name="adj" fmla="val 40008"/>
            </a:avLst>
          </a:prstGeom>
          <a:solidFill>
            <a:schemeClr val="bg1"/>
          </a:solidFill>
          <a:ln w="7620">
            <a:solidFill>
              <a:schemeClr val="accent1">
                <a:lumMod val="50000"/>
              </a:schemeClr>
            </a:solidFill>
            <a:prstDash val="solid"/>
          </a:ln>
        </p:spPr>
      </p:sp>
      <p:sp>
        <p:nvSpPr>
          <p:cNvPr id="29" name="Shape 3"/>
          <p:cNvSpPr/>
          <p:nvPr/>
        </p:nvSpPr>
        <p:spPr>
          <a:xfrm>
            <a:off x="6072961" y="5875455"/>
            <a:ext cx="446484" cy="446484"/>
          </a:xfrm>
          <a:prstGeom prst="roundRect">
            <a:avLst>
              <a:gd name="adj" fmla="val 40008"/>
            </a:avLst>
          </a:prstGeom>
          <a:solidFill>
            <a:schemeClr val="bg1"/>
          </a:solidFill>
          <a:ln w="7620">
            <a:solidFill>
              <a:schemeClr val="accent1">
                <a:lumMod val="50000"/>
              </a:schemeClr>
            </a:solidFill>
            <a:prstDash val="solid"/>
          </a:ln>
        </p:spPr>
      </p:sp>
      <p:sp>
        <p:nvSpPr>
          <p:cNvPr id="30" name="Text 4"/>
          <p:cNvSpPr/>
          <p:nvPr/>
        </p:nvSpPr>
        <p:spPr>
          <a:xfrm>
            <a:off x="6090816" y="2051793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1</a:t>
            </a:r>
            <a:endParaRPr lang="en-US" sz="23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1" name="Text 4"/>
          <p:cNvSpPr/>
          <p:nvPr/>
        </p:nvSpPr>
        <p:spPr>
          <a:xfrm>
            <a:off x="6047998" y="4098089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ru-RU" sz="2300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endParaRPr lang="en-US" sz="23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2" name="Text 4"/>
          <p:cNvSpPr/>
          <p:nvPr/>
        </p:nvSpPr>
        <p:spPr>
          <a:xfrm>
            <a:off x="6134367" y="5981567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ru-RU" sz="23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</a:rPr>
              <a:t>3</a:t>
            </a:r>
            <a:endParaRPr lang="en-US" sz="23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A1D2180-0367-4BC3-AED6-41A640B0701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070" y="4876196"/>
            <a:ext cx="2636699" cy="307001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349118C-32EB-4C5C-9413-14AF30353D1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855" y="637576"/>
            <a:ext cx="2874438" cy="383258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39FFC38D-15BF-40A1-AA68-77433B94D4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4630400" cy="8243607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75930" y="571976"/>
            <a:ext cx="5781080" cy="606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50"/>
              </a:lnSpc>
              <a:buNone/>
            </a:pPr>
            <a:r>
              <a:rPr lang="en-US" sz="3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Работа с детьми с ОВЗ</a:t>
            </a:r>
            <a:endParaRPr lang="en-US" sz="3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636270" y="1462445"/>
            <a:ext cx="5226844" cy="2965490"/>
          </a:xfrm>
          <a:prstGeom prst="roundRect">
            <a:avLst>
              <a:gd name="adj" fmla="val 9420"/>
            </a:avLst>
          </a:prstGeom>
          <a:solidFill>
            <a:schemeClr val="bg1">
              <a:lumMod val="9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</p:sp>
      <p:sp>
        <p:nvSpPr>
          <p:cNvPr id="4" name="Text 2"/>
          <p:cNvSpPr/>
          <p:nvPr/>
        </p:nvSpPr>
        <p:spPr>
          <a:xfrm>
            <a:off x="830223" y="1651992"/>
            <a:ext cx="3154561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Принципы организации</a:t>
            </a:r>
            <a:endParaRPr lang="en-US" sz="19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830223" y="2144673"/>
            <a:ext cx="4838938" cy="17987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Доступность материалов и маршрутов</a:t>
            </a:r>
            <a:endParaRPr lang="en-US" sz="15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Комфортная среда без стрессовых факторов</a:t>
            </a:r>
            <a:endParaRPr lang="en-US" sz="15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Эмоциональная поддержка и поощрение</a:t>
            </a:r>
            <a:endParaRPr lang="en-US" sz="15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Индивидуальный подход к каждому ребёнку</a:t>
            </a:r>
            <a:endParaRPr lang="en-US" sz="15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5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Коррекционный аспект развития</a:t>
            </a:r>
            <a:endParaRPr lang="en-US" sz="15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6204228" y="1173618"/>
            <a:ext cx="7844134" cy="12268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70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Работа с детьми с ограниченными возможностями здоровья направлена на обеспечение равных условий социализации и интеграции в общество, воспитание уважения к культуре, традициям и героическим страницам отечественной истории.</a:t>
            </a:r>
            <a:endParaRPr lang="en-US" sz="17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6204228" y="3030498"/>
            <a:ext cx="7844134" cy="12268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Посещение музея способствует развитию положительных качеств, формирует уважение к подвигам предков, помогает осознать значимость мира и безопасности, воспитывает любовь к Родине и понимание исторических ценностей.</a:t>
            </a:r>
            <a:endParaRPr lang="en-US" sz="1700" dirty="0">
              <a:solidFill>
                <a:schemeClr val="bg1"/>
              </a:solidFill>
            </a:endParaRPr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793" y="4616351"/>
            <a:ext cx="4359473" cy="77593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058373" y="4781372"/>
            <a:ext cx="3971568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b="1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Мультимедиа и визуальные стимулы</a:t>
            </a:r>
            <a:endParaRPr lang="en-US" sz="1500" b="1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5404" y="4641175"/>
            <a:ext cx="4359473" cy="775930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5523309" y="4726908"/>
            <a:ext cx="3971568" cy="613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b="1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Звуковое сопровождение и аудиальные стимулы</a:t>
            </a:r>
            <a:endParaRPr lang="en-US" sz="1500" b="1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4877" y="4641175"/>
            <a:ext cx="4359593" cy="77593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9787153" y="4867199"/>
            <a:ext cx="3971687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b="1" dirty="0">
                <a:solidFill>
                  <a:srgbClr val="3D3E44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Тактильная зона и доступные экспонаты</a:t>
            </a:r>
            <a:endParaRPr lang="en-US" sz="1500" b="1" dirty="0"/>
          </a:p>
        </p:txBody>
      </p:sp>
      <p:sp>
        <p:nvSpPr>
          <p:cNvPr id="17" name="Text 12"/>
          <p:cNvSpPr/>
          <p:nvPr/>
        </p:nvSpPr>
        <p:spPr>
          <a:xfrm>
            <a:off x="969823" y="6356628"/>
            <a:ext cx="13078539" cy="613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40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Использование различных форм работы (игровые площадки, интерактивные зоны, аудиальные и тактильные стимулы) максимизирует вовлеченность всех органов чувств ребёнка, обеспечивая эффективное восприятие учебного материала.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70982FA0-BF83-46BF-B2D8-D4E5AB30FF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4630400" cy="824360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65162" y="647839"/>
            <a:ext cx="7854791" cy="10072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en-US" sz="315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Взаимодействие с родителям</a:t>
            </a:r>
            <a:r>
              <a:rPr lang="ru-RU" sz="315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и (законными представителями) </a:t>
            </a:r>
            <a:endParaRPr lang="en-US" sz="315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hape 1"/>
          <p:cNvSpPr/>
          <p:nvPr/>
        </p:nvSpPr>
        <p:spPr>
          <a:xfrm>
            <a:off x="465162" y="2804624"/>
            <a:ext cx="4510857" cy="2728737"/>
          </a:xfrm>
          <a:prstGeom prst="roundRect">
            <a:avLst>
              <a:gd name="adj" fmla="val 4912"/>
            </a:avLst>
          </a:prstGeom>
          <a:solidFill>
            <a:srgbClr val="EFF0F6"/>
          </a:solidFill>
          <a:ln w="7620">
            <a:solidFill>
              <a:schemeClr val="accent1">
                <a:lumMod val="50000"/>
              </a:schemeClr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  <p:sp>
        <p:nvSpPr>
          <p:cNvPr id="5" name="Text 2"/>
          <p:cNvSpPr/>
          <p:nvPr/>
        </p:nvSpPr>
        <p:spPr>
          <a:xfrm>
            <a:off x="813316" y="2333982"/>
            <a:ext cx="2270879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644604" y="3109445"/>
            <a:ext cx="4151974" cy="1584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в акциях (например, «Бессмертный полк в мини-музее»).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ts val="1800"/>
              </a:lnSpc>
              <a:buSzPct val="100000"/>
              <a:buChar char="•"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Мастер-класс «Рисуем герб своей семьи»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Inter Light" pitchFamily="34" charset="0"/>
              <a:ea typeface="Inter Light" pitchFamily="34" charset="-122"/>
              <a:cs typeface="Inter Light" pitchFamily="34" charset="-120"/>
            </a:endParaRPr>
          </a:p>
          <a:p>
            <a:pPr marL="342900" indent="-342900" algn="just">
              <a:lnSpc>
                <a:spcPts val="1800"/>
              </a:lnSpc>
              <a:buSzPct val="100000"/>
              <a:buChar char="•"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Семинар «Мой город — мое богатство»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Inter Light" pitchFamily="34" charset="0"/>
              <a:ea typeface="Inter Light" pitchFamily="34" charset="-122"/>
              <a:cs typeface="Inter Light" pitchFamily="34" charset="-120"/>
            </a:endParaRPr>
          </a:p>
          <a:p>
            <a:pPr marL="342900" indent="-342900" algn="just">
              <a:lnSpc>
                <a:spcPts val="1800"/>
              </a:lnSpc>
              <a:buSzPct val="100000"/>
              <a:buChar char="•"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Сбор семейного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архива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Inter Light" pitchFamily="34" charset="0"/>
              <a:ea typeface="Inter Light" pitchFamily="34" charset="-122"/>
              <a:cs typeface="Inter Light" pitchFamily="34" charset="-120"/>
            </a:endParaRPr>
          </a:p>
          <a:p>
            <a:pPr marL="342900" indent="-342900" algn="just">
              <a:lnSpc>
                <a:spcPts val="1800"/>
              </a:lnSpc>
              <a:buSzPct val="100000"/>
              <a:buChar char="•"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Театральная постановка «Наши герои»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6DF5CF9E-5AF6-487A-851A-E1E9E4A91EE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420" y="5679703"/>
            <a:ext cx="3341505" cy="241756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C782BE85-36E4-4D96-9B58-4A5B8E3D80C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8354" y="18530"/>
            <a:ext cx="2130224" cy="278609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4B39BF3D-C1C3-4A3C-9C36-CE9F26DD68E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7258" y="2975438"/>
            <a:ext cx="3223415" cy="241756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4613" y="5870271"/>
            <a:ext cx="3676060" cy="206962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9528" y="5679703"/>
            <a:ext cx="3791134" cy="213440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995378" y="2320280"/>
            <a:ext cx="3466318" cy="195153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70982FA0-BF83-46BF-B2D8-D4E5AB30FF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07"/>
            <a:ext cx="14630400" cy="824360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30933" y="593898"/>
            <a:ext cx="7854791" cy="10072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Взаимодействие с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педагогами 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hape 1"/>
          <p:cNvSpPr/>
          <p:nvPr/>
        </p:nvSpPr>
        <p:spPr>
          <a:xfrm>
            <a:off x="422458" y="2799826"/>
            <a:ext cx="4267530" cy="2793701"/>
          </a:xfrm>
          <a:prstGeom prst="roundRect">
            <a:avLst>
              <a:gd name="adj" fmla="val 4912"/>
            </a:avLst>
          </a:prstGeom>
          <a:solidFill>
            <a:srgbClr val="EFF0F6"/>
          </a:solidFill>
          <a:ln w="7620">
            <a:solidFill>
              <a:schemeClr val="accent1">
                <a:lumMod val="50000"/>
              </a:schemeClr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A418322F-EAD9-4196-8D42-B72F196C4C5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9534" y="2704382"/>
            <a:ext cx="3966262" cy="21799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FB4C92FE-EBD0-4868-80F6-EC7232D7FC7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970" y="5705264"/>
            <a:ext cx="3173508" cy="23801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AC88F2DF-BF90-4597-AD06-BEB80F49609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4204" y="5593527"/>
            <a:ext cx="3571592" cy="23801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2" name="TextBox 1"/>
          <p:cNvSpPr txBox="1"/>
          <p:nvPr/>
        </p:nvSpPr>
        <p:spPr>
          <a:xfrm>
            <a:off x="614283" y="2555709"/>
            <a:ext cx="25858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accent1">
                  <a:lumMod val="50000"/>
                </a:schemeClr>
              </a:solidFill>
              <a:latin typeface="Montserrat Medium" panose="020B0604020202020204" charset="-52"/>
            </a:endParaRP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-Конкурс чтецов «О героизме»   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-Мастер-класс «Письмо солдату»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Игра-викторина «О прошлом»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Тематические занятия с воспитанниками «Города герои»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-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8079" y="2676675"/>
            <a:ext cx="3760838" cy="261746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2599" y="5837644"/>
            <a:ext cx="3633813" cy="216184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385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F4D36425-8300-4272-8D70-B2F020E919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73" y="-14007"/>
            <a:ext cx="14630400" cy="8243607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148331" y="17770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Социальное партнерство</a:t>
            </a:r>
            <a:endParaRPr lang="en-US" sz="445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29571" y="1086802"/>
            <a:ext cx="4531876" cy="2897505"/>
          </a:xfrm>
          <a:prstGeom prst="roundRect">
            <a:avLst>
              <a:gd name="adj" fmla="val 11273"/>
            </a:avLst>
          </a:prstGeom>
          <a:solidFill>
            <a:schemeClr val="bg1">
              <a:lumMod val="9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</p:sp>
      <p:sp>
        <p:nvSpPr>
          <p:cNvPr id="4" name="Text 2"/>
          <p:cNvSpPr/>
          <p:nvPr/>
        </p:nvSpPr>
        <p:spPr>
          <a:xfrm>
            <a:off x="501493" y="1213764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Открытая система</a:t>
            </a:r>
            <a:endParaRPr lang="en-US" sz="265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3"/>
          <p:cNvSpPr/>
          <p:nvPr/>
        </p:nvSpPr>
        <p:spPr>
          <a:xfrm>
            <a:off x="383913" y="1857808"/>
            <a:ext cx="4078248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Детский сад работает как социально-педагогическая система, сотрудничая с различными организациями для всестороннего развития детей</a:t>
            </a:r>
            <a:endParaRPr lang="en-US" sz="175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4914609" y="1036599"/>
            <a:ext cx="314493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Наша цель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:</a:t>
            </a:r>
            <a:endParaRPr lang="en-US" sz="2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4751812" y="1541866"/>
            <a:ext cx="855810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Воспитание гармонично развитой личности через сотрудничество с общественными, культурными и образовательными организациями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067472B-5487-41BD-8640-2AC5A865D66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6816" y="4769568"/>
            <a:ext cx="4204466" cy="3153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C45A8AC4-1BC3-4AC8-9D20-59774D69622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332" y="4121803"/>
            <a:ext cx="3322456" cy="24918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DF3534A7-7DF8-43DA-A65A-689D074B779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29193" y="4135244"/>
            <a:ext cx="2854935" cy="35472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0228D4B9-ED54-4B81-9F29-41C6DAD1C65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741" y="2378591"/>
            <a:ext cx="3688031" cy="24709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EB674E33-ED67-4EFA-8331-1CC2A3F16C8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741" y="5111967"/>
            <a:ext cx="3645487" cy="2429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AD31512F-9A73-44BD-AFA8-A9000ACD60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07"/>
            <a:ext cx="14630400" cy="82436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2284" y="422788"/>
            <a:ext cx="38837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Montserrat Medium" panose="020B0604020202020204" charset="-52"/>
              </a:rPr>
              <a:t>Призовые места в конкурсе строя и песни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548B894-B632-4181-B96D-C119FAC5612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1204" y="111772"/>
            <a:ext cx="2343449" cy="33136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E4EB8E69-AED4-4D72-B0EF-E49BFAD3825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4037" y="48818"/>
            <a:ext cx="2378331" cy="33629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9446CE3-E475-4A40-B558-2107F658196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130" y="48818"/>
            <a:ext cx="2378331" cy="336297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73130FD4-E4A9-40D8-8A37-A87E9C5D3FF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48741" y="98140"/>
            <a:ext cx="2343449" cy="331365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811BA2F-3124-408C-B036-0BCE61554D3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365" y="4162130"/>
            <a:ext cx="1891769" cy="267593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2C72828-F736-4CE1-B6F4-EE85661643B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1161" y="4134681"/>
            <a:ext cx="1911174" cy="270338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79A5B614-EF19-4CB3-96C7-536EB4A19D3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7428" y="4199479"/>
            <a:ext cx="1775504" cy="24576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5F98CCD-BE49-4338-8B77-E424B2823932}"/>
              </a:ext>
            </a:extLst>
          </p:cNvPr>
          <p:cNvSpPr txBox="1"/>
          <p:nvPr/>
        </p:nvSpPr>
        <p:spPr>
          <a:xfrm>
            <a:off x="8824250" y="3343522"/>
            <a:ext cx="41849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конкурс рисунков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патриотического форума-фестиваля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«Наши победы»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A8B40DB-F62D-4434-95F9-121DBD9D6EC3}"/>
              </a:ext>
            </a:extLst>
          </p:cNvPr>
          <p:cNvSpPr txBox="1"/>
          <p:nvPr/>
        </p:nvSpPr>
        <p:spPr>
          <a:xfrm>
            <a:off x="11288088" y="7012484"/>
            <a:ext cx="25959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ежегодный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литературный конкурс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«Герои великой победы»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CD1C069-8F89-45E9-AA52-F5DED3FE01D0}"/>
              </a:ext>
            </a:extLst>
          </p:cNvPr>
          <p:cNvSpPr txBox="1"/>
          <p:nvPr/>
        </p:nvSpPr>
        <p:spPr>
          <a:xfrm>
            <a:off x="7656949" y="6877907"/>
            <a:ext cx="34135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Декоративно-прикладного искусства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«Югорский Арбат»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Созвездие юных талантов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424F7E8F-67F0-4EED-B6AC-63266824CC4A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4700" y="6143970"/>
            <a:ext cx="1325822" cy="181115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FBD87C9E-11AF-4D72-A608-B08F6CD6076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243" y="5839536"/>
            <a:ext cx="1325821" cy="178449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D3937F64-6C41-42BD-B293-FB032D9BB0B1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450" y="6392196"/>
            <a:ext cx="1238063" cy="172065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21EF4D15-C4BD-424E-8D4B-741899A5BBF0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25" y="5763633"/>
            <a:ext cx="1275076" cy="175117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1FF9410A-1249-45D4-9E46-0883A272A38A}"/>
              </a:ext>
            </a:extLst>
          </p:cNvPr>
          <p:cNvSpPr txBox="1"/>
          <p:nvPr/>
        </p:nvSpPr>
        <p:spPr>
          <a:xfrm>
            <a:off x="258271" y="7579698"/>
            <a:ext cx="2539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 чтецов</a:t>
            </a:r>
          </a:p>
          <a:p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«Наша Родина Россия!»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331" y="1314001"/>
            <a:ext cx="2323648" cy="327247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647" y="3691762"/>
            <a:ext cx="1827807" cy="258368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4455" y="4214479"/>
            <a:ext cx="1715365" cy="24247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80AEC833-229F-4C9B-9351-5566BDDE51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4630400" cy="8243607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3089126" y="403368"/>
            <a:ext cx="7280196" cy="5032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ru-RU" sz="315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Промежуточные результаты </a:t>
            </a:r>
            <a:r>
              <a:rPr lang="en-US" sz="3150" dirty="0">
                <a:solidFill>
                  <a:schemeClr val="accent1">
                    <a:lumMod val="50000"/>
                  </a:schemeClr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и выводы</a:t>
            </a:r>
            <a:endParaRPr lang="en-US" sz="315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965359" y="3813691"/>
            <a:ext cx="362307" cy="362307"/>
          </a:xfrm>
          <a:prstGeom prst="roundRect">
            <a:avLst>
              <a:gd name="adj" fmla="val 40005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458278" y="3868936"/>
            <a:ext cx="2501979" cy="251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chemeClr val="bg1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Формирование знаний</a:t>
            </a:r>
            <a:endParaRPr lang="en-US" sz="1550" dirty="0">
              <a:solidFill>
                <a:schemeClr val="bg1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1458278" y="4198858"/>
            <a:ext cx="5775246" cy="700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5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У детей сформируются знания о родной стране, её истории, традициях и героях через личное проживание, наблюдение и исследование исторических фактов</a:t>
            </a:r>
            <a:endParaRPr lang="en-US" sz="1250" dirty="0">
              <a:solidFill>
                <a:schemeClr val="bg1"/>
              </a:solidFill>
            </a:endParaRPr>
          </a:p>
        </p:txBody>
      </p:sp>
      <p:sp>
        <p:nvSpPr>
          <p:cNvPr id="16" name="Shape 14"/>
          <p:cNvSpPr/>
          <p:nvPr/>
        </p:nvSpPr>
        <p:spPr>
          <a:xfrm>
            <a:off x="7396758" y="3813691"/>
            <a:ext cx="362307" cy="362307"/>
          </a:xfrm>
          <a:prstGeom prst="roundRect">
            <a:avLst>
              <a:gd name="adj" fmla="val 40005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889677" y="3868936"/>
            <a:ext cx="4112538" cy="251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chemeClr val="bg1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Развитие эмоционального отношения</a:t>
            </a:r>
            <a:endParaRPr lang="en-US" sz="1550" dirty="0">
              <a:solidFill>
                <a:schemeClr val="bg1"/>
              </a:solidFill>
            </a:endParaRPr>
          </a:p>
        </p:txBody>
      </p:sp>
      <p:sp>
        <p:nvSpPr>
          <p:cNvPr id="18" name="Text 16"/>
          <p:cNvSpPr/>
          <p:nvPr/>
        </p:nvSpPr>
        <p:spPr>
          <a:xfrm>
            <a:off x="7889677" y="4198858"/>
            <a:ext cx="5775246" cy="700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5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Развитие эмоционально-ценностного отношения к Родине, гордости за подвиги предков и современников через музейные экспонаты и «говорящие портреты»</a:t>
            </a:r>
            <a:endParaRPr lang="en-US" sz="1250" dirty="0">
              <a:solidFill>
                <a:schemeClr val="bg1"/>
              </a:solidFill>
            </a:endParaRPr>
          </a:p>
        </p:txBody>
      </p:sp>
      <p:sp>
        <p:nvSpPr>
          <p:cNvPr id="19" name="Shape 17"/>
          <p:cNvSpPr/>
          <p:nvPr/>
        </p:nvSpPr>
        <p:spPr>
          <a:xfrm>
            <a:off x="965359" y="5160288"/>
            <a:ext cx="362307" cy="362307"/>
          </a:xfrm>
          <a:prstGeom prst="roundRect">
            <a:avLst>
              <a:gd name="adj" fmla="val 40005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458278" y="5215533"/>
            <a:ext cx="3861792" cy="251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chemeClr val="bg1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Становление нравственных качеств</a:t>
            </a:r>
            <a:endParaRPr lang="en-US" sz="1550" dirty="0">
              <a:solidFill>
                <a:schemeClr val="bg1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1458278" y="5545455"/>
            <a:ext cx="5775246" cy="700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5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Формирование доброты, взаимопомощи, ответственности, уважения к старшим через практическую деятельность в «Мастерской Наследия» и «Дереве Добрых Дел»</a:t>
            </a:r>
            <a:endParaRPr lang="en-US" sz="1250" dirty="0">
              <a:solidFill>
                <a:schemeClr val="bg1"/>
              </a:solidFill>
            </a:endParaRPr>
          </a:p>
        </p:txBody>
      </p:sp>
      <p:sp>
        <p:nvSpPr>
          <p:cNvPr id="22" name="Shape 20"/>
          <p:cNvSpPr/>
          <p:nvPr/>
        </p:nvSpPr>
        <p:spPr>
          <a:xfrm>
            <a:off x="7396758" y="5160288"/>
            <a:ext cx="362307" cy="362307"/>
          </a:xfrm>
          <a:prstGeom prst="roundRect">
            <a:avLst>
              <a:gd name="adj" fmla="val 40005"/>
            </a:avLst>
          </a:prstGeom>
          <a:solidFill>
            <a:srgbClr val="EFF0F6"/>
          </a:solidFill>
          <a:ln w="7620">
            <a:solidFill>
              <a:srgbClr val="C5C7D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889677" y="5215533"/>
            <a:ext cx="3380303" cy="251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chemeClr val="bg1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Проявление активной позиции</a:t>
            </a:r>
            <a:endParaRPr lang="en-US" sz="1550" dirty="0">
              <a:solidFill>
                <a:schemeClr val="bg1"/>
              </a:solidFill>
            </a:endParaRPr>
          </a:p>
        </p:txBody>
      </p:sp>
      <p:sp>
        <p:nvSpPr>
          <p:cNvPr id="24" name="Text 22"/>
          <p:cNvSpPr/>
          <p:nvPr/>
        </p:nvSpPr>
        <p:spPr>
          <a:xfrm>
            <a:off x="7889677" y="5545455"/>
            <a:ext cx="5775246" cy="700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50" dirty="0">
                <a:solidFill>
                  <a:schemeClr val="bg1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Проявление активной позиции в добрых делах и патриотически ориентированной деятельности через участие в акциях и социальных проектах</a:t>
            </a:r>
            <a:endParaRPr lang="en-US" sz="1250" dirty="0">
              <a:solidFill>
                <a:schemeClr val="bg1"/>
              </a:solidFill>
            </a:endParaRPr>
          </a:p>
        </p:txBody>
      </p:sp>
      <p:sp>
        <p:nvSpPr>
          <p:cNvPr id="25" name="Shape 23"/>
          <p:cNvSpPr/>
          <p:nvPr/>
        </p:nvSpPr>
        <p:spPr>
          <a:xfrm>
            <a:off x="965359" y="6700956"/>
            <a:ext cx="12699563" cy="1068943"/>
          </a:xfrm>
          <a:prstGeom prst="roundRect">
            <a:avLst>
              <a:gd name="adj" fmla="val 13559"/>
            </a:avLst>
          </a:prstGeom>
          <a:solidFill>
            <a:srgbClr val="D0D2E2"/>
          </a:solidFill>
          <a:ln/>
        </p:spPr>
      </p:sp>
      <p:sp>
        <p:nvSpPr>
          <p:cNvPr id="27" name="Text 24"/>
          <p:cNvSpPr/>
          <p:nvPr/>
        </p:nvSpPr>
        <p:spPr>
          <a:xfrm>
            <a:off x="1570196" y="6956621"/>
            <a:ext cx="12015430" cy="7000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Практическая значимость:</a:t>
            </a:r>
            <a:r>
              <a:rPr lang="en-US" sz="1400" dirty="0">
                <a:solidFill>
                  <a:srgbClr val="000000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 Целенаправленная и системная работа по нравственно-патриотическому воспитанию в дошкольном возрасте закладывает фундамент гражданской идентичности, способствует гармоничному развитию личности, помогает воспитать уважение к истории и культуре своей страны.</a:t>
            </a:r>
            <a:endParaRPr lang="en-US" sz="1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431DA47-9973-4110-B42F-AF330499D40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278" y="1066194"/>
            <a:ext cx="3371906" cy="25289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989FDA1-1B9E-4FED-B870-E9FC71A7F42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750" y="924030"/>
            <a:ext cx="3926541" cy="2944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867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58a85c55-4e13-587f-b547-d91a8a7d0d6b.jpg">
            <a:extLst>
              <a:ext uri="{FF2B5EF4-FFF2-40B4-BE49-F238E27FC236}">
                <a16:creationId xmlns="" xmlns:a16="http://schemas.microsoft.com/office/drawing/2014/main" id="{A151901E-F2DA-4A93-85ED-C0C5802C4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4630400" cy="824360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941DEF8-B7A4-4413-AB56-218A545893DC}"/>
              </a:ext>
            </a:extLst>
          </p:cNvPr>
          <p:cNvSpPr txBox="1"/>
          <p:nvPr/>
        </p:nvSpPr>
        <p:spPr>
          <a:xfrm>
            <a:off x="1770926" y="3514635"/>
            <a:ext cx="117958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4" name="Picture 2" descr="Premium Photo | Two white doves are flying isolated on a white background">
            <a:extLst>
              <a:ext uri="{FF2B5EF4-FFF2-40B4-BE49-F238E27FC236}">
                <a16:creationId xmlns="" xmlns:a16="http://schemas.microsoft.com/office/drawing/2014/main" id="{40EB356F-EA4A-4300-857D-368F28AD0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4741" y="4939301"/>
            <a:ext cx="5195059" cy="346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48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962</Words>
  <Application>Microsoft Office PowerPoint</Application>
  <PresentationFormat>Произвольный</PresentationFormat>
  <Paragraphs>148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Times New Roman</vt:lpstr>
      <vt:lpstr>Calibri Light</vt:lpstr>
      <vt:lpstr>Montserrat Medium</vt:lpstr>
      <vt:lpstr>Inter Light</vt:lpstr>
      <vt:lpstr>Calibri</vt:lpstr>
      <vt:lpstr>Symbol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доу журавлик</dc:creator>
  <cp:lastModifiedBy>психолог</cp:lastModifiedBy>
  <cp:revision>44</cp:revision>
  <dcterms:created xsi:type="dcterms:W3CDTF">2026-03-18T19:01:42Z</dcterms:created>
  <dcterms:modified xsi:type="dcterms:W3CDTF">2026-04-09T05:59:33Z</dcterms:modified>
</cp:coreProperties>
</file>